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9" r:id="rId6"/>
    <p:sldId id="296" r:id="rId7"/>
    <p:sldId id="293" r:id="rId8"/>
    <p:sldId id="309" r:id="rId9"/>
    <p:sldId id="297" r:id="rId10"/>
    <p:sldId id="295" r:id="rId11"/>
  </p:sldIdLst>
  <p:sldSz cx="12192000" cy="6858000"/>
  <p:notesSz cx="6858000" cy="9144000"/>
  <p:embeddedFontLst>
    <p:embeddedFont>
      <p:font typeface="NanumGothicExtraBold" pitchFamily="2" charset="-127"/>
      <p:bold r:id="rId13"/>
    </p:embeddedFont>
    <p:embeddedFont>
      <p:font typeface="나눔고딕" pitchFamily="2" charset="-127"/>
      <p:regular r:id="rId14"/>
      <p:bold r:id="rId15"/>
    </p:embeddedFont>
    <p:embeddedFont>
      <p:font typeface="맑은 고딕" panose="020B0503020000020004" pitchFamily="50" charset="-127"/>
      <p:regular r:id="rId16"/>
      <p:bold r:id="rId1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3CC8"/>
    <a:srgbClr val="B38553"/>
    <a:srgbClr val="F313B8"/>
    <a:srgbClr val="46C0A9"/>
    <a:srgbClr val="50B652"/>
    <a:srgbClr val="3CC864"/>
    <a:srgbClr val="19552A"/>
    <a:srgbClr val="633CC8"/>
    <a:srgbClr val="3CC7C2"/>
    <a:srgbClr val="3C48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7"/>
    <p:restoredTop sz="94658"/>
  </p:normalViewPr>
  <p:slideViewPr>
    <p:cSldViewPr snapToGrid="0" showGuides="1">
      <p:cViewPr varScale="1">
        <p:scale>
          <a:sx n="146" d="100"/>
          <a:sy n="146" d="100"/>
        </p:scale>
        <p:origin x="528" y="1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2025-07-07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3600" dirty="0" err="1">
                <a:solidFill>
                  <a:schemeClr val="tx1"/>
                </a:solidFill>
                <a:latin typeface="+mn-ea"/>
                <a:ea typeface="+mn-ea"/>
              </a:rPr>
              <a:t>진도아리랑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Ⅰ.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32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84000"/>
            <a:ext cx="5760000" cy="1436194"/>
          </a:xfrm>
        </p:spPr>
        <p:txBody>
          <a:bodyPr/>
          <a:lstStyle/>
          <a:p>
            <a:r>
              <a:rPr kumimoji="1" lang="ko-KR" altLang="en-US" sz="2800" dirty="0" err="1">
                <a:latin typeface="+mn-ea"/>
                <a:ea typeface="+mn-ea"/>
              </a:rPr>
              <a:t>육자배기토리의</a:t>
            </a:r>
            <a:r>
              <a:rPr kumimoji="1" lang="ko-KR" altLang="en-US" sz="2800" dirty="0">
                <a:latin typeface="+mn-ea"/>
                <a:ea typeface="+mn-ea"/>
              </a:rPr>
              <a:t> 특징을 살려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노래 부를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44D07EE5-F6FC-4040-8C07-6E19B0352778}"/>
              </a:ext>
            </a:extLst>
          </p:cNvPr>
          <p:cNvSpPr txBox="1">
            <a:spLocks/>
          </p:cNvSpPr>
          <p:nvPr/>
        </p:nvSpPr>
        <p:spPr>
          <a:xfrm>
            <a:off x="2397696" y="1548940"/>
            <a:ext cx="8924085" cy="114426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세마치장단</a:t>
            </a:r>
            <a:endParaRPr kumimoji="1" lang="en-US" altLang="ko-KR" sz="18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남도 민요</a:t>
            </a:r>
            <a:endParaRPr kumimoji="1" lang="en-US" altLang="ko-KR" sz="18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04F758F-AC47-4621-AABC-BA8BD96B0B13}"/>
              </a:ext>
            </a:extLst>
          </p:cNvPr>
          <p:cNvSpPr txBox="1">
            <a:spLocks/>
          </p:cNvSpPr>
          <p:nvPr/>
        </p:nvSpPr>
        <p:spPr>
          <a:xfrm>
            <a:off x="595200" y="1529532"/>
            <a:ext cx="1388809" cy="4473289"/>
          </a:xfrm>
          <a:prstGeom prst="rect">
            <a:avLst/>
          </a:prstGeom>
        </p:spPr>
        <p:txBody>
          <a:bodyPr lIns="0" tIns="0" rIns="0" bIns="0" anchor="t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장단</a:t>
            </a:r>
            <a:r>
              <a:rPr kumimoji="1" lang="en-US" altLang="ko-KR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영역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B75AE70-A487-4B7A-B508-56E143173F7A}"/>
              </a:ext>
            </a:extLst>
          </p:cNvPr>
          <p:cNvSpPr txBox="1">
            <a:spLocks/>
          </p:cNvSpPr>
          <p:nvPr/>
        </p:nvSpPr>
        <p:spPr>
          <a:xfrm>
            <a:off x="2404108" y="2758677"/>
            <a:ext cx="8924085" cy="214559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이 노래는 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육자배기토리로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구성된 대표적인 남도 민요이다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첫 부분은 조금 느리게 중모리장단 느낌으로 시작하여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뒷부분으로 갈수록 장단을 빠르고 흥겹게 부르는 것이 특징이다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메기는 사람의 역량에 따라 노랫말을 개사하여 즉흥적인 분위기를 이끌어 갈 수 있다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4AEA0CE-3EA2-4829-8868-CFA7AA609689}"/>
              </a:ext>
            </a:extLst>
          </p:cNvPr>
          <p:cNvSpPr/>
          <p:nvPr/>
        </p:nvSpPr>
        <p:spPr bwMode="auto">
          <a:xfrm>
            <a:off x="11249803" y="1012858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노래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5C7AA52A-F243-4442-A696-9B4CCE82FF89}"/>
              </a:ext>
            </a:extLst>
          </p:cNvPr>
          <p:cNvSpPr/>
          <p:nvPr/>
        </p:nvSpPr>
        <p:spPr bwMode="auto">
          <a:xfrm>
            <a:off x="11249803" y="1901595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95A1FF5-D6F6-5CB3-347C-A1D40479A83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893918" y="1290158"/>
            <a:ext cx="6404164" cy="4558896"/>
          </a:xfrm>
          <a:prstGeom prst="rect">
            <a:avLst/>
          </a:prstGeom>
        </p:spPr>
      </p:pic>
      <p:pic>
        <p:nvPicPr>
          <p:cNvPr id="5" name="[아침나라 중음②]_1단원_교과서_32쪽_진도아리랑_노래">
            <a:hlinkClick r:id="" action="ppaction://media"/>
            <a:extLst>
              <a:ext uri="{FF2B5EF4-FFF2-40B4-BE49-F238E27FC236}">
                <a16:creationId xmlns:a16="http://schemas.microsoft.com/office/drawing/2014/main" id="{14EDA169-4874-D7FC-F8DF-419E96543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79712" y="1290158"/>
            <a:ext cx="377916" cy="377916"/>
          </a:xfrm>
          <a:prstGeom prst="rect">
            <a:avLst/>
          </a:prstGeom>
        </p:spPr>
      </p:pic>
      <p:pic>
        <p:nvPicPr>
          <p:cNvPr id="7" name="[아침나라 중음②]_1단원_교과서_32쪽_진도아리랑_반주_100">
            <a:hlinkClick r:id="" action="ppaction://media"/>
            <a:extLst>
              <a:ext uri="{FF2B5EF4-FFF2-40B4-BE49-F238E27FC236}">
                <a16:creationId xmlns:a16="http://schemas.microsoft.com/office/drawing/2014/main" id="{9C63AD4B-F28A-DD66-B3C0-756D64202A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79712" y="2170460"/>
            <a:ext cx="377916" cy="37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870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C213463B-C3AC-E2BA-1369-4F16E27DBD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 err="1"/>
              <a:t>육자배기토리</a:t>
            </a:r>
            <a:r>
              <a:rPr lang="ko-KR" altLang="en-US" dirty="0"/>
              <a:t> 알아보기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287C2034-F565-1AAD-25DC-5AFF143078FB}"/>
              </a:ext>
            </a:extLst>
          </p:cNvPr>
          <p:cNvSpPr/>
          <p:nvPr/>
        </p:nvSpPr>
        <p:spPr>
          <a:xfrm>
            <a:off x="946316" y="1687522"/>
            <a:ext cx="1475253" cy="32577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latin typeface="+mn-ea"/>
              </a:rPr>
              <a:t>육자배기토리</a:t>
            </a:r>
            <a:endParaRPr lang="ko-KR" altLang="en-US" sz="1200" dirty="0">
              <a:latin typeface="+mn-ea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728FAA0-4905-4026-36EE-6ABF837597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39690" y="3466429"/>
            <a:ext cx="5169938" cy="1198266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8020E595-738F-BA91-2AA9-EDBD29663780}"/>
              </a:ext>
            </a:extLst>
          </p:cNvPr>
          <p:cNvSpPr txBox="1">
            <a:spLocks/>
          </p:cNvSpPr>
          <p:nvPr/>
        </p:nvSpPr>
        <p:spPr>
          <a:xfrm>
            <a:off x="2711085" y="1687522"/>
            <a:ext cx="8924085" cy="214559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진양조로 구성된 긴 육자배기와 세마치로 구성된 자진 육자배기를 짝지어 말하는데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전라도 지역의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논매기소리였던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육자배기가 점차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시김새와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발성 등 음악적 표현이 매우 세련되게 발전하여 남도 민요의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대표곡으로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인정받게 되었다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4760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첫 음을 강하게 살려 노래 부르기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6DBE691-4F5A-85FC-F31B-097D92695C6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981728" y="1237160"/>
            <a:ext cx="6228544" cy="4664893"/>
          </a:xfrm>
          <a:prstGeom prst="rect">
            <a:avLst/>
          </a:prstGeom>
        </p:spPr>
      </p:pic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719FF47C-DD44-2AF4-F35D-F135675B1A22}"/>
              </a:ext>
            </a:extLst>
          </p:cNvPr>
          <p:cNvSpPr/>
          <p:nvPr/>
        </p:nvSpPr>
        <p:spPr>
          <a:xfrm>
            <a:off x="3514724" y="1885950"/>
            <a:ext cx="192881" cy="988219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157A71F4-BDC8-C89D-8B21-12E91560B845}"/>
              </a:ext>
            </a:extLst>
          </p:cNvPr>
          <p:cNvSpPr/>
          <p:nvPr/>
        </p:nvSpPr>
        <p:spPr>
          <a:xfrm>
            <a:off x="4931568" y="1885950"/>
            <a:ext cx="192881" cy="78105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9E48DE2A-E456-0A9B-A789-F569EC986846}"/>
              </a:ext>
            </a:extLst>
          </p:cNvPr>
          <p:cNvSpPr/>
          <p:nvPr/>
        </p:nvSpPr>
        <p:spPr>
          <a:xfrm>
            <a:off x="6331743" y="1885949"/>
            <a:ext cx="192881" cy="78105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DA07E131-754B-F040-53B0-404021468130}"/>
              </a:ext>
            </a:extLst>
          </p:cNvPr>
          <p:cNvSpPr/>
          <p:nvPr/>
        </p:nvSpPr>
        <p:spPr>
          <a:xfrm>
            <a:off x="7731918" y="1885949"/>
            <a:ext cx="192881" cy="78105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CCD43958-7B05-BA0A-47DE-11B1A6650807}"/>
              </a:ext>
            </a:extLst>
          </p:cNvPr>
          <p:cNvSpPr/>
          <p:nvPr/>
        </p:nvSpPr>
        <p:spPr>
          <a:xfrm>
            <a:off x="3364706" y="3108804"/>
            <a:ext cx="192881" cy="834546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0CBA4546-8CCD-C660-AFD0-1ABFF20FD16D}"/>
              </a:ext>
            </a:extLst>
          </p:cNvPr>
          <p:cNvSpPr/>
          <p:nvPr/>
        </p:nvSpPr>
        <p:spPr>
          <a:xfrm>
            <a:off x="4795837" y="3108804"/>
            <a:ext cx="192881" cy="834546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A1AC99E3-54CD-D79D-E04A-1D7AA4AD985A}"/>
              </a:ext>
            </a:extLst>
          </p:cNvPr>
          <p:cNvSpPr/>
          <p:nvPr/>
        </p:nvSpPr>
        <p:spPr>
          <a:xfrm>
            <a:off x="6262687" y="3108804"/>
            <a:ext cx="192881" cy="834546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25D1313B-E7F6-C006-07C8-8657A9279644}"/>
              </a:ext>
            </a:extLst>
          </p:cNvPr>
          <p:cNvSpPr/>
          <p:nvPr/>
        </p:nvSpPr>
        <p:spPr>
          <a:xfrm>
            <a:off x="7677150" y="3108804"/>
            <a:ext cx="192881" cy="834546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5695923A-B674-E9E6-BFF8-64401C86C459}"/>
              </a:ext>
            </a:extLst>
          </p:cNvPr>
          <p:cNvSpPr/>
          <p:nvPr/>
        </p:nvSpPr>
        <p:spPr>
          <a:xfrm>
            <a:off x="3364706" y="4256567"/>
            <a:ext cx="192881" cy="605946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64D0B3F1-A5D1-CFEA-D388-CDE265924601}"/>
              </a:ext>
            </a:extLst>
          </p:cNvPr>
          <p:cNvSpPr/>
          <p:nvPr/>
        </p:nvSpPr>
        <p:spPr>
          <a:xfrm>
            <a:off x="4795837" y="4256567"/>
            <a:ext cx="192881" cy="605946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75060608-3360-999E-4BE1-7F7A823043A6}"/>
              </a:ext>
            </a:extLst>
          </p:cNvPr>
          <p:cNvSpPr/>
          <p:nvPr/>
        </p:nvSpPr>
        <p:spPr>
          <a:xfrm>
            <a:off x="6262687" y="4088155"/>
            <a:ext cx="192881" cy="834546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90C35DCD-CF18-F92F-1CD9-613E846424F3}"/>
              </a:ext>
            </a:extLst>
          </p:cNvPr>
          <p:cNvSpPr/>
          <p:nvPr/>
        </p:nvSpPr>
        <p:spPr>
          <a:xfrm>
            <a:off x="7677150" y="4088155"/>
            <a:ext cx="192881" cy="834546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3620E5DE-E6AC-2826-9B70-E12A304D7C2C}"/>
              </a:ext>
            </a:extLst>
          </p:cNvPr>
          <p:cNvSpPr/>
          <p:nvPr/>
        </p:nvSpPr>
        <p:spPr>
          <a:xfrm>
            <a:off x="3364706" y="5139910"/>
            <a:ext cx="192881" cy="71796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70334BF8-687C-09F1-9227-EEDF8DFA09A6}"/>
              </a:ext>
            </a:extLst>
          </p:cNvPr>
          <p:cNvSpPr/>
          <p:nvPr/>
        </p:nvSpPr>
        <p:spPr>
          <a:xfrm>
            <a:off x="4795837" y="5139910"/>
            <a:ext cx="192881" cy="71796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9ECC233C-C974-B30C-23C1-99818F4B919D}"/>
              </a:ext>
            </a:extLst>
          </p:cNvPr>
          <p:cNvSpPr/>
          <p:nvPr/>
        </p:nvSpPr>
        <p:spPr>
          <a:xfrm>
            <a:off x="6262687" y="5139910"/>
            <a:ext cx="192881" cy="71796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4DDE4D66-DD32-4222-F75D-440C91CAC287}"/>
              </a:ext>
            </a:extLst>
          </p:cNvPr>
          <p:cNvSpPr/>
          <p:nvPr/>
        </p:nvSpPr>
        <p:spPr>
          <a:xfrm>
            <a:off x="7677150" y="5139910"/>
            <a:ext cx="192881" cy="71796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EE5E3DD3-C34A-FF86-EBBB-892196C7A08F}"/>
              </a:ext>
            </a:extLst>
          </p:cNvPr>
          <p:cNvSpPr/>
          <p:nvPr/>
        </p:nvSpPr>
        <p:spPr bwMode="auto">
          <a:xfrm>
            <a:off x="11249803" y="1012858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노래</a:t>
            </a: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4FFA33D9-917E-2BBC-299B-94CCA1512A7D}"/>
              </a:ext>
            </a:extLst>
          </p:cNvPr>
          <p:cNvSpPr/>
          <p:nvPr/>
        </p:nvSpPr>
        <p:spPr bwMode="auto">
          <a:xfrm>
            <a:off x="11249803" y="1901595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pic>
        <p:nvPicPr>
          <p:cNvPr id="38" name="[아침나라 중음②]_1단원_교과서_32쪽_진도아리랑_노래">
            <a:hlinkClick r:id="" action="ppaction://media"/>
            <a:extLst>
              <a:ext uri="{FF2B5EF4-FFF2-40B4-BE49-F238E27FC236}">
                <a16:creationId xmlns:a16="http://schemas.microsoft.com/office/drawing/2014/main" id="{B151FDA6-CCDE-E46E-D9D8-3115462AF6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79712" y="1290158"/>
            <a:ext cx="377916" cy="377916"/>
          </a:xfrm>
          <a:prstGeom prst="rect">
            <a:avLst/>
          </a:prstGeom>
        </p:spPr>
      </p:pic>
      <p:pic>
        <p:nvPicPr>
          <p:cNvPr id="39" name="[아침나라 중음②]_1단원_교과서_32쪽_진도아리랑_반주_100">
            <a:hlinkClick r:id="" action="ppaction://media"/>
            <a:extLst>
              <a:ext uri="{FF2B5EF4-FFF2-40B4-BE49-F238E27FC236}">
                <a16:creationId xmlns:a16="http://schemas.microsoft.com/office/drawing/2014/main" id="{12BA4AA5-DC0A-1D32-83BB-F4352F4283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79712" y="2170460"/>
            <a:ext cx="377916" cy="37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0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4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2761</TotalTime>
  <Words>123</Words>
  <Application>Microsoft Office PowerPoint</Application>
  <PresentationFormat>와이드스크린</PresentationFormat>
  <Paragraphs>25</Paragraphs>
  <Slides>7</Slides>
  <Notes>0</Notes>
  <HiddenSlides>0</HiddenSlides>
  <MMClips>4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5" baseType="lpstr">
      <vt:lpstr>맑은 고딕</vt:lpstr>
      <vt:lpstr>나눔고딕</vt:lpstr>
      <vt:lpstr>NanumGothicExtraBold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176</cp:revision>
  <dcterms:created xsi:type="dcterms:W3CDTF">2024-07-03T01:17:18Z</dcterms:created>
  <dcterms:modified xsi:type="dcterms:W3CDTF">2025-07-07T06:28:57Z</dcterms:modified>
</cp:coreProperties>
</file>