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2"/>
  </p:notesMasterIdLst>
  <p:sldIdLst>
    <p:sldId id="292" r:id="rId4"/>
    <p:sldId id="298" r:id="rId5"/>
    <p:sldId id="297" r:id="rId6"/>
    <p:sldId id="299" r:id="rId7"/>
    <p:sldId id="311" r:id="rId8"/>
    <p:sldId id="309" r:id="rId9"/>
    <p:sldId id="306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11"/>
            <p14:sldId id="309"/>
            <p14:sldId id="30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94145" autoAdjust="0"/>
  </p:normalViewPr>
  <p:slideViewPr>
    <p:cSldViewPr snapToGrid="0" showGuides="1">
      <p:cViewPr varScale="1">
        <p:scale>
          <a:sx n="108" d="100"/>
          <a:sy n="108" d="100"/>
        </p:scale>
        <p:origin x="10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 err="1"/>
              <a:t>한강수타령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33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429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장단의 변화와 토리의 특징을 살려 </a:t>
            </a:r>
            <a:endParaRPr kumimoji="1" lang="en-US" altLang="ko-KR" sz="3200" dirty="0"/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394124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9739A947-1C71-36E8-CFAA-782E594F7F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814569" y="963089"/>
            <a:ext cx="6562861" cy="4931822"/>
          </a:xfrm>
          <a:prstGeom prst="rect">
            <a:avLst/>
          </a:prstGeom>
        </p:spPr>
      </p:pic>
      <p:pic>
        <p:nvPicPr>
          <p:cNvPr id="3" name="Q19.한강수타령-가창">
            <a:hlinkClick r:id="" action="ppaction://media"/>
            <a:extLst>
              <a:ext uri="{FF2B5EF4-FFF2-40B4-BE49-F238E27FC236}">
                <a16:creationId xmlns:a16="http://schemas.microsoft.com/office/drawing/2014/main" id="{831A8003-005A-20CE-97DE-B03328FC0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6025" y="774479"/>
            <a:ext cx="377220" cy="377220"/>
          </a:xfrm>
          <a:prstGeom prst="rect">
            <a:avLst/>
          </a:prstGeom>
        </p:spPr>
      </p:pic>
      <p:pic>
        <p:nvPicPr>
          <p:cNvPr id="4" name="Q19.한강수타령-반주">
            <a:hlinkClick r:id="" action="ppaction://media"/>
            <a:extLst>
              <a:ext uri="{FF2B5EF4-FFF2-40B4-BE49-F238E27FC236}">
                <a16:creationId xmlns:a16="http://schemas.microsoft.com/office/drawing/2014/main" id="{939347EE-FAA7-C4DE-8B6E-A3570AFCBE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2571" y="1796061"/>
            <a:ext cx="377220" cy="3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235948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굿거리장단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경기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</a:rPr>
              <a:t>반경토리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토리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74906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경기 통속 민요 중 하나로 메기는 소리의 첫 가사가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한강수야’로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시작하여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한강수타령’이라고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반경토리의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음 음계이고 순차 진행을 많이 사용하여 화려하고 유창한 느낌을 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아름다운 한강의 경치와 여유로운 뱃놀이의 정서를 표현하고 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 descr="라인, 도표, 평행, 스크린샷이(가) 표시된 사진&#10;&#10;자동 생성된 설명">
            <a:extLst>
              <a:ext uri="{FF2B5EF4-FFF2-40B4-BE49-F238E27FC236}">
                <a16:creationId xmlns:a16="http://schemas.microsoft.com/office/drawing/2014/main" id="{EA9A228C-2C31-E5EF-201E-AD1B4CE56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758" y="2084576"/>
            <a:ext cx="4866143" cy="114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1210375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서울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경기도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충청도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가락이 부드럽고 서정적이다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</a:rPr>
              <a:t>도라지타령</a:t>
            </a:r>
            <a:r>
              <a:rPr kumimoji="1" lang="en-US" altLang="ko-KR" sz="20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</a:rPr>
              <a:t>창부타령</a:t>
            </a:r>
            <a:r>
              <a:rPr kumimoji="1" lang="en-US" altLang="ko-KR" sz="2000" b="0" dirty="0">
                <a:solidFill>
                  <a:schemeClr val="tx1"/>
                </a:solidFill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</a:rPr>
              <a:t>청춘가 등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경기 민요 알아보기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대표곡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토리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5BA13963-2CC1-53A1-7F1F-90794580A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" t="25827" r="1799" b="54499"/>
          <a:stretch/>
        </p:blipFill>
        <p:spPr>
          <a:xfrm>
            <a:off x="2708908" y="3429000"/>
            <a:ext cx="3711075" cy="872951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6242FCD6-C542-A101-B515-AE9D39A63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" t="79537" r="1296" b="789"/>
          <a:stretch/>
        </p:blipFill>
        <p:spPr>
          <a:xfrm>
            <a:off x="7453558" y="3390631"/>
            <a:ext cx="3711075" cy="872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372ECD-6CE1-4435-2CB0-E5675E0132F4}"/>
              </a:ext>
            </a:extLst>
          </p:cNvPr>
          <p:cNvSpPr txBox="1"/>
          <p:nvPr/>
        </p:nvSpPr>
        <p:spPr>
          <a:xfrm>
            <a:off x="2634495" y="2897342"/>
            <a:ext cx="250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accent1">
                    <a:lumMod val="75000"/>
                  </a:schemeClr>
                </a:solidFill>
              </a:rPr>
              <a:t>경토리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778B5-530D-5A5C-41E2-9901F622A5B0}"/>
              </a:ext>
            </a:extLst>
          </p:cNvPr>
          <p:cNvSpPr txBox="1"/>
          <p:nvPr/>
        </p:nvSpPr>
        <p:spPr>
          <a:xfrm>
            <a:off x="7453558" y="2897342"/>
            <a:ext cx="250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chemeClr val="accent1">
                    <a:lumMod val="75000"/>
                  </a:schemeClr>
                </a:solidFill>
              </a:rPr>
              <a:t>반경토리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4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굿거리장단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87C2034-F565-1AAD-25DC-5AFF143078FB}"/>
              </a:ext>
            </a:extLst>
          </p:cNvPr>
          <p:cNvSpPr/>
          <p:nvPr/>
        </p:nvSpPr>
        <p:spPr>
          <a:xfrm>
            <a:off x="1490091" y="1730745"/>
            <a:ext cx="1475253" cy="3257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굿거리장단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28FAA0-4905-4026-36EE-6ABF837597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54328" y="2449972"/>
            <a:ext cx="7566242" cy="1958055"/>
          </a:xfrm>
          <a:prstGeom prst="rect">
            <a:avLst/>
          </a:prstGeom>
        </p:spPr>
      </p:pic>
      <p:pic>
        <p:nvPicPr>
          <p:cNvPr id="3" name="Q32.우리 장단을 배워보자-반주">
            <a:hlinkClick r:id="" action="ppaction://media"/>
            <a:extLst>
              <a:ext uri="{FF2B5EF4-FFF2-40B4-BE49-F238E27FC236}">
                <a16:creationId xmlns:a16="http://schemas.microsoft.com/office/drawing/2014/main" id="{3667B09B-E37F-5382-259B-92F2128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62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533" y="2852647"/>
            <a:ext cx="400183" cy="4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ko-KR" altLang="en-US" dirty="0">
                <a:latin typeface="+mn-ea"/>
                <a:ea typeface="+mn-ea"/>
              </a:rPr>
              <a:t>굿거리장단의 변형 장단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E9A66D6-5B09-FE49-FC9C-BAA506C3E3E4}"/>
              </a:ext>
            </a:extLst>
          </p:cNvPr>
          <p:cNvSpPr/>
          <p:nvPr/>
        </p:nvSpPr>
        <p:spPr>
          <a:xfrm>
            <a:off x="2353336" y="1215079"/>
            <a:ext cx="1387391" cy="251998"/>
          </a:xfrm>
          <a:prstGeom prst="roundRect">
            <a:avLst/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+mn-ea"/>
              </a:rPr>
              <a:t>기본 장단</a:t>
            </a:r>
          </a:p>
        </p:txBody>
      </p:sp>
      <p:pic>
        <p:nvPicPr>
          <p:cNvPr id="8" name="그림 7" descr="도표, 라인, 폰트, 텍스트이(가) 표시된 사진&#10;&#10;자동 생성된 설명">
            <a:extLst>
              <a:ext uri="{FF2B5EF4-FFF2-40B4-BE49-F238E27FC236}">
                <a16:creationId xmlns:a16="http://schemas.microsoft.com/office/drawing/2014/main" id="{5385D9E7-E2DA-686E-3BD8-8EAA0A1E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914" y="1566530"/>
            <a:ext cx="4424928" cy="1862470"/>
          </a:xfrm>
          <a:prstGeom prst="rect">
            <a:avLst/>
          </a:prstGeom>
        </p:spPr>
      </p:pic>
      <p:pic>
        <p:nvPicPr>
          <p:cNvPr id="12" name="그림 11" descr="도표, 라인, 텍스트이(가) 표시된 사진&#10;&#10;자동 생성된 설명">
            <a:extLst>
              <a:ext uri="{FF2B5EF4-FFF2-40B4-BE49-F238E27FC236}">
                <a16:creationId xmlns:a16="http://schemas.microsoft.com/office/drawing/2014/main" id="{6658171D-ED90-D4BB-07DC-9CECEBD9F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153" y="4133548"/>
            <a:ext cx="4424928" cy="1782137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53873E6-2E53-FF81-2900-3963D74389B0}"/>
              </a:ext>
            </a:extLst>
          </p:cNvPr>
          <p:cNvSpPr/>
          <p:nvPr/>
        </p:nvSpPr>
        <p:spPr>
          <a:xfrm>
            <a:off x="2353335" y="3751191"/>
            <a:ext cx="1387391" cy="251998"/>
          </a:xfrm>
          <a:prstGeom prst="roundRect">
            <a:avLst/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+mn-ea"/>
              </a:rPr>
              <a:t>변형 장단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82BF5-E573-71CD-242F-3D2ABF30A7B2}"/>
              </a:ext>
            </a:extLst>
          </p:cNvPr>
          <p:cNvSpPr txBox="1"/>
          <p:nvPr/>
        </p:nvSpPr>
        <p:spPr>
          <a:xfrm>
            <a:off x="3887799" y="1181957"/>
            <a:ext cx="1854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</a:t>
            </a:r>
            <a:r>
              <a:rPr lang="ko-KR" altLang="en-US" sz="1400" dirty="0"/>
              <a:t>소박 </a:t>
            </a:r>
            <a:r>
              <a:rPr lang="en-US" altLang="ko-KR" sz="1400" dirty="0"/>
              <a:t>4</a:t>
            </a:r>
            <a:r>
              <a:rPr lang="ko-KR" altLang="en-US" sz="1400" dirty="0"/>
              <a:t>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4B25B6-5C2D-7DB8-B7DB-F916919C3D80}"/>
              </a:ext>
            </a:extLst>
          </p:cNvPr>
          <p:cNvSpPr txBox="1"/>
          <p:nvPr/>
        </p:nvSpPr>
        <p:spPr>
          <a:xfrm>
            <a:off x="3887798" y="3723301"/>
            <a:ext cx="2506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</a:t>
            </a:r>
            <a:r>
              <a:rPr lang="ko-KR" altLang="en-US" sz="1400" dirty="0"/>
              <a:t>소박 </a:t>
            </a:r>
            <a:r>
              <a:rPr lang="en-US" altLang="ko-KR" sz="1400" dirty="0"/>
              <a:t>3</a:t>
            </a:r>
            <a:r>
              <a:rPr lang="ko-KR" altLang="en-US" sz="1400" dirty="0"/>
              <a:t>개</a:t>
            </a:r>
            <a:r>
              <a:rPr lang="en-US" altLang="ko-KR" sz="1400" dirty="0"/>
              <a:t>, 3</a:t>
            </a:r>
            <a:r>
              <a:rPr lang="ko-KR" altLang="en-US" sz="1400" dirty="0"/>
              <a:t>소박 </a:t>
            </a:r>
            <a:r>
              <a:rPr lang="en-US" altLang="ko-KR" sz="1400" dirty="0"/>
              <a:t>2</a:t>
            </a:r>
            <a:r>
              <a:rPr lang="ko-KR" altLang="en-US" sz="1400" dirty="0"/>
              <a:t>개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0882D0D4-588F-0896-EFDB-573F502D5744}"/>
              </a:ext>
            </a:extLst>
          </p:cNvPr>
          <p:cNvSpPr/>
          <p:nvPr/>
        </p:nvSpPr>
        <p:spPr>
          <a:xfrm>
            <a:off x="9041689" y="4003189"/>
            <a:ext cx="2672863" cy="166956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i="1" dirty="0">
                <a:solidFill>
                  <a:schemeClr val="accent1">
                    <a:lumMod val="75000"/>
                  </a:schemeClr>
                </a:solidFill>
              </a:rPr>
              <a:t>변형 장단이 </a:t>
            </a:r>
            <a:endParaRPr lang="en-US" altLang="ko-KR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o-KR" altLang="en-US" sz="1400" i="1" dirty="0">
                <a:solidFill>
                  <a:schemeClr val="accent1">
                    <a:lumMod val="75000"/>
                  </a:schemeClr>
                </a:solidFill>
              </a:rPr>
              <a:t>사용된 곳이 </a:t>
            </a:r>
            <a:endParaRPr lang="en-US" altLang="ko-KR" sz="14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o-KR" altLang="en-US" sz="1400" i="1" dirty="0">
                <a:solidFill>
                  <a:schemeClr val="accent1">
                    <a:lumMod val="75000"/>
                  </a:schemeClr>
                </a:solidFill>
              </a:rPr>
              <a:t>또 어디 있을까</a:t>
            </a:r>
            <a:r>
              <a:rPr lang="en-US" altLang="ko-KR" sz="1400" i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R" altLang="en-US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149</Words>
  <Application>Microsoft Office PowerPoint</Application>
  <PresentationFormat>와이드스크린</PresentationFormat>
  <Paragraphs>44</Paragraphs>
  <Slides>8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NanumGothicExtraBold</vt:lpstr>
      <vt:lpstr>Spoqa Han Sans Neo</vt:lpstr>
      <vt:lpstr>나눔고딕</vt:lpstr>
      <vt:lpstr>맑은 고딕</vt:lpstr>
      <vt:lpstr>Arial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186</cp:revision>
  <dcterms:created xsi:type="dcterms:W3CDTF">2024-07-03T01:17:18Z</dcterms:created>
  <dcterms:modified xsi:type="dcterms:W3CDTF">2025-04-28T02:03:31Z</dcterms:modified>
</cp:coreProperties>
</file>