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2"/>
  </p:notesMasterIdLst>
  <p:sldIdLst>
    <p:sldId id="292" r:id="rId5"/>
    <p:sldId id="298" r:id="rId6"/>
    <p:sldId id="297" r:id="rId7"/>
    <p:sldId id="318" r:id="rId8"/>
    <p:sldId id="312" r:id="rId9"/>
    <p:sldId id="319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8"/>
            <p14:sldId id="312"/>
            <p14:sldId id="31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B3"/>
    <a:srgbClr val="996600"/>
    <a:srgbClr val="CCCC00"/>
    <a:srgbClr val="E32D91"/>
    <a:srgbClr val="6B1F99"/>
    <a:srgbClr val="F4F9FE"/>
    <a:srgbClr val="B5A7D1"/>
    <a:srgbClr val="2B3C71"/>
    <a:srgbClr val="573781"/>
    <a:srgbClr val="983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3188" autoAdjust="0"/>
  </p:normalViewPr>
  <p:slideViewPr>
    <p:cSldViewPr snapToGrid="0" showGuides="1">
      <p:cViewPr varScale="1">
        <p:scale>
          <a:sx n="133" d="100"/>
          <a:sy n="133" d="100"/>
        </p:scale>
        <p:origin x="16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1252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78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국악풍의 가락 짓기</a:t>
            </a:r>
            <a:endParaRPr kumimoji="1" lang="en-US" altLang="ko-KR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19675" y="4894508"/>
            <a:ext cx="215265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108~109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리듬꼴을 이해하고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국악풍의 음악을 창작할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국악의 리듬형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1352825" y="1364014"/>
            <a:ext cx="10314644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국악의 장단은 주로 </a:t>
            </a:r>
            <a:r>
              <a:rPr lang="en-US" altLang="ko-KR" sz="1400" dirty="0">
                <a:latin typeface="+mn-ea"/>
              </a:rPr>
              <a:t>1</a:t>
            </a:r>
            <a:r>
              <a:rPr lang="ko-KR" altLang="en-US" sz="1400" dirty="0">
                <a:latin typeface="+mn-ea"/>
              </a:rPr>
              <a:t>박을 </a:t>
            </a:r>
            <a:r>
              <a:rPr lang="en-US" altLang="ko-KR" sz="1400" dirty="0">
                <a:latin typeface="+mn-ea"/>
              </a:rPr>
              <a:t>3</a:t>
            </a:r>
            <a:r>
              <a:rPr lang="ko-KR" altLang="en-US" sz="1400" dirty="0">
                <a:latin typeface="+mn-ea"/>
              </a:rPr>
              <a:t>개의 소박</a:t>
            </a:r>
            <a:r>
              <a:rPr lang="en-US" altLang="ko-KR" sz="1400" dirty="0">
                <a:latin typeface="+mn-ea"/>
              </a:rPr>
              <a:t>(3</a:t>
            </a:r>
            <a:r>
              <a:rPr lang="ko-KR" altLang="en-US" sz="1400" dirty="0">
                <a:latin typeface="+mn-ea"/>
              </a:rPr>
              <a:t>소박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으로 나눈 리듬형을 이루고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53" name="그림 52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949B1F50-3349-4FC7-87B8-210952AAE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860" y="3126600"/>
            <a:ext cx="2404081" cy="1658512"/>
          </a:xfrm>
          <a:prstGeom prst="rect">
            <a:avLst/>
          </a:prstGeom>
        </p:spPr>
      </p:pic>
      <p:pic>
        <p:nvPicPr>
          <p:cNvPr id="55" name="그림 54" descr="폰트, 그래픽, 클립아트, 디자인이(가) 표시된 사진&#10;&#10;자동 생성된 설명">
            <a:extLst>
              <a:ext uri="{FF2B5EF4-FFF2-40B4-BE49-F238E27FC236}">
                <a16:creationId xmlns:a16="http://schemas.microsoft.com/office/drawing/2014/main" id="{1045F94E-312D-AB2B-237E-0F018730F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633" y="2995200"/>
            <a:ext cx="2703324" cy="1567218"/>
          </a:xfrm>
          <a:prstGeom prst="rect">
            <a:avLst/>
          </a:prstGeom>
        </p:spPr>
      </p:pic>
      <p:sp>
        <p:nvSpPr>
          <p:cNvPr id="56" name="화살표: 오른쪽 55">
            <a:extLst>
              <a:ext uri="{FF2B5EF4-FFF2-40B4-BE49-F238E27FC236}">
                <a16:creationId xmlns:a16="http://schemas.microsoft.com/office/drawing/2014/main" id="{E32E0C7D-97A0-2C34-1EC5-2E12AE9A9146}"/>
              </a:ext>
            </a:extLst>
          </p:cNvPr>
          <p:cNvSpPr/>
          <p:nvPr/>
        </p:nvSpPr>
        <p:spPr>
          <a:xfrm>
            <a:off x="6097347" y="3578400"/>
            <a:ext cx="547200" cy="316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F1EE1ECD-78AD-7B24-E39F-7AD860108057}"/>
              </a:ext>
            </a:extLst>
          </p:cNvPr>
          <p:cNvCxnSpPr/>
          <p:nvPr/>
        </p:nvCxnSpPr>
        <p:spPr>
          <a:xfrm>
            <a:off x="4082400" y="1737899"/>
            <a:ext cx="885600" cy="0"/>
          </a:xfrm>
          <a:prstGeom prst="line">
            <a:avLst/>
          </a:prstGeom>
          <a:ln>
            <a:solidFill>
              <a:srgbClr val="F3E7B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9E7A2E8F-014E-9651-AADB-6D2D17F980DD}"/>
              </a:ext>
            </a:extLst>
          </p:cNvPr>
          <p:cNvSpPr/>
          <p:nvPr/>
        </p:nvSpPr>
        <p:spPr>
          <a:xfrm>
            <a:off x="4694400" y="1814400"/>
            <a:ext cx="5378400" cy="675509"/>
          </a:xfrm>
          <a:prstGeom prst="roundRect">
            <a:avLst/>
          </a:prstGeom>
          <a:solidFill>
            <a:srgbClr val="F3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996600"/>
                </a:solidFill>
              </a:rPr>
              <a:t>국악의 장단에서 </a:t>
            </a:r>
            <a:r>
              <a:rPr lang="en-US" altLang="ko-KR" sz="1200" dirty="0">
                <a:solidFill>
                  <a:srgbClr val="996600"/>
                </a:solidFill>
              </a:rPr>
              <a:t>1</a:t>
            </a:r>
            <a:r>
              <a:rPr lang="ko-KR" altLang="en-US" sz="1200" dirty="0">
                <a:solidFill>
                  <a:srgbClr val="996600"/>
                </a:solidFill>
              </a:rPr>
              <a:t>박을 </a:t>
            </a:r>
            <a:r>
              <a:rPr lang="en-US" altLang="ko-KR" sz="1200" dirty="0">
                <a:solidFill>
                  <a:srgbClr val="996600"/>
                </a:solidFill>
              </a:rPr>
              <a:t>2</a:t>
            </a:r>
            <a:r>
              <a:rPr lang="ko-KR" altLang="en-US" sz="1200" dirty="0">
                <a:solidFill>
                  <a:srgbClr val="996600"/>
                </a:solidFill>
              </a:rPr>
              <a:t>개 또는 </a:t>
            </a:r>
            <a:r>
              <a:rPr lang="en-US" altLang="ko-KR" sz="1200" dirty="0">
                <a:solidFill>
                  <a:srgbClr val="996600"/>
                </a:solidFill>
              </a:rPr>
              <a:t>3</a:t>
            </a:r>
            <a:r>
              <a:rPr lang="ko-KR" altLang="en-US" sz="1200" dirty="0">
                <a:solidFill>
                  <a:srgbClr val="996600"/>
                </a:solidFill>
              </a:rPr>
              <a:t>개로 나눈 것을 말한다</a:t>
            </a:r>
            <a:r>
              <a:rPr lang="en-US" altLang="ko-KR" sz="1200" dirty="0">
                <a:solidFill>
                  <a:srgbClr val="996600"/>
                </a:solidFill>
              </a:rPr>
              <a:t>. 2</a:t>
            </a:r>
            <a:r>
              <a:rPr lang="ko-KR" altLang="en-US" sz="1200" dirty="0">
                <a:solidFill>
                  <a:srgbClr val="996600"/>
                </a:solidFill>
              </a:rPr>
              <a:t>개로 나눈 것을 </a:t>
            </a:r>
            <a:r>
              <a:rPr lang="en-US" altLang="ko-KR" sz="1200" dirty="0">
                <a:solidFill>
                  <a:srgbClr val="996600"/>
                </a:solidFill>
              </a:rPr>
              <a:t>2</a:t>
            </a:r>
            <a:r>
              <a:rPr lang="ko-KR" altLang="en-US" sz="1200" dirty="0">
                <a:solidFill>
                  <a:srgbClr val="996600"/>
                </a:solidFill>
              </a:rPr>
              <a:t>소박</a:t>
            </a:r>
            <a:r>
              <a:rPr lang="en-US" altLang="ko-KR" sz="1200" dirty="0">
                <a:solidFill>
                  <a:srgbClr val="996600"/>
                </a:solidFill>
              </a:rPr>
              <a:t>, 3</a:t>
            </a:r>
            <a:r>
              <a:rPr lang="ko-KR" altLang="en-US" sz="1200" dirty="0">
                <a:solidFill>
                  <a:srgbClr val="996600"/>
                </a:solidFill>
              </a:rPr>
              <a:t>개로 나눈 것을 </a:t>
            </a:r>
            <a:r>
              <a:rPr lang="en-US" altLang="ko-KR" sz="1200" dirty="0">
                <a:solidFill>
                  <a:srgbClr val="996600"/>
                </a:solidFill>
              </a:rPr>
              <a:t>3</a:t>
            </a:r>
            <a:r>
              <a:rPr lang="ko-KR" altLang="en-US" sz="1200" dirty="0">
                <a:solidFill>
                  <a:srgbClr val="996600"/>
                </a:solidFill>
              </a:rPr>
              <a:t>소박이라고 한다</a:t>
            </a:r>
            <a:r>
              <a:rPr lang="en-US" altLang="ko-KR" sz="1200" dirty="0">
                <a:solidFill>
                  <a:srgbClr val="996600"/>
                </a:solidFill>
              </a:rPr>
              <a:t>.</a:t>
            </a:r>
            <a:endParaRPr lang="ko-KR" altLang="en-US" sz="12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가사에 맞게 </a:t>
            </a:r>
            <a:r>
              <a:rPr kumimoji="1"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리듬꼴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 만들어 보기</a:t>
            </a:r>
          </a:p>
        </p:txBody>
      </p:sp>
      <p:pic>
        <p:nvPicPr>
          <p:cNvPr id="45" name="그림 44" descr="텍스트, 폰트, 라인, 번호이(가) 표시된 사진&#10;&#10;자동 생성된 설명">
            <a:extLst>
              <a:ext uri="{FF2B5EF4-FFF2-40B4-BE49-F238E27FC236}">
                <a16:creationId xmlns:a16="http://schemas.microsoft.com/office/drawing/2014/main" id="{F1CB5926-3C75-B3CC-1401-A8BAC6D8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800" y="1292275"/>
            <a:ext cx="7892487" cy="1751699"/>
          </a:xfrm>
          <a:prstGeom prst="rect">
            <a:avLst/>
          </a:prstGeom>
        </p:spPr>
      </p:pic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B1CC65F6-A871-E82F-556D-80D319A34B0E}"/>
              </a:ext>
            </a:extLst>
          </p:cNvPr>
          <p:cNvSpPr/>
          <p:nvPr/>
        </p:nvSpPr>
        <p:spPr>
          <a:xfrm>
            <a:off x="1260000" y="1292275"/>
            <a:ext cx="2584800" cy="173267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1100" dirty="0">
                <a:solidFill>
                  <a:schemeClr val="tx1"/>
                </a:solidFill>
              </a:rPr>
              <a:t>너와 나의 </a:t>
            </a:r>
            <a:r>
              <a:rPr lang="ko-KR" altLang="en-US" sz="1100" dirty="0" err="1">
                <a:solidFill>
                  <a:schemeClr val="tx1"/>
                </a:solidFill>
              </a:rPr>
              <a:t>너영나영</a:t>
            </a:r>
            <a:endParaRPr lang="ko-KR" altLang="en-US" sz="1100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1100" dirty="0">
                <a:solidFill>
                  <a:schemeClr val="tx1"/>
                </a:solidFill>
              </a:rPr>
              <a:t>서로의 말에 귀기울여</a:t>
            </a:r>
          </a:p>
          <a:p>
            <a:pPr algn="ctr">
              <a:lnSpc>
                <a:spcPct val="200000"/>
              </a:lnSpc>
            </a:pPr>
            <a:r>
              <a:rPr lang="ko-KR" altLang="en-US" sz="1100" dirty="0">
                <a:solidFill>
                  <a:schemeClr val="tx1"/>
                </a:solidFill>
              </a:rPr>
              <a:t>마음의 소리 전하며 함께</a:t>
            </a:r>
          </a:p>
          <a:p>
            <a:pPr algn="ctr">
              <a:lnSpc>
                <a:spcPct val="200000"/>
              </a:lnSpc>
            </a:pPr>
            <a:r>
              <a:rPr lang="ko-KR" altLang="en-US" sz="1100" dirty="0">
                <a:solidFill>
                  <a:schemeClr val="tx1"/>
                </a:solidFill>
              </a:rPr>
              <a:t>소통하고 공감하네</a:t>
            </a:r>
          </a:p>
        </p:txBody>
      </p:sp>
      <p:pic>
        <p:nvPicPr>
          <p:cNvPr id="48" name="그림 47" descr="텍스트, 스크린샷, 도표, 번호이(가) 표시된 사진&#10;&#10;자동 생성된 설명">
            <a:extLst>
              <a:ext uri="{FF2B5EF4-FFF2-40B4-BE49-F238E27FC236}">
                <a16:creationId xmlns:a16="http://schemas.microsoft.com/office/drawing/2014/main" id="{9BA3BF43-A433-7F85-2C1D-C7450175D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3428096"/>
            <a:ext cx="5010126" cy="2257957"/>
          </a:xfrm>
          <a:prstGeom prst="rect">
            <a:avLst/>
          </a:prstGeom>
        </p:spPr>
      </p:pic>
      <p:pic>
        <p:nvPicPr>
          <p:cNvPr id="50" name="그림 49" descr="텍스트, 스크린샷, 도표, 번호이(가) 표시된 사진&#10;&#10;자동 생성된 설명">
            <a:extLst>
              <a:ext uri="{FF2B5EF4-FFF2-40B4-BE49-F238E27FC236}">
                <a16:creationId xmlns:a16="http://schemas.microsoft.com/office/drawing/2014/main" id="{A7E6DBDE-647C-AB9F-897E-551BCF300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561" y="3391026"/>
            <a:ext cx="5429439" cy="23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국악풍의 가락을 만들어 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C0ED8-D5B0-82F0-97F2-F9EBDDFA2CD2}"/>
              </a:ext>
            </a:extLst>
          </p:cNvPr>
          <p:cNvSpPr txBox="1"/>
          <p:nvPr/>
        </p:nvSpPr>
        <p:spPr>
          <a:xfrm>
            <a:off x="3242991" y="916031"/>
            <a:ext cx="7369218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국악풍의 음계는 주로 </a:t>
            </a:r>
            <a:r>
              <a:rPr lang="en-US" altLang="ko-KR" sz="1400" dirty="0">
                <a:latin typeface="+mn-ea"/>
              </a:rPr>
              <a:t>5</a:t>
            </a:r>
            <a:r>
              <a:rPr lang="ko-KR" altLang="en-US" sz="1400" dirty="0">
                <a:latin typeface="+mn-ea"/>
              </a:rPr>
              <a:t>음 음계로 구성된다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F272945-FD2C-5E54-E1CB-F78643F8E3E3}"/>
              </a:ext>
            </a:extLst>
          </p:cNvPr>
          <p:cNvSpPr/>
          <p:nvPr/>
        </p:nvSpPr>
        <p:spPr>
          <a:xfrm>
            <a:off x="1260000" y="955229"/>
            <a:ext cx="1422148" cy="36372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accent6">
                    <a:lumMod val="50000"/>
                  </a:schemeClr>
                </a:solidFill>
              </a:rPr>
              <a:t>국악풍의 음계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DB37DD8-B742-66D4-BFEC-5FC289626811}"/>
              </a:ext>
            </a:extLst>
          </p:cNvPr>
          <p:cNvSpPr/>
          <p:nvPr/>
        </p:nvSpPr>
        <p:spPr>
          <a:xfrm>
            <a:off x="2613600" y="1446373"/>
            <a:ext cx="1971600" cy="3637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2C66C1C-C62C-7B4B-252C-AEDC75050AD2}"/>
              </a:ext>
            </a:extLst>
          </p:cNvPr>
          <p:cNvSpPr/>
          <p:nvPr/>
        </p:nvSpPr>
        <p:spPr>
          <a:xfrm>
            <a:off x="5490600" y="1446373"/>
            <a:ext cx="1971600" cy="3637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DE31437-C813-FD7A-8568-566ED9AB7AD4}"/>
              </a:ext>
            </a:extLst>
          </p:cNvPr>
          <p:cNvSpPr/>
          <p:nvPr/>
        </p:nvSpPr>
        <p:spPr>
          <a:xfrm>
            <a:off x="8367600" y="1446373"/>
            <a:ext cx="1971600" cy="3637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8D8CA96-74F2-14FD-84F1-2D8AC3FB0198}"/>
              </a:ext>
            </a:extLst>
          </p:cNvPr>
          <p:cNvSpPr/>
          <p:nvPr/>
        </p:nvSpPr>
        <p:spPr>
          <a:xfrm>
            <a:off x="4052100" y="1937518"/>
            <a:ext cx="1971600" cy="3306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933E91D-8859-0C92-4AA0-B6BEE227DC70}"/>
              </a:ext>
            </a:extLst>
          </p:cNvPr>
          <p:cNvSpPr/>
          <p:nvPr/>
        </p:nvSpPr>
        <p:spPr>
          <a:xfrm>
            <a:off x="6929100" y="1937518"/>
            <a:ext cx="1971600" cy="3306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</a:p>
        </p:txBody>
      </p:sp>
      <p:pic>
        <p:nvPicPr>
          <p:cNvPr id="17" name="그림 16" descr="도표, 라인, 텍스트, 평행이(가) 표시된 사진&#10;&#10;자동 생성된 설명">
            <a:extLst>
              <a:ext uri="{FF2B5EF4-FFF2-40B4-BE49-F238E27FC236}">
                <a16:creationId xmlns:a16="http://schemas.microsoft.com/office/drawing/2014/main" id="{66288044-596B-49D1-4424-DA2C64FBA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08" y="2695969"/>
            <a:ext cx="5742186" cy="34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국악풍의 가락을 만들어 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C0ED8-D5B0-82F0-97F2-F9EBDDFA2CD2}"/>
              </a:ext>
            </a:extLst>
          </p:cNvPr>
          <p:cNvSpPr txBox="1"/>
          <p:nvPr/>
        </p:nvSpPr>
        <p:spPr>
          <a:xfrm>
            <a:off x="3242991" y="916031"/>
            <a:ext cx="7369218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국악풍의 음계는 주로 </a:t>
            </a:r>
            <a:r>
              <a:rPr lang="en-US" altLang="ko-KR" sz="1400" dirty="0">
                <a:latin typeface="+mn-ea"/>
              </a:rPr>
              <a:t>5</a:t>
            </a:r>
            <a:r>
              <a:rPr lang="ko-KR" altLang="en-US" sz="1400" dirty="0">
                <a:latin typeface="+mn-ea"/>
              </a:rPr>
              <a:t>음 음계로 구성된다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F272945-FD2C-5E54-E1CB-F78643F8E3E3}"/>
              </a:ext>
            </a:extLst>
          </p:cNvPr>
          <p:cNvSpPr/>
          <p:nvPr/>
        </p:nvSpPr>
        <p:spPr>
          <a:xfrm>
            <a:off x="1260000" y="955229"/>
            <a:ext cx="1422148" cy="363725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accent6">
                    <a:lumMod val="50000"/>
                  </a:schemeClr>
                </a:solidFill>
              </a:rPr>
              <a:t>국악풍의 음계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DB37DD8-B742-66D4-BFEC-5FC289626811}"/>
              </a:ext>
            </a:extLst>
          </p:cNvPr>
          <p:cNvSpPr/>
          <p:nvPr/>
        </p:nvSpPr>
        <p:spPr>
          <a:xfrm>
            <a:off x="2613600" y="1446373"/>
            <a:ext cx="1971600" cy="3637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2C66C1C-C62C-7B4B-252C-AEDC75050AD2}"/>
              </a:ext>
            </a:extLst>
          </p:cNvPr>
          <p:cNvSpPr/>
          <p:nvPr/>
        </p:nvSpPr>
        <p:spPr>
          <a:xfrm>
            <a:off x="5490600" y="1446373"/>
            <a:ext cx="1971600" cy="3637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DE31437-C813-FD7A-8568-566ED9AB7AD4}"/>
              </a:ext>
            </a:extLst>
          </p:cNvPr>
          <p:cNvSpPr/>
          <p:nvPr/>
        </p:nvSpPr>
        <p:spPr>
          <a:xfrm>
            <a:off x="8367600" y="1446373"/>
            <a:ext cx="1971600" cy="3637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8D8CA96-74F2-14FD-84F1-2D8AC3FB0198}"/>
              </a:ext>
            </a:extLst>
          </p:cNvPr>
          <p:cNvSpPr/>
          <p:nvPr/>
        </p:nvSpPr>
        <p:spPr>
          <a:xfrm>
            <a:off x="4052100" y="1937518"/>
            <a:ext cx="1971600" cy="3306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933E91D-8859-0C92-4AA0-B6BEE227DC70}"/>
              </a:ext>
            </a:extLst>
          </p:cNvPr>
          <p:cNvSpPr/>
          <p:nvPr/>
        </p:nvSpPr>
        <p:spPr>
          <a:xfrm>
            <a:off x="6929100" y="1937518"/>
            <a:ext cx="1971600" cy="3306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미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솔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라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도</a:t>
            </a:r>
            <a:r>
              <a:rPr lang="en-US" altLang="ko-KR" sz="11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레</a:t>
            </a:r>
          </a:p>
        </p:txBody>
      </p:sp>
      <p:pic>
        <p:nvPicPr>
          <p:cNvPr id="17" name="그림 16" descr="도표, 라인, 텍스트, 평행이(가) 표시된 사진&#10;&#10;자동 생성된 설명">
            <a:extLst>
              <a:ext uri="{FF2B5EF4-FFF2-40B4-BE49-F238E27FC236}">
                <a16:creationId xmlns:a16="http://schemas.microsoft.com/office/drawing/2014/main" id="{66288044-596B-49D1-4424-DA2C64FBA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08" y="2695969"/>
            <a:ext cx="5742186" cy="34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4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221</Words>
  <Application>Microsoft Office PowerPoint</Application>
  <PresentationFormat>와이드스크린</PresentationFormat>
  <Paragraphs>39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나눔고딕</vt:lpstr>
      <vt:lpstr>Spoqa Han Sans Neo</vt:lpstr>
      <vt:lpstr>NanumGothicExtraBold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214</cp:revision>
  <dcterms:created xsi:type="dcterms:W3CDTF">2024-07-03T01:17:18Z</dcterms:created>
  <dcterms:modified xsi:type="dcterms:W3CDTF">2025-03-18T08:56:10Z</dcterms:modified>
</cp:coreProperties>
</file>