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48" r:id="rId7"/>
    <p:sldId id="360" r:id="rId8"/>
    <p:sldId id="352" r:id="rId9"/>
    <p:sldId id="362" r:id="rId10"/>
    <p:sldId id="295" r:id="rId11"/>
  </p:sldIdLst>
  <p:sldSz cx="12192000" cy="6858000"/>
  <p:notesSz cx="6858000" cy="9144000"/>
  <p:embeddedFontLst>
    <p:embeddedFont>
      <p:font typeface="맑은 고딕" panose="020B0503020000020004" pitchFamily="50" charset="-127"/>
      <p:regular r:id="rId13"/>
      <p:bold r:id="rId1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0"/>
            <p14:sldId id="352"/>
            <p14:sldId id="36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B3"/>
    <a:srgbClr val="FFE1B5"/>
    <a:srgbClr val="A66BD3"/>
    <a:srgbClr val="C391D7"/>
    <a:srgbClr val="CBA0DC"/>
    <a:srgbClr val="D1AAE0"/>
    <a:srgbClr val="C28CD8"/>
    <a:srgbClr val="6F6AAA"/>
    <a:srgbClr val="A8AFC5"/>
    <a:srgbClr val="2B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7" autoAdjust="0"/>
    <p:restoredTop sz="97316" autoAdjust="0"/>
  </p:normalViewPr>
  <p:slideViewPr>
    <p:cSldViewPr snapToGrid="0" showGuides="1">
      <p:cViewPr>
        <p:scale>
          <a:sx n="150" d="100"/>
          <a:sy n="150" d="100"/>
        </p:scale>
        <p:origin x="46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933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2889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545398"/>
            <a:ext cx="5760000" cy="558952"/>
          </a:xfrm>
        </p:spPr>
        <p:txBody>
          <a:bodyPr/>
          <a:lstStyle/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소금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Ⅱ.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악기로 표현하는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DC6AEDE-1EEF-8B26-4325-15F74B9F697A}"/>
              </a:ext>
            </a:extLst>
          </p:cNvPr>
          <p:cNvSpPr txBox="1">
            <a:spLocks/>
          </p:cNvSpPr>
          <p:nvPr/>
        </p:nvSpPr>
        <p:spPr>
          <a:xfrm>
            <a:off x="5360850" y="4820232"/>
            <a:ext cx="1470300" cy="22824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rgbClr val="002060"/>
                </a:solidFill>
              </a:rPr>
              <a:t>교과서 </a:t>
            </a:r>
            <a:r>
              <a:rPr kumimoji="1" lang="en-US" altLang="ko-KR" sz="1400" dirty="0">
                <a:solidFill>
                  <a:srgbClr val="002060"/>
                </a:solidFill>
              </a:rPr>
              <a:t>70~71</a:t>
            </a:r>
            <a:r>
              <a:rPr kumimoji="1" lang="ko-KR" altLang="en-US" sz="1400" dirty="0">
                <a:solidFill>
                  <a:srgbClr val="002060"/>
                </a:solidFill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2800" dirty="0"/>
              <a:t>바른 자세와 정확한 운지법으로 </a:t>
            </a:r>
            <a:endParaRPr kumimoji="1" lang="en-US" altLang="ko-KR" sz="2800" dirty="0"/>
          </a:p>
          <a:p>
            <a:r>
              <a:rPr kumimoji="1" lang="ko-KR" altLang="en-US" sz="2800" dirty="0"/>
              <a:t>소금을 연주할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소금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EE18D6F-3AC0-72C5-F25D-C5FB5A634CC7}"/>
              </a:ext>
            </a:extLst>
          </p:cNvPr>
          <p:cNvSpPr/>
          <p:nvPr/>
        </p:nvSpPr>
        <p:spPr>
          <a:xfrm>
            <a:off x="1229450" y="1090886"/>
            <a:ext cx="1062900" cy="29277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소금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64CFFAB-B640-E882-1F15-69A2732053B9}"/>
              </a:ext>
            </a:extLst>
          </p:cNvPr>
          <p:cNvSpPr txBox="1">
            <a:spLocks/>
          </p:cNvSpPr>
          <p:nvPr/>
        </p:nvSpPr>
        <p:spPr>
          <a:xfrm>
            <a:off x="1409700" y="1605243"/>
            <a:ext cx="10287000" cy="69345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소금은 신라 시대 만파식적에서 유래된 적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笛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인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삼죽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三竹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대금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중금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소금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의 하나로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우리나라 관악기 중 음역이 가장 높고 음색이 맑으면서 깨끗한 악기이다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54C4A338-563E-6020-65DF-72D5B0D49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912" r="-2542"/>
          <a:stretch>
            <a:fillRect/>
          </a:stretch>
        </p:blipFill>
        <p:spPr>
          <a:xfrm>
            <a:off x="2033732" y="3143250"/>
            <a:ext cx="9324686" cy="3186354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A5EBA54-C9D6-5813-62D1-B47DAC2E95ED}"/>
              </a:ext>
            </a:extLst>
          </p:cNvPr>
          <p:cNvSpPr/>
          <p:nvPr/>
        </p:nvSpPr>
        <p:spPr>
          <a:xfrm>
            <a:off x="1758950" y="2769184"/>
            <a:ext cx="1066800" cy="28449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>
                <a:solidFill>
                  <a:schemeClr val="tx1"/>
                </a:solidFill>
              </a:rPr>
              <a:t>연주 자세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소금 알아보기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1B42F512-A4F5-50D4-1C60-A83F202E9622}"/>
              </a:ext>
            </a:extLst>
          </p:cNvPr>
          <p:cNvSpPr/>
          <p:nvPr/>
        </p:nvSpPr>
        <p:spPr>
          <a:xfrm>
            <a:off x="1200150" y="1035050"/>
            <a:ext cx="1587500" cy="28449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악기 구조</a:t>
            </a:r>
            <a:r>
              <a:rPr lang="en-US" altLang="ko-KR" sz="1200" dirty="0">
                <a:solidFill>
                  <a:schemeClr val="tx1"/>
                </a:solidFill>
              </a:rPr>
              <a:t>&amp;</a:t>
            </a:r>
            <a:r>
              <a:rPr lang="ko-KR" altLang="en-US" sz="1200" dirty="0">
                <a:solidFill>
                  <a:schemeClr val="tx1"/>
                </a:solidFill>
              </a:rPr>
              <a:t>운지법</a:t>
            </a:r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id="{A703271F-ABC0-8828-A9A3-FAA13E057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14" y="2040692"/>
            <a:ext cx="6341836" cy="2970949"/>
          </a:xfrm>
          <a:prstGeom prst="rect">
            <a:avLst/>
          </a:prstGeom>
        </p:spPr>
      </p:pic>
      <p:grpSp>
        <p:nvGrpSpPr>
          <p:cNvPr id="67" name="그룹 66">
            <a:extLst>
              <a:ext uri="{FF2B5EF4-FFF2-40B4-BE49-F238E27FC236}">
                <a16:creationId xmlns:a16="http://schemas.microsoft.com/office/drawing/2014/main" id="{4426EE2F-C4F6-A513-55A3-C62318A5239B}"/>
              </a:ext>
            </a:extLst>
          </p:cNvPr>
          <p:cNvGrpSpPr/>
          <p:nvPr/>
        </p:nvGrpSpPr>
        <p:grpSpPr>
          <a:xfrm>
            <a:off x="8356600" y="1319543"/>
            <a:ext cx="2625724" cy="1785607"/>
            <a:chOff x="8356600" y="1319543"/>
            <a:chExt cx="2625724" cy="1785607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878489FD-BC8F-60C3-02AD-317E1FB61B70}"/>
                </a:ext>
              </a:extLst>
            </p:cNvPr>
            <p:cNvSpPr/>
            <p:nvPr/>
          </p:nvSpPr>
          <p:spPr>
            <a:xfrm>
              <a:off x="8356600" y="2527300"/>
              <a:ext cx="1104900" cy="577850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cxnSp>
          <p:nvCxnSpPr>
            <p:cNvPr id="65" name="직선 연결선 64">
              <a:extLst>
                <a:ext uri="{FF2B5EF4-FFF2-40B4-BE49-F238E27FC236}">
                  <a16:creationId xmlns:a16="http://schemas.microsoft.com/office/drawing/2014/main" id="{2CCE02B1-C8ED-6012-FC53-D93123411C51}"/>
                </a:ext>
              </a:extLst>
            </p:cNvPr>
            <p:cNvCxnSpPr/>
            <p:nvPr/>
          </p:nvCxnSpPr>
          <p:spPr>
            <a:xfrm flipV="1">
              <a:off x="9156700" y="1733550"/>
              <a:ext cx="514350" cy="81915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AFF35D9-40DC-8A6B-54C7-A553551FF372}"/>
                </a:ext>
              </a:extLst>
            </p:cNvPr>
            <p:cNvSpPr txBox="1"/>
            <p:nvPr/>
          </p:nvSpPr>
          <p:spPr>
            <a:xfrm>
              <a:off x="8842375" y="1319543"/>
              <a:ext cx="213994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50" dirty="0">
                  <a:solidFill>
                    <a:schemeClr val="accent1">
                      <a:lumMod val="75000"/>
                    </a:schemeClr>
                  </a:solidFill>
                </a:rPr>
                <a:t>제</a:t>
              </a:r>
              <a:r>
                <a:rPr lang="en-US" altLang="ko-KR" sz="1050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  <a:r>
                <a:rPr lang="ko-KR" altLang="en-US" sz="1050" dirty="0">
                  <a:solidFill>
                    <a:schemeClr val="accent1">
                      <a:lumMod val="75000"/>
                    </a:schemeClr>
                  </a:solidFill>
                </a:rPr>
                <a:t>공 다음의 구멍으로</a:t>
              </a:r>
              <a:r>
                <a:rPr lang="en-US" altLang="ko-KR" sz="1050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ko-KR" altLang="en-US" sz="1050" dirty="0">
                  <a:solidFill>
                    <a:schemeClr val="accent1">
                      <a:lumMod val="75000"/>
                    </a:schemeClr>
                  </a:solidFill>
                </a:rPr>
                <a:t>악기의 음정을 맞추기 위해 뚫어 놓음</a:t>
              </a:r>
            </a:p>
          </p:txBody>
        </p:sp>
      </p:grpSp>
      <p:pic>
        <p:nvPicPr>
          <p:cNvPr id="69" name="그림 68">
            <a:extLst>
              <a:ext uri="{FF2B5EF4-FFF2-40B4-BE49-F238E27FC236}">
                <a16:creationId xmlns:a16="http://schemas.microsoft.com/office/drawing/2014/main" id="{70915B98-DB7A-15E7-C46E-60F697243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01" y="1445105"/>
            <a:ext cx="7150100" cy="47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30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922190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연주하기</a:t>
            </a:r>
          </a:p>
        </p:txBody>
      </p:sp>
      <p:pic>
        <p:nvPicPr>
          <p:cNvPr id="71" name="그림 70">
            <a:extLst>
              <a:ext uri="{FF2B5EF4-FFF2-40B4-BE49-F238E27FC236}">
                <a16:creationId xmlns:a16="http://schemas.microsoft.com/office/drawing/2014/main" id="{D08CB907-B1C7-DC1E-F0DA-62E034AD3F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56609" y="1882844"/>
            <a:ext cx="9791700" cy="3607468"/>
          </a:xfrm>
          <a:prstGeom prst="rect">
            <a:avLst/>
          </a:prstGeom>
        </p:spPr>
      </p:pic>
      <p:pic>
        <p:nvPicPr>
          <p:cNvPr id="72" name="2단원_교과서_71쪽_QR39_1.상사화">
            <a:hlinkClick r:id="" action="ppaction://media"/>
            <a:extLst>
              <a:ext uri="{FF2B5EF4-FFF2-40B4-BE49-F238E27FC236}">
                <a16:creationId xmlns:a16="http://schemas.microsoft.com/office/drawing/2014/main" id="{61CE6CAA-0390-5DB0-798C-7BDCFEC5D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8309" y="438149"/>
            <a:ext cx="4476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922190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연주하기</a:t>
            </a:r>
          </a:p>
        </p:txBody>
      </p:sp>
      <p:pic>
        <p:nvPicPr>
          <p:cNvPr id="71" name="그림 70">
            <a:extLst>
              <a:ext uri="{FF2B5EF4-FFF2-40B4-BE49-F238E27FC236}">
                <a16:creationId xmlns:a16="http://schemas.microsoft.com/office/drawing/2014/main" id="{D08CB907-B1C7-DC1E-F0DA-62E034AD3F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92184" y="823137"/>
            <a:ext cx="3221583" cy="5198743"/>
          </a:xfrm>
          <a:prstGeom prst="rect">
            <a:avLst/>
          </a:prstGeom>
        </p:spPr>
      </p:pic>
      <p:pic>
        <p:nvPicPr>
          <p:cNvPr id="4" name="2단원_교과서_71쪽_QR39_3.사랑을 했다">
            <a:hlinkClick r:id="" action="ppaction://media"/>
            <a:extLst>
              <a:ext uri="{FF2B5EF4-FFF2-40B4-BE49-F238E27FC236}">
                <a16:creationId xmlns:a16="http://schemas.microsoft.com/office/drawing/2014/main" id="{C9B52888-FE15-505E-0742-D0DACB22B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9375" y="611999"/>
            <a:ext cx="422275" cy="42227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08CB907-B1C7-DC1E-F0DA-62E034AD3FA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064792" y="823137"/>
            <a:ext cx="2085893" cy="5321756"/>
          </a:xfrm>
          <a:prstGeom prst="rect">
            <a:avLst/>
          </a:prstGeom>
        </p:spPr>
      </p:pic>
      <p:pic>
        <p:nvPicPr>
          <p:cNvPr id="6" name="2단원_교과서_71쪽_QR39_2.취타">
            <a:hlinkClick r:id="" action="ppaction://media"/>
            <a:extLst>
              <a:ext uri="{FF2B5EF4-FFF2-40B4-BE49-F238E27FC236}">
                <a16:creationId xmlns:a16="http://schemas.microsoft.com/office/drawing/2014/main" id="{0AAD0F4E-60FE-CFCC-2C8E-6E97AF2D84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44704" y="611998"/>
            <a:ext cx="422276" cy="4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160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6556</TotalTime>
  <Words>94</Words>
  <Application>Microsoft Office PowerPoint</Application>
  <PresentationFormat>와이드스크린</PresentationFormat>
  <Paragraphs>22</Paragraphs>
  <Slides>7</Slides>
  <Notes>4</Notes>
  <HiddenSlides>0</HiddenSlides>
  <MMClips>3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3" baseType="lpstr"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238</cp:revision>
  <dcterms:created xsi:type="dcterms:W3CDTF">2024-07-03T01:17:18Z</dcterms:created>
  <dcterms:modified xsi:type="dcterms:W3CDTF">2025-08-19T08:58:55Z</dcterms:modified>
</cp:coreProperties>
</file>