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299" r:id="rId8"/>
    <p:sldId id="306" r:id="rId9"/>
    <p:sldId id="308" r:id="rId10"/>
    <p:sldId id="309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6"/>
            <p14:sldId id="308"/>
            <p14:sldId id="30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F4F4FE"/>
    <a:srgbClr val="D7DAF9"/>
    <a:srgbClr val="DBECF5"/>
    <a:srgbClr val="3CC864"/>
    <a:srgbClr val="2B3C71"/>
    <a:srgbClr val="588195"/>
    <a:srgbClr val="D0EBD1"/>
    <a:srgbClr val="19552A"/>
    <a:srgbClr val="633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8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산새가 아침을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409460" y="4894508"/>
            <a:ext cx="137308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13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4453" y="3297406"/>
            <a:ext cx="5303094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성부의 어울림을 느끼며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부분 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2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부 합창을 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216439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익히기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E97D753-08F9-5C55-F386-41C0A62785FF}"/>
              </a:ext>
            </a:extLst>
          </p:cNvPr>
          <p:cNvSpPr/>
          <p:nvPr/>
        </p:nvSpPr>
        <p:spPr bwMode="auto">
          <a:xfrm>
            <a:off x="10435501" y="317558"/>
            <a:ext cx="350604" cy="235332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CA8159F-0B99-7018-17C8-3E934CE740A2}"/>
              </a:ext>
            </a:extLst>
          </p:cNvPr>
          <p:cNvSpPr/>
          <p:nvPr/>
        </p:nvSpPr>
        <p:spPr bwMode="auto">
          <a:xfrm>
            <a:off x="10384293" y="188575"/>
            <a:ext cx="603474" cy="37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20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감상</a:t>
            </a:r>
            <a:endParaRPr lang="en-US" altLang="ko-KR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F738729-1CD3-E5AD-5A95-E419EC058244}"/>
              </a:ext>
            </a:extLst>
          </p:cNvPr>
          <p:cNvGrpSpPr>
            <a:grpSpLocks/>
          </p:cNvGrpSpPr>
          <p:nvPr/>
        </p:nvGrpSpPr>
        <p:grpSpPr bwMode="auto">
          <a:xfrm>
            <a:off x="11038975" y="183098"/>
            <a:ext cx="603474" cy="377219"/>
            <a:chOff x="4663668" y="567812"/>
            <a:chExt cx="618853" cy="363546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0BC9881-447B-F1CB-6D5B-45A6B9EF5EE1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74805E8-7923-A814-CA9A-8167CDDADCBD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4" name="그림 13" descr="텍스트, 폰트, 번호, 친필이(가) 표시된 사진&#10;&#10;자동 생성된 설명">
            <a:extLst>
              <a:ext uri="{FF2B5EF4-FFF2-40B4-BE49-F238E27FC236}">
                <a16:creationId xmlns:a16="http://schemas.microsoft.com/office/drawing/2014/main" id="{DC731F73-701F-1ACA-76B4-F0209C6E6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923" y="429747"/>
            <a:ext cx="5555797" cy="5765187"/>
          </a:xfrm>
          <a:prstGeom prst="rect">
            <a:avLst/>
          </a:prstGeom>
        </p:spPr>
      </p:pic>
      <p:pic>
        <p:nvPicPr>
          <p:cNvPr id="15" name="[아침나라 중음①]_1단원_교과서_13쪽_산새가 아침_노래">
            <a:hlinkClick r:id="" action="ppaction://media"/>
            <a:extLst>
              <a:ext uri="{FF2B5EF4-FFF2-40B4-BE49-F238E27FC236}">
                <a16:creationId xmlns:a16="http://schemas.microsoft.com/office/drawing/2014/main" id="{0BD7D67F-E3BC-9922-915E-5B188DF47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7528" y="639723"/>
            <a:ext cx="466550" cy="466550"/>
          </a:xfrm>
          <a:prstGeom prst="rect">
            <a:avLst/>
          </a:prstGeom>
        </p:spPr>
      </p:pic>
      <p:pic>
        <p:nvPicPr>
          <p:cNvPr id="16" name="[아침나라 중음①]_1단원_교과서_13쪽_산새가 아침을_반주_86">
            <a:hlinkClick r:id="" action="ppaction://media"/>
            <a:extLst>
              <a:ext uri="{FF2B5EF4-FFF2-40B4-BE49-F238E27FC236}">
                <a16:creationId xmlns:a16="http://schemas.microsoft.com/office/drawing/2014/main" id="{1C905FEC-8406-A7E3-A7D3-EE403C011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8724" y="639723"/>
            <a:ext cx="466550" cy="4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562291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특징 이해하기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4</a:t>
            </a:fld>
            <a:endParaRPr kumimoji="1"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50289F1-8191-8E20-D119-1FACFD70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9" y="906431"/>
            <a:ext cx="8924085" cy="2592419"/>
          </a:xfr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사장조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  박자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보통 빠르게</a:t>
            </a:r>
            <a:r>
              <a:rPr kumimoji="1"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(Moderato)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부분 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부 합창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DAD028-45EE-BDE0-41F9-C1768A1B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27896" y="1667890"/>
            <a:ext cx="198726" cy="372313"/>
          </a:xfrm>
          <a:prstGeom prst="rect">
            <a:avLst/>
          </a:prstGeom>
        </p:spPr>
      </p:pic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8872ADD7-7F05-ACB0-434D-DFFBE15F3DEC}"/>
              </a:ext>
            </a:extLst>
          </p:cNvPr>
          <p:cNvSpPr txBox="1">
            <a:spLocks/>
          </p:cNvSpPr>
          <p:nvPr/>
        </p:nvSpPr>
        <p:spPr>
          <a:xfrm>
            <a:off x="900000" y="906431"/>
            <a:ext cx="1388809" cy="447328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조성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박자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빠르기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연주 형태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텍스트 개체 틀 1">
            <a:extLst>
              <a:ext uri="{FF2B5EF4-FFF2-40B4-BE49-F238E27FC236}">
                <a16:creationId xmlns:a16="http://schemas.microsoft.com/office/drawing/2014/main" id="{F4A20808-BB51-E386-90F7-B468F8E4E403}"/>
              </a:ext>
            </a:extLst>
          </p:cNvPr>
          <p:cNvSpPr txBox="1">
            <a:spLocks/>
          </p:cNvSpPr>
          <p:nvPr/>
        </p:nvSpPr>
        <p:spPr>
          <a:xfrm>
            <a:off x="2708908" y="3507176"/>
            <a:ext cx="8924085" cy="25924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이 노래는 새들이 즐겁게 지저귀는 산속의 아침을 표현한 곡으로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노랫말이 가락과 조화를 이루면서 부드러움과 생동감이 느껴진다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작곡가 이수인의 곡으로 새들이 즐겁게 지저귀는 산속의 아침을 표현하였다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조성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kumimoji="1"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사장조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0A188C-A8EF-E7B3-BA13-2E731BA6C1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5</a:t>
            </a:fld>
            <a:endParaRPr kumimoji="1" lang="ko-KR" altLang="en-US" dirty="0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13C60578-ECAA-9FEC-3148-4E575BB08167}"/>
              </a:ext>
            </a:extLst>
          </p:cNvPr>
          <p:cNvSpPr txBox="1">
            <a:spLocks/>
          </p:cNvSpPr>
          <p:nvPr/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b="0" i="0" kern="120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5</a:t>
            </a:fld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4B7C05-73F0-2A46-5F66-330DF304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1667" y="2189495"/>
            <a:ext cx="9501300" cy="1239505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D0345C7-C45D-86A1-BF5A-9CA59D208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87562"/>
              </p:ext>
            </p:extLst>
          </p:nvPr>
        </p:nvGraphicFramePr>
        <p:xfrm>
          <a:off x="1621667" y="3785423"/>
          <a:ext cx="999951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57">
                  <a:extLst>
                    <a:ext uri="{9D8B030D-6E8A-4147-A177-3AD203B41FA5}">
                      <a16:colId xmlns:a16="http://schemas.microsoft.com/office/drawing/2014/main" val="3924534718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538391434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3896292473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4273259408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448106738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1676335835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3470570344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860648609"/>
                    </a:ext>
                  </a:extLst>
                </a:gridCol>
                <a:gridCol w="1111057">
                  <a:extLst>
                    <a:ext uri="{9D8B030D-6E8A-4147-A177-3AD203B41FA5}">
                      <a16:colId xmlns:a16="http://schemas.microsoft.com/office/drawing/2014/main" val="3674872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b="1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F#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7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나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올림바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솔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9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가락의 반복과 변화를 알고 이 곡의 형식을 기호로 나타내기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12736-3D40-CDB8-9671-119A6873C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6</a:t>
            </a:fld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FE12EE-4014-44EF-260C-5545380C6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0" r="34317"/>
          <a:stretch/>
        </p:blipFill>
        <p:spPr>
          <a:xfrm>
            <a:off x="7678835" y="2836117"/>
            <a:ext cx="3112221" cy="1419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3D134-2D52-B862-3D64-AA621F403F54}"/>
              </a:ext>
            </a:extLst>
          </p:cNvPr>
          <p:cNvSpPr txBox="1"/>
          <p:nvPr/>
        </p:nvSpPr>
        <p:spPr>
          <a:xfrm>
            <a:off x="8455882" y="358145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c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E225B-ECBA-9B67-C2CB-50085CFB3BA2}"/>
              </a:ext>
            </a:extLst>
          </p:cNvPr>
          <p:cNvSpPr txBox="1"/>
          <p:nvPr/>
        </p:nvSpPr>
        <p:spPr>
          <a:xfrm>
            <a:off x="9617600" y="357957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c’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E5DA7C-BCC5-B414-DA3E-E00795F65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67"/>
          <a:stretch/>
        </p:blipFill>
        <p:spPr>
          <a:xfrm>
            <a:off x="7678835" y="1021385"/>
            <a:ext cx="3112221" cy="14194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D5B281D-59B7-A200-4E65-A230F1A3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07"/>
          <a:stretch/>
        </p:blipFill>
        <p:spPr>
          <a:xfrm>
            <a:off x="7650907" y="4650849"/>
            <a:ext cx="3168076" cy="1419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98E0AE-8D69-99FE-CD21-3377DC30ACFF}"/>
              </a:ext>
            </a:extLst>
          </p:cNvPr>
          <p:cNvSpPr txBox="1"/>
          <p:nvPr/>
        </p:nvSpPr>
        <p:spPr>
          <a:xfrm>
            <a:off x="9566447" y="53913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b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30E63-E2FA-020F-AF86-CF7E888343B0}"/>
              </a:ext>
            </a:extLst>
          </p:cNvPr>
          <p:cNvSpPr txBox="1"/>
          <p:nvPr/>
        </p:nvSpPr>
        <p:spPr>
          <a:xfrm>
            <a:off x="8465777" y="53651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a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171D8-F340-9A0A-309F-3D931F650836}"/>
              </a:ext>
            </a:extLst>
          </p:cNvPr>
          <p:cNvSpPr txBox="1"/>
          <p:nvPr/>
        </p:nvSpPr>
        <p:spPr>
          <a:xfrm>
            <a:off x="9609675" y="175667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b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" name="그림 5" descr="텍스트, 폰트, 번호, 친필이(가) 표시된 사진&#10;&#10;자동 생성된 설명">
            <a:extLst>
              <a:ext uri="{FF2B5EF4-FFF2-40B4-BE49-F238E27FC236}">
                <a16:creationId xmlns:a16="http://schemas.microsoft.com/office/drawing/2014/main" id="{85F711DC-582C-FE56-74B5-1E48B3DE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4"/>
          <a:stretch/>
        </p:blipFill>
        <p:spPr>
          <a:xfrm>
            <a:off x="1238952" y="876033"/>
            <a:ext cx="5555797" cy="52293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BDCC533-C8CD-4BB8-41DA-839B6DD4B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9" t="38869" r="65689" b="31849"/>
          <a:stretch/>
        </p:blipFill>
        <p:spPr>
          <a:xfrm>
            <a:off x="9087874" y="2461887"/>
            <a:ext cx="294142" cy="41563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F1801CB-1A63-2739-FD59-5624D25A6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9" t="38869" r="65689" b="31849"/>
          <a:stretch/>
        </p:blipFill>
        <p:spPr>
          <a:xfrm>
            <a:off x="9087874" y="4235213"/>
            <a:ext cx="294142" cy="4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D5DBD5-E34D-AA7E-40A4-5A35A2EED8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음악의 형식에 대해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F30D17-3FC7-7F5D-7A8C-CB13A0B74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7</a:t>
            </a:fld>
            <a:endParaRPr kumimoji="1"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E4A0D0A-B07A-4029-DCBC-D50E9A005227}"/>
              </a:ext>
            </a:extLst>
          </p:cNvPr>
          <p:cNvSpPr/>
          <p:nvPr/>
        </p:nvSpPr>
        <p:spPr>
          <a:xfrm>
            <a:off x="2069132" y="1174974"/>
            <a:ext cx="1451428" cy="3414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1"/>
                </a:solidFill>
                <a:latin typeface="+mn-ea"/>
              </a:rPr>
              <a:t>작은악절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01708-5FB4-A488-A680-069FCE0A6A9B}"/>
              </a:ext>
            </a:extLst>
          </p:cNvPr>
          <p:cNvSpPr txBox="1"/>
          <p:nvPr/>
        </p:nvSpPr>
        <p:spPr>
          <a:xfrm>
            <a:off x="3764999" y="1174974"/>
            <a:ext cx="69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두 개의 동기가 모여 이루어지고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하나의 작은악절이 한 </a:t>
            </a:r>
            <a:r>
              <a:rPr lang="ko-KR" altLang="en-US" sz="1400" dirty="0" err="1">
                <a:latin typeface="+mn-ea"/>
              </a:rPr>
              <a:t>악구가</a:t>
            </a:r>
            <a:r>
              <a:rPr lang="ko-KR" altLang="en-US" sz="1400" dirty="0">
                <a:latin typeface="+mn-ea"/>
              </a:rPr>
              <a:t> 되기도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두 개의 악절이 모이면 큰악절이 되며 완성된 하나의 곡으로 구성될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B617CEF-910E-5907-9625-49D8AA1255DF}"/>
              </a:ext>
            </a:extLst>
          </p:cNvPr>
          <p:cNvSpPr/>
          <p:nvPr/>
        </p:nvSpPr>
        <p:spPr>
          <a:xfrm>
            <a:off x="2113893" y="5168195"/>
            <a:ext cx="1451428" cy="3414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1"/>
                </a:solidFill>
                <a:latin typeface="+mn-ea"/>
              </a:rPr>
              <a:t>큰악절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D4A96-66A5-89A8-0C12-92D084501CE4}"/>
              </a:ext>
            </a:extLst>
          </p:cNvPr>
          <p:cNvSpPr txBox="1"/>
          <p:nvPr/>
        </p:nvSpPr>
        <p:spPr>
          <a:xfrm>
            <a:off x="3809760" y="5168195"/>
            <a:ext cx="69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+mn-ea"/>
              </a:rPr>
              <a:t>두 개의 작은악절이 모여 이루어지며 반복되거나 유사한 또는 대조되는 두 개의 악절로 하나의 곡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 err="1">
                <a:latin typeface="+mn-ea"/>
              </a:rPr>
              <a:t>한도막</a:t>
            </a:r>
            <a:r>
              <a:rPr lang="ko-KR" altLang="en-US" sz="1400" dirty="0">
                <a:latin typeface="+mn-ea"/>
              </a:rPr>
              <a:t> 형식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이 완성된다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0" name="그림 9" descr="라인, 도표, 텍스트, 영수증이(가) 표시된 사진&#10;&#10;자동 생성된 설명">
            <a:extLst>
              <a:ext uri="{FF2B5EF4-FFF2-40B4-BE49-F238E27FC236}">
                <a16:creationId xmlns:a16="http://schemas.microsoft.com/office/drawing/2014/main" id="{9A67962E-2633-516B-8E26-8DA2081E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13" y="2217637"/>
            <a:ext cx="6613386" cy="242272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DC0610-6295-D3F7-9CDB-FC2B316B75A4}"/>
              </a:ext>
            </a:extLst>
          </p:cNvPr>
          <p:cNvSpPr/>
          <p:nvPr/>
        </p:nvSpPr>
        <p:spPr>
          <a:xfrm>
            <a:off x="6240940" y="3158836"/>
            <a:ext cx="952766" cy="33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DB98874-6EA1-CC22-D8CF-5C90AE366258}"/>
              </a:ext>
            </a:extLst>
          </p:cNvPr>
          <p:cNvSpPr/>
          <p:nvPr/>
        </p:nvSpPr>
        <p:spPr>
          <a:xfrm>
            <a:off x="9341667" y="3422606"/>
            <a:ext cx="647966" cy="203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1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208</Words>
  <Application>Microsoft Office PowerPoint</Application>
  <PresentationFormat>와이드스크린</PresentationFormat>
  <Paragraphs>67</Paragraphs>
  <Slides>8</Slides>
  <Notes>3</Notes>
  <HiddenSlides>0</HiddenSlides>
  <MMClips>2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Times New Roman</vt:lpstr>
      <vt:lpstr>NanumGothicExtraBold</vt:lpstr>
      <vt:lpstr>맑은 고딕</vt:lpstr>
      <vt:lpstr>Spoqa Han Sans Neo</vt:lpstr>
      <vt:lpstr>Arial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172</cp:revision>
  <dcterms:created xsi:type="dcterms:W3CDTF">2024-07-03T01:17:18Z</dcterms:created>
  <dcterms:modified xsi:type="dcterms:W3CDTF">2025-03-11T02:17:24Z</dcterms:modified>
</cp:coreProperties>
</file>