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302" r:id="rId8"/>
    <p:sldId id="301" r:id="rId9"/>
    <p:sldId id="293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7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알토 리코더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48~49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알토 리코더를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알토 리코더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842100" y="1211535"/>
            <a:ext cx="2631350" cy="3518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알토 리코더</a:t>
            </a:r>
            <a:r>
              <a:rPr lang="en-US" altLang="ko-KR" sz="1400" dirty="0">
                <a:solidFill>
                  <a:schemeClr val="tx1"/>
                </a:solidFill>
              </a:rPr>
              <a:t>(Alto Recorder)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3"/>
            <a:ext cx="9437371" cy="7823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리코더는 원래 나무로 만들어진 목관악기이지만 오늘날 교육용으로 사용하고 있는 리코더는 대부분 플라스틱 재질이다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알토 리코더는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F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조 악기로 보통 소프라노 리코더와 함께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1390676" y="3479803"/>
            <a:ext cx="1415778" cy="2995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연주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자세</a:t>
            </a:r>
          </a:p>
        </p:txBody>
      </p:sp>
      <p:pic>
        <p:nvPicPr>
          <p:cNvPr id="8" name="그래픽 7" descr="확인 표시 단색으로 채워진">
            <a:extLst>
              <a:ext uri="{FF2B5EF4-FFF2-40B4-BE49-F238E27FC236}">
                <a16:creationId xmlns:a16="http://schemas.microsoft.com/office/drawing/2014/main" id="{7C3FD920-E564-FDBB-A227-CDC1E850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850" y="3980391"/>
            <a:ext cx="266700" cy="26670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AB1A8E7-4F9A-1850-54C7-EE000B5DEED4}"/>
              </a:ext>
            </a:extLst>
          </p:cNvPr>
          <p:cNvSpPr txBox="1">
            <a:spLocks/>
          </p:cNvSpPr>
          <p:nvPr/>
        </p:nvSpPr>
        <p:spPr>
          <a:xfrm>
            <a:off x="2098565" y="3930651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취구를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너무 깊이 물거나 힘 주어 물지 않는다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0" name="그래픽 9" descr="확인 표시 단색으로 채워진">
            <a:extLst>
              <a:ext uri="{FF2B5EF4-FFF2-40B4-BE49-F238E27FC236}">
                <a16:creationId xmlns:a16="http://schemas.microsoft.com/office/drawing/2014/main" id="{748F3968-8246-DC40-9BF2-8FC7EB46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850" y="4549772"/>
            <a:ext cx="266700" cy="266700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273705A-E33B-0CF2-4472-365B39205EB1}"/>
              </a:ext>
            </a:extLst>
          </p:cNvPr>
          <p:cNvSpPr txBox="1">
            <a:spLocks/>
          </p:cNvSpPr>
          <p:nvPr/>
        </p:nvSpPr>
        <p:spPr>
          <a:xfrm>
            <a:off x="2098565" y="4500032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 엄지손가락은 리코더를 받치듯이 잡는다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2" name="그래픽 11" descr="확인 표시 단색으로 채워진">
            <a:extLst>
              <a:ext uri="{FF2B5EF4-FFF2-40B4-BE49-F238E27FC236}">
                <a16:creationId xmlns:a16="http://schemas.microsoft.com/office/drawing/2014/main" id="{007D88C8-4F75-EA97-CCE6-7264A3BDA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850" y="5102221"/>
            <a:ext cx="266700" cy="2667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D2840E02-7A3F-6644-908E-6D1CB0758A11}"/>
              </a:ext>
            </a:extLst>
          </p:cNvPr>
          <p:cNvSpPr txBox="1">
            <a:spLocks/>
          </p:cNvSpPr>
          <p:nvPr/>
        </p:nvSpPr>
        <p:spPr>
          <a:xfrm>
            <a:off x="2098565" y="5052481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손가락 끝의 볼록한 부분으로 구멍을 막는다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4" name="그래픽 13" descr="확인 표시 단색으로 채워진">
            <a:extLst>
              <a:ext uri="{FF2B5EF4-FFF2-40B4-BE49-F238E27FC236}">
                <a16:creationId xmlns:a16="http://schemas.microsoft.com/office/drawing/2014/main" id="{C7798117-A473-72B3-77B6-2DE23E136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8300" y="3979341"/>
            <a:ext cx="266700" cy="266700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8CA48322-5C74-DDF0-217F-669EED33C796}"/>
              </a:ext>
            </a:extLst>
          </p:cNvPr>
          <p:cNvSpPr txBox="1">
            <a:spLocks/>
          </p:cNvSpPr>
          <p:nvPr/>
        </p:nvSpPr>
        <p:spPr>
          <a:xfrm>
            <a:off x="7096015" y="3929601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몸 전체에 힘을 빼고 양팔은 자연스럽게 벌린다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래픽 15" descr="확인 표시 단색으로 채워진">
            <a:extLst>
              <a:ext uri="{FF2B5EF4-FFF2-40B4-BE49-F238E27FC236}">
                <a16:creationId xmlns:a16="http://schemas.microsoft.com/office/drawing/2014/main" id="{048E8776-3C3C-D204-6665-DBAE56B3B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8300" y="4549772"/>
            <a:ext cx="266700" cy="2667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6C207E5E-E5F3-423E-1865-42230F6D56CC}"/>
              </a:ext>
            </a:extLst>
          </p:cNvPr>
          <p:cNvSpPr txBox="1">
            <a:spLocks/>
          </p:cNvSpPr>
          <p:nvPr/>
        </p:nvSpPr>
        <p:spPr>
          <a:xfrm>
            <a:off x="7096015" y="4500032"/>
            <a:ext cx="3921235" cy="2667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등과 허리는 곧게 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리코더 연주법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9C55A54-2B9D-76C8-5923-CB3D6EC3DB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64501"/>
          <a:stretch/>
        </p:blipFill>
        <p:spPr>
          <a:xfrm>
            <a:off x="6920123" y="2564143"/>
            <a:ext cx="3567135" cy="10477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B851E6-2008-2C5C-071A-CCC7794F1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3348" b="34165"/>
          <a:stretch/>
        </p:blipFill>
        <p:spPr>
          <a:xfrm>
            <a:off x="6920123" y="3842080"/>
            <a:ext cx="3567135" cy="9588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94F63F1-A851-9C3F-8FBE-E3984C16A67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5835"/>
          <a:stretch/>
        </p:blipFill>
        <p:spPr>
          <a:xfrm>
            <a:off x="6920123" y="5031117"/>
            <a:ext cx="3567135" cy="1008387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CC8FA76-3EEA-FB51-DE18-CB87790AC0B7}"/>
              </a:ext>
            </a:extLst>
          </p:cNvPr>
          <p:cNvSpPr txBox="1">
            <a:spLocks/>
          </p:cNvSpPr>
          <p:nvPr/>
        </p:nvSpPr>
        <p:spPr>
          <a:xfrm>
            <a:off x="1996621" y="1630395"/>
            <a:ext cx="5083630" cy="33468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음과 음 사이에서 혀를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취구에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투’하고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움직여 소리 내는 주법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1C46A70-D28A-94FC-463A-974A12B95A51}"/>
              </a:ext>
            </a:extLst>
          </p:cNvPr>
          <p:cNvSpPr txBox="1">
            <a:spLocks/>
          </p:cNvSpPr>
          <p:nvPr/>
        </p:nvSpPr>
        <p:spPr>
          <a:xfrm>
            <a:off x="1998049" y="2844477"/>
            <a:ext cx="5083630" cy="33468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음과 음을 이어서 연주할 때 사용하는 주법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5AB71B3-8C28-4497-8A16-513BECA33793}"/>
              </a:ext>
            </a:extLst>
          </p:cNvPr>
          <p:cNvSpPr txBox="1">
            <a:spLocks/>
          </p:cNvSpPr>
          <p:nvPr/>
        </p:nvSpPr>
        <p:spPr>
          <a:xfrm>
            <a:off x="1998049" y="4058914"/>
            <a:ext cx="5083630" cy="33468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스타카토와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레가토의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중간 정도의 주법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4BB0451-CEB9-1D15-6E9A-FF2A01EF131D}"/>
              </a:ext>
            </a:extLst>
          </p:cNvPr>
          <p:cNvSpPr txBox="1">
            <a:spLocks/>
          </p:cNvSpPr>
          <p:nvPr/>
        </p:nvSpPr>
        <p:spPr>
          <a:xfrm>
            <a:off x="1998049" y="5226028"/>
            <a:ext cx="5083630" cy="33468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음마다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텅잉을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하여 짧게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½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길이로 끊어서 연주하는 주법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1" name="화살표: 갈매기형 수장 10">
            <a:extLst>
              <a:ext uri="{FF2B5EF4-FFF2-40B4-BE49-F238E27FC236}">
                <a16:creationId xmlns:a16="http://schemas.microsoft.com/office/drawing/2014/main" id="{FE714CA4-CDFB-C8F7-8B90-BA9222405EE8}"/>
              </a:ext>
            </a:extLst>
          </p:cNvPr>
          <p:cNvSpPr/>
          <p:nvPr/>
        </p:nvSpPr>
        <p:spPr>
          <a:xfrm>
            <a:off x="1892300" y="1244600"/>
            <a:ext cx="1524000" cy="251999"/>
          </a:xfrm>
          <a:prstGeom prst="chevron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B95B8-04E3-A4A6-6E96-32197FF7EFC3}"/>
              </a:ext>
            </a:extLst>
          </p:cNvPr>
          <p:cNvSpPr txBox="1"/>
          <p:nvPr/>
        </p:nvSpPr>
        <p:spPr>
          <a:xfrm>
            <a:off x="2408079" y="12320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/>
              <a:t>텅잉</a:t>
            </a:r>
            <a:endParaRPr lang="ko-KR" altLang="en-US" sz="1200" dirty="0"/>
          </a:p>
        </p:txBody>
      </p:sp>
      <p:sp>
        <p:nvSpPr>
          <p:cNvPr id="16" name="화살표: 갈매기형 수장 15">
            <a:extLst>
              <a:ext uri="{FF2B5EF4-FFF2-40B4-BE49-F238E27FC236}">
                <a16:creationId xmlns:a16="http://schemas.microsoft.com/office/drawing/2014/main" id="{CA0C96A7-47FD-81AA-4CE7-22C443C64F01}"/>
              </a:ext>
            </a:extLst>
          </p:cNvPr>
          <p:cNvSpPr/>
          <p:nvPr/>
        </p:nvSpPr>
        <p:spPr>
          <a:xfrm>
            <a:off x="1893728" y="2533846"/>
            <a:ext cx="1524000" cy="251999"/>
          </a:xfrm>
          <a:prstGeom prst="chevron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64B05A-7EC4-FC86-3FE8-43CCDE5F1C5B}"/>
              </a:ext>
            </a:extLst>
          </p:cNvPr>
          <p:cNvSpPr txBox="1"/>
          <p:nvPr/>
        </p:nvSpPr>
        <p:spPr>
          <a:xfrm>
            <a:off x="2332563" y="252134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/>
              <a:t>레가토</a:t>
            </a:r>
            <a:endParaRPr lang="ko-KR" altLang="en-US" sz="1200" dirty="0"/>
          </a:p>
        </p:txBody>
      </p:sp>
      <p:sp>
        <p:nvSpPr>
          <p:cNvPr id="18" name="화살표: 갈매기형 수장 17">
            <a:extLst>
              <a:ext uri="{FF2B5EF4-FFF2-40B4-BE49-F238E27FC236}">
                <a16:creationId xmlns:a16="http://schemas.microsoft.com/office/drawing/2014/main" id="{973B371E-9007-C8A7-CDA6-64BF373D0FA8}"/>
              </a:ext>
            </a:extLst>
          </p:cNvPr>
          <p:cNvSpPr/>
          <p:nvPr/>
        </p:nvSpPr>
        <p:spPr>
          <a:xfrm>
            <a:off x="1892300" y="3752981"/>
            <a:ext cx="1524000" cy="251999"/>
          </a:xfrm>
          <a:prstGeom prst="chevron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4DE0B-E1F3-C21E-7502-EA492C941D43}"/>
              </a:ext>
            </a:extLst>
          </p:cNvPr>
          <p:cNvSpPr txBox="1"/>
          <p:nvPr/>
        </p:nvSpPr>
        <p:spPr>
          <a:xfrm>
            <a:off x="2254191" y="373413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포르타토</a:t>
            </a:r>
            <a:endParaRPr lang="ko-KR" altLang="en-US" sz="1200" dirty="0"/>
          </a:p>
        </p:txBody>
      </p:sp>
      <p:sp>
        <p:nvSpPr>
          <p:cNvPr id="20" name="화살표: 갈매기형 수장 19">
            <a:extLst>
              <a:ext uri="{FF2B5EF4-FFF2-40B4-BE49-F238E27FC236}">
                <a16:creationId xmlns:a16="http://schemas.microsoft.com/office/drawing/2014/main" id="{68DF2996-525F-29FD-76AD-7071E3434422}"/>
              </a:ext>
            </a:extLst>
          </p:cNvPr>
          <p:cNvSpPr/>
          <p:nvPr/>
        </p:nvSpPr>
        <p:spPr>
          <a:xfrm>
            <a:off x="1892300" y="4961530"/>
            <a:ext cx="1524000" cy="251999"/>
          </a:xfrm>
          <a:prstGeom prst="chevron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D607B8-30B9-D7D3-E1BD-28D0F58B58FD}"/>
              </a:ext>
            </a:extLst>
          </p:cNvPr>
          <p:cNvSpPr txBox="1"/>
          <p:nvPr/>
        </p:nvSpPr>
        <p:spPr>
          <a:xfrm>
            <a:off x="2254191" y="494902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/>
              <a:t>스타카토</a:t>
            </a:r>
            <a:endParaRPr lang="ko-KR" altLang="en-US" sz="1200" dirty="0"/>
          </a:p>
        </p:txBody>
      </p:sp>
      <p:pic>
        <p:nvPicPr>
          <p:cNvPr id="22" name="Q26 리코더 연주법_레가토">
            <a:hlinkClick r:id="" action="ppaction://media"/>
            <a:extLst>
              <a:ext uri="{FF2B5EF4-FFF2-40B4-BE49-F238E27FC236}">
                <a16:creationId xmlns:a16="http://schemas.microsoft.com/office/drawing/2014/main" id="{AA58248A-60F5-0099-DFDF-72ABAB6D2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358" y="2844477"/>
            <a:ext cx="346075" cy="346075"/>
          </a:xfrm>
          <a:prstGeom prst="rect">
            <a:avLst/>
          </a:prstGeom>
        </p:spPr>
      </p:pic>
      <p:pic>
        <p:nvPicPr>
          <p:cNvPr id="23" name="Q26 리코더 연주법_스타카토">
            <a:hlinkClick r:id="" action="ppaction://media"/>
            <a:extLst>
              <a:ext uri="{FF2B5EF4-FFF2-40B4-BE49-F238E27FC236}">
                <a16:creationId xmlns:a16="http://schemas.microsoft.com/office/drawing/2014/main" id="{1F173D25-D140-B858-EFBB-35F4A071DA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356" y="5213529"/>
            <a:ext cx="346075" cy="346075"/>
          </a:xfrm>
          <a:prstGeom prst="rect">
            <a:avLst/>
          </a:prstGeom>
        </p:spPr>
      </p:pic>
      <p:pic>
        <p:nvPicPr>
          <p:cNvPr id="24" name="Q26 리코더 연주법_포르타토">
            <a:hlinkClick r:id="" action="ppaction://media"/>
            <a:extLst>
              <a:ext uri="{FF2B5EF4-FFF2-40B4-BE49-F238E27FC236}">
                <a16:creationId xmlns:a16="http://schemas.microsoft.com/office/drawing/2014/main" id="{31566BD4-4A46-4FF8-0F2A-FEF3688E5E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357" y="4068438"/>
            <a:ext cx="346075" cy="346075"/>
          </a:xfrm>
          <a:prstGeom prst="rect">
            <a:avLst/>
          </a:prstGeom>
        </p:spPr>
      </p:pic>
      <p:pic>
        <p:nvPicPr>
          <p:cNvPr id="25" name="Q26 리코더 연주법_텅잉">
            <a:hlinkClick r:id="" action="ppaction://media"/>
            <a:extLst>
              <a:ext uri="{FF2B5EF4-FFF2-40B4-BE49-F238E27FC236}">
                <a16:creationId xmlns:a16="http://schemas.microsoft.com/office/drawing/2014/main" id="{49CDB724-E2E9-2925-3065-607A1B9DFD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1839" y="1630395"/>
            <a:ext cx="346075" cy="3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4473953-A1E7-C127-BB91-58DB6AD67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834" y="2465216"/>
            <a:ext cx="8614331" cy="2280717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A67E978-B53A-8507-4C41-824C188ACE45}"/>
              </a:ext>
            </a:extLst>
          </p:cNvPr>
          <p:cNvSpPr/>
          <p:nvPr/>
        </p:nvSpPr>
        <p:spPr bwMode="auto">
          <a:xfrm>
            <a:off x="439148" y="98080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75E3B9E-4C59-64EF-DD19-F3B6DB43D1BC}"/>
              </a:ext>
            </a:extLst>
          </p:cNvPr>
          <p:cNvSpPr/>
          <p:nvPr/>
        </p:nvSpPr>
        <p:spPr bwMode="auto">
          <a:xfrm>
            <a:off x="11315117" y="980804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8" name="Q26 Under the sea (인어공주 OST)-리코더 연주">
            <a:hlinkClick r:id="" action="ppaction://media"/>
            <a:extLst>
              <a:ext uri="{FF2B5EF4-FFF2-40B4-BE49-F238E27FC236}">
                <a16:creationId xmlns:a16="http://schemas.microsoft.com/office/drawing/2014/main" id="{F576E308-B74B-CF2F-C172-0485808DA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6877" y="1263243"/>
            <a:ext cx="422275" cy="422275"/>
          </a:xfrm>
          <a:prstGeom prst="rect">
            <a:avLst/>
          </a:prstGeom>
        </p:spPr>
      </p:pic>
      <p:pic>
        <p:nvPicPr>
          <p:cNvPr id="9" name="Q26 Under the sea (인어공주 OST)-반주">
            <a:hlinkClick r:id="" action="ppaction://media"/>
            <a:extLst>
              <a:ext uri="{FF2B5EF4-FFF2-40B4-BE49-F238E27FC236}">
                <a16:creationId xmlns:a16="http://schemas.microsoft.com/office/drawing/2014/main" id="{C29E827A-6179-09BA-6DA3-6C9BAABA88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7294" y="1263243"/>
            <a:ext cx="422275" cy="422275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936BB92-B2E2-0B83-41D3-A8DED4C8F815}"/>
              </a:ext>
            </a:extLst>
          </p:cNvPr>
          <p:cNvSpPr txBox="1">
            <a:spLocks/>
          </p:cNvSpPr>
          <p:nvPr/>
        </p:nvSpPr>
        <p:spPr>
          <a:xfrm>
            <a:off x="1895021" y="1930509"/>
            <a:ext cx="2061030" cy="42040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Under the Sea</a:t>
            </a:r>
          </a:p>
        </p:txBody>
      </p:sp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439148" y="98080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315117" y="980804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ECD56C-C7D3-5D41-1A37-4218840D7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827" y="1342216"/>
            <a:ext cx="5922345" cy="493793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798746D-A5AE-319B-CE59-B62CD929149D}"/>
              </a:ext>
            </a:extLst>
          </p:cNvPr>
          <p:cNvSpPr txBox="1">
            <a:spLocks/>
          </p:cNvSpPr>
          <p:nvPr/>
        </p:nvSpPr>
        <p:spPr>
          <a:xfrm>
            <a:off x="3209471" y="879542"/>
            <a:ext cx="2061030" cy="42040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dirty="0">
                <a:solidFill>
                  <a:schemeClr val="tx1"/>
                </a:solidFill>
                <a:latin typeface="+mn-ea"/>
                <a:ea typeface="+mn-ea"/>
              </a:rPr>
              <a:t>벼랑 </a:t>
            </a:r>
            <a:r>
              <a:rPr kumimoji="1" lang="ko-KR" altLang="en-US" sz="1600">
                <a:solidFill>
                  <a:schemeClr val="tx1"/>
                </a:solidFill>
                <a:latin typeface="+mn-ea"/>
                <a:ea typeface="+mn-ea"/>
              </a:rPr>
              <a:t>위의 </a:t>
            </a:r>
            <a:r>
              <a:rPr kumimoji="1" lang="ko-KR" altLang="en-US" sz="1600" dirty="0" err="1">
                <a:solidFill>
                  <a:schemeClr val="tx1"/>
                </a:solidFill>
                <a:latin typeface="+mn-ea"/>
                <a:ea typeface="+mn-ea"/>
              </a:rPr>
              <a:t>포뇨</a:t>
            </a:r>
            <a:endParaRPr kumimoji="1" lang="en-US" altLang="ko-KR" sz="1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8" name="Q26.벼랑 위의 포뇨-리코더">
            <a:hlinkClick r:id="" action="ppaction://media"/>
            <a:extLst>
              <a:ext uri="{FF2B5EF4-FFF2-40B4-BE49-F238E27FC236}">
                <a16:creationId xmlns:a16="http://schemas.microsoft.com/office/drawing/2014/main" id="{7E2D10EB-3292-3233-A8EC-08FC0E64F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0076" y="1299948"/>
            <a:ext cx="395877" cy="395877"/>
          </a:xfrm>
          <a:prstGeom prst="rect">
            <a:avLst/>
          </a:prstGeom>
        </p:spPr>
      </p:pic>
      <p:pic>
        <p:nvPicPr>
          <p:cNvPr id="10" name="Q26.벼랑 위의 포뇨-반주">
            <a:hlinkClick r:id="" action="ppaction://media"/>
            <a:extLst>
              <a:ext uri="{FF2B5EF4-FFF2-40B4-BE49-F238E27FC236}">
                <a16:creationId xmlns:a16="http://schemas.microsoft.com/office/drawing/2014/main" id="{041227DF-6781-5090-9793-72F07C93A5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56975" y="1299949"/>
            <a:ext cx="395877" cy="39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164</Words>
  <Application>Microsoft Office PowerPoint</Application>
  <PresentationFormat>와이드스크린</PresentationFormat>
  <Paragraphs>35</Paragraphs>
  <Slides>7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166</cp:revision>
  <dcterms:created xsi:type="dcterms:W3CDTF">2024-07-03T01:17:18Z</dcterms:created>
  <dcterms:modified xsi:type="dcterms:W3CDTF">2025-06-17T07:34:32Z</dcterms:modified>
</cp:coreProperties>
</file>