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297" r:id="rId7"/>
    <p:sldId id="309" r:id="rId8"/>
    <p:sldId id="299" r:id="rId9"/>
    <p:sldId id="306" r:id="rId10"/>
    <p:sldId id="308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09"/>
            <p14:sldId id="299"/>
            <p14:sldId id="306"/>
            <p14:sldId id="30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E"/>
    <a:srgbClr val="F3D2EF"/>
    <a:srgbClr val="B5E1F2"/>
    <a:srgbClr val="4EA72E"/>
    <a:srgbClr val="7FDB99"/>
    <a:srgbClr val="3CC864"/>
    <a:srgbClr val="CCCC00"/>
    <a:srgbClr val="36AFB2"/>
    <a:srgbClr val="996600"/>
    <a:srgbClr val="F4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27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9" Type="http://schemas.microsoft.com/office/2007/relationships/media" Target="../media/media20.mp3"/><Relationship Id="rId21" Type="http://schemas.microsoft.com/office/2007/relationships/media" Target="../media/media11.mp3"/><Relationship Id="rId34" Type="http://schemas.openxmlformats.org/officeDocument/2006/relationships/audio" Target="../media/media17.mp3"/><Relationship Id="rId42" Type="http://schemas.openxmlformats.org/officeDocument/2006/relationships/audio" Target="../media/media21.mp3"/><Relationship Id="rId47" Type="http://schemas.microsoft.com/office/2007/relationships/media" Target="../media/media24.mp3"/><Relationship Id="rId50" Type="http://schemas.openxmlformats.org/officeDocument/2006/relationships/audio" Target="../media/media25.mp3"/><Relationship Id="rId55" Type="http://schemas.openxmlformats.org/officeDocument/2006/relationships/image" Target="../media/image9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9" Type="http://schemas.microsoft.com/office/2007/relationships/media" Target="../media/media15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audio" Target="../media/media16.mp3"/><Relationship Id="rId37" Type="http://schemas.microsoft.com/office/2007/relationships/media" Target="../media/media19.mp3"/><Relationship Id="rId40" Type="http://schemas.openxmlformats.org/officeDocument/2006/relationships/audio" Target="../media/media20.mp3"/><Relationship Id="rId45" Type="http://schemas.microsoft.com/office/2007/relationships/media" Target="../media/media23.mp3"/><Relationship Id="rId53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microsoft.com/office/2007/relationships/media" Target="../media/media16.mp3"/><Relationship Id="rId44" Type="http://schemas.openxmlformats.org/officeDocument/2006/relationships/audio" Target="../media/media22.mp3"/><Relationship Id="rId52" Type="http://schemas.openxmlformats.org/officeDocument/2006/relationships/audio" Target="../media/media26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35" Type="http://schemas.microsoft.com/office/2007/relationships/media" Target="../media/media18.mp3"/><Relationship Id="rId43" Type="http://schemas.microsoft.com/office/2007/relationships/media" Target="../media/media22.mp3"/><Relationship Id="rId48" Type="http://schemas.openxmlformats.org/officeDocument/2006/relationships/audio" Target="../media/media24.mp3"/><Relationship Id="rId8" Type="http://schemas.openxmlformats.org/officeDocument/2006/relationships/audio" Target="../media/media4.mp3"/><Relationship Id="rId51" Type="http://schemas.microsoft.com/office/2007/relationships/media" Target="../media/media26.mp3"/><Relationship Id="rId3" Type="http://schemas.microsoft.com/office/2007/relationships/media" Target="../media/media2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microsoft.com/office/2007/relationships/media" Target="../media/media17.mp3"/><Relationship Id="rId38" Type="http://schemas.openxmlformats.org/officeDocument/2006/relationships/audio" Target="../media/media19.mp3"/><Relationship Id="rId46" Type="http://schemas.openxmlformats.org/officeDocument/2006/relationships/audio" Target="../media/media23.mp3"/><Relationship Id="rId20" Type="http://schemas.openxmlformats.org/officeDocument/2006/relationships/audio" Target="../media/media10.mp3"/><Relationship Id="rId41" Type="http://schemas.microsoft.com/office/2007/relationships/media" Target="../media/media21.mp3"/><Relationship Id="rId54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36" Type="http://schemas.openxmlformats.org/officeDocument/2006/relationships/audio" Target="../media/media18.mp3"/><Relationship Id="rId49" Type="http://schemas.microsoft.com/office/2007/relationships/media" Target="../media/media25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8.mp3"/><Relationship Id="rId7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8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8.mp3"/><Relationship Id="rId7" Type="http://schemas.openxmlformats.org/officeDocument/2006/relationships/image" Target="../media/image13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4" Type="http://schemas.openxmlformats.org/officeDocument/2006/relationships/audio" Target="../media/media18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0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openxmlformats.org/officeDocument/2006/relationships/image" Target="../media/image18.png"/><Relationship Id="rId5" Type="http://schemas.microsoft.com/office/2007/relationships/media" Target="../media/media31.mp3"/><Relationship Id="rId10" Type="http://schemas.openxmlformats.org/officeDocument/2006/relationships/image" Target="../media/image17.png"/><Relationship Id="rId4" Type="http://schemas.openxmlformats.org/officeDocument/2006/relationships/audio" Target="../media/media30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리코더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연주해요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42~43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다양한 주법과 표현 기법으로 리코더를 </a:t>
            </a:r>
            <a:r>
              <a:rPr lang="ko-KR" altLang="en-US" sz="3200" dirty="0">
                <a:latin typeface="+mn-ea"/>
                <a:ea typeface="+mn-ea"/>
              </a:rPr>
              <a:t>연주할 수 있다</a:t>
            </a:r>
            <a:r>
              <a:rPr lang="en-US" altLang="ko-KR" sz="320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리코더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8A7A6A1-51F2-1FB7-F6B2-B610500D6698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420763-2A2F-C38D-1010-D31406E2B930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71DFC0-474A-736B-EC4B-46706ED4FF7E}"/>
              </a:ext>
            </a:extLst>
          </p:cNvPr>
          <p:cNvSpPr/>
          <p:nvPr/>
        </p:nvSpPr>
        <p:spPr>
          <a:xfrm>
            <a:off x="1412635" y="1274813"/>
            <a:ext cx="920794" cy="342473"/>
          </a:xfrm>
          <a:prstGeom prst="roundRect">
            <a:avLst/>
          </a:prstGeom>
          <a:solidFill>
            <a:srgbClr val="36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+mn-ea"/>
              </a:rPr>
              <a:t>리코더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E37C8-C5E5-F14B-88DA-2A7F78DA0CFB}"/>
              </a:ext>
            </a:extLst>
          </p:cNvPr>
          <p:cNvSpPr txBox="1"/>
          <p:nvPr/>
        </p:nvSpPr>
        <p:spPr>
          <a:xfrm>
            <a:off x="2518867" y="1274813"/>
            <a:ext cx="887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400" b="0" i="0" u="none" strike="noStrike" baseline="0" dirty="0">
                <a:latin typeface="+mn-ea"/>
              </a:rPr>
              <a:t>리코더는 ‘작은 새가 지저귀는 </a:t>
            </a:r>
            <a:r>
              <a:rPr lang="ko-KR" altLang="en-US" sz="1400" b="0" i="0" u="none" strike="noStrike" baseline="0" dirty="0" err="1">
                <a:latin typeface="+mn-ea"/>
              </a:rPr>
              <a:t>소리’를</a:t>
            </a:r>
            <a:r>
              <a:rPr lang="ko-KR" altLang="en-US" sz="1400" b="0" i="0" u="none" strike="noStrike" baseline="0" dirty="0">
                <a:latin typeface="+mn-ea"/>
              </a:rPr>
              <a:t> 뜻하는 라틴어에서 유래된 이름으로</a:t>
            </a:r>
            <a:r>
              <a:rPr lang="en-US" altLang="ko-KR" sz="1400" b="0" i="0" u="none" strike="noStrike" baseline="0" dirty="0">
                <a:latin typeface="+mn-ea"/>
              </a:rPr>
              <a:t>, </a:t>
            </a:r>
            <a:r>
              <a:rPr lang="ko-KR" altLang="en-US" sz="1400" b="0" i="0" u="none" strike="noStrike" baseline="0" dirty="0">
                <a:latin typeface="+mn-ea"/>
              </a:rPr>
              <a:t>바로크 시대에 발달한 악기이다</a:t>
            </a:r>
            <a:r>
              <a:rPr lang="en-US" altLang="ko-KR" sz="1400" b="0" i="0" u="none" strike="noStrike" baseline="0" dirty="0">
                <a:latin typeface="+mn-ea"/>
              </a:rPr>
              <a:t>. </a:t>
            </a:r>
            <a:r>
              <a:rPr lang="ko-KR" altLang="en-US" sz="1400" b="0" i="0" u="none" strike="noStrike" baseline="0" dirty="0">
                <a:latin typeface="+mn-ea"/>
              </a:rPr>
              <a:t>운지법에 따라서 바로크식</a:t>
            </a:r>
            <a:r>
              <a:rPr lang="en-US" altLang="ko-KR" sz="1400" b="0" i="0" u="none" strike="noStrike" baseline="0" dirty="0">
                <a:latin typeface="+mn-ea"/>
              </a:rPr>
              <a:t>(B)</a:t>
            </a:r>
            <a:r>
              <a:rPr lang="ko-KR" altLang="en-US" sz="1400" b="0" i="0" u="none" strike="noStrike" baseline="0" dirty="0">
                <a:latin typeface="+mn-ea"/>
              </a:rPr>
              <a:t>과 독일식</a:t>
            </a:r>
            <a:r>
              <a:rPr lang="en-US" altLang="ko-KR" sz="1400" b="0" i="0" u="none" strike="noStrike" baseline="0" dirty="0">
                <a:latin typeface="+mn-ea"/>
              </a:rPr>
              <a:t>(G)</a:t>
            </a:r>
            <a:r>
              <a:rPr lang="ko-KR" altLang="en-US" sz="1400" b="0" i="0" u="none" strike="noStrike" baseline="0" dirty="0">
                <a:latin typeface="+mn-ea"/>
              </a:rPr>
              <a:t>으로 구별하여 연주하며 음역과 크기에 따라 종류가 다양하다</a:t>
            </a:r>
            <a:r>
              <a:rPr lang="en-US" altLang="ko-KR" sz="1400" b="0" i="0" u="none" strike="noStrike" baseline="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7" name="그림 6" descr="사람, 인간의 얼굴, 의류, 손가락이(가) 표시된 사진&#10;&#10;자동 생성된 설명">
            <a:extLst>
              <a:ext uri="{FF2B5EF4-FFF2-40B4-BE49-F238E27FC236}">
                <a16:creationId xmlns:a16="http://schemas.microsoft.com/office/drawing/2014/main" id="{CC5FC9B6-7898-2C61-4ABC-8E7E0E9C7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35" y="2507052"/>
            <a:ext cx="2977396" cy="382884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0ACCEF62-55D1-7C2F-184E-8E9F7FE4A54B}"/>
              </a:ext>
            </a:extLst>
          </p:cNvPr>
          <p:cNvSpPr/>
          <p:nvPr/>
        </p:nvSpPr>
        <p:spPr>
          <a:xfrm>
            <a:off x="2756870" y="3921125"/>
            <a:ext cx="288925" cy="234950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6E9A0D-0291-6235-3DA6-0D57575ED7C6}"/>
              </a:ext>
            </a:extLst>
          </p:cNvPr>
          <p:cNvCxnSpPr>
            <a:cxnSpLocks/>
          </p:cNvCxnSpPr>
          <p:nvPr/>
        </p:nvCxnSpPr>
        <p:spPr>
          <a:xfrm flipV="1">
            <a:off x="3042620" y="3049544"/>
            <a:ext cx="1888949" cy="982706"/>
          </a:xfrm>
          <a:prstGeom prst="line">
            <a:avLst/>
          </a:prstGeom>
          <a:ln w="9525">
            <a:solidFill>
              <a:srgbClr val="CC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D76A9CD5-8122-1612-047D-2051BED71E12}"/>
              </a:ext>
            </a:extLst>
          </p:cNvPr>
          <p:cNvGrpSpPr/>
          <p:nvPr/>
        </p:nvGrpSpPr>
        <p:grpSpPr>
          <a:xfrm>
            <a:off x="4877183" y="2800373"/>
            <a:ext cx="6225084" cy="358474"/>
            <a:chOff x="4877183" y="2800373"/>
            <a:chExt cx="6225084" cy="358474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C9F995FD-C731-2750-5574-0CBB2F19AAE6}"/>
                </a:ext>
              </a:extLst>
            </p:cNvPr>
            <p:cNvSpPr/>
            <p:nvPr/>
          </p:nvSpPr>
          <p:spPr>
            <a:xfrm>
              <a:off x="4886017" y="2800373"/>
              <a:ext cx="6216250" cy="358474"/>
            </a:xfrm>
            <a:prstGeom prst="roundRect">
              <a:avLst/>
            </a:prstGeom>
            <a:solidFill>
              <a:srgbClr val="CC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+mn-e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A5CF7F-64EA-1694-77E8-D58C156BBD64}"/>
                </a:ext>
              </a:extLst>
            </p:cNvPr>
            <p:cNvSpPr txBox="1"/>
            <p:nvPr/>
          </p:nvSpPr>
          <p:spPr>
            <a:xfrm>
              <a:off x="4877183" y="2832230"/>
              <a:ext cx="5939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>
                  <a:latin typeface="+mn-ea"/>
                </a:rPr>
                <a:t>ㆍ</a:t>
              </a:r>
              <a:r>
                <a:rPr lang="ko-KR" altLang="en-US" sz="1400" dirty="0">
                  <a:latin typeface="+mn-ea"/>
                </a:rPr>
                <a:t> 리코더에 혀나 이가 닿지 않게 하며 혀끝을 윗니 뒤쪽에 가볍게 댄다</a:t>
              </a:r>
              <a:r>
                <a:rPr lang="en-US" altLang="ko-KR" sz="1400" dirty="0">
                  <a:latin typeface="+mn-ea"/>
                </a:rPr>
                <a:t>.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F5E6EB78-090D-6587-393D-093E6F80FCC9}"/>
              </a:ext>
            </a:extLst>
          </p:cNvPr>
          <p:cNvGrpSpPr/>
          <p:nvPr/>
        </p:nvGrpSpPr>
        <p:grpSpPr>
          <a:xfrm>
            <a:off x="4884803" y="3141896"/>
            <a:ext cx="6217464" cy="656877"/>
            <a:chOff x="4892423" y="2975881"/>
            <a:chExt cx="6217464" cy="656877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C30C2F79-D595-FB92-C027-A8946AD754AF}"/>
                </a:ext>
              </a:extLst>
            </p:cNvPr>
            <p:cNvSpPr/>
            <p:nvPr/>
          </p:nvSpPr>
          <p:spPr>
            <a:xfrm>
              <a:off x="4893637" y="2975881"/>
              <a:ext cx="6216250" cy="656877"/>
            </a:xfrm>
            <a:prstGeom prst="roundRect">
              <a:avLst/>
            </a:prstGeom>
            <a:solidFill>
              <a:srgbClr val="CC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6FAFBC-D873-CF50-50A5-9F90F34CE0AF}"/>
                </a:ext>
              </a:extLst>
            </p:cNvPr>
            <p:cNvSpPr txBox="1"/>
            <p:nvPr/>
          </p:nvSpPr>
          <p:spPr>
            <a:xfrm>
              <a:off x="4892423" y="3055927"/>
              <a:ext cx="54008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>
                  <a:latin typeface="+mn-ea"/>
                </a:rPr>
                <a:t>ㆍ</a:t>
              </a:r>
              <a:r>
                <a:rPr lang="ko-KR" altLang="en-US" sz="1400" dirty="0">
                  <a:latin typeface="+mn-ea"/>
                </a:rPr>
                <a:t> 호흡을 할 때는 </a:t>
              </a:r>
              <a:r>
                <a:rPr lang="ko-KR" altLang="en-US" sz="1400" dirty="0" err="1">
                  <a:latin typeface="+mn-ea"/>
                </a:rPr>
                <a:t>윗</a:t>
              </a:r>
              <a:r>
                <a:rPr lang="ko-KR" altLang="en-US" sz="1400" dirty="0">
                  <a:latin typeface="+mn-ea"/>
                </a:rPr>
                <a:t> 입술을 열어 코와 입으로 동시에 들이쉬고</a:t>
              </a:r>
              <a:r>
                <a:rPr lang="en-US" altLang="ko-KR" sz="1400" dirty="0">
                  <a:latin typeface="+mn-ea"/>
                </a:rPr>
                <a:t>, </a:t>
              </a:r>
            </a:p>
            <a:p>
              <a:r>
                <a:rPr lang="en-US" altLang="ko-KR" sz="1400" dirty="0">
                  <a:latin typeface="+mn-ea"/>
                </a:rPr>
                <a:t>    </a:t>
              </a:r>
              <a:r>
                <a:rPr lang="ko-KR" altLang="en-US" sz="1400" dirty="0">
                  <a:latin typeface="+mn-ea"/>
                </a:rPr>
                <a:t>혀를 떼며 ‘</a:t>
              </a:r>
              <a:r>
                <a:rPr lang="ko-KR" altLang="en-US" sz="1400" dirty="0" err="1">
                  <a:latin typeface="+mn-ea"/>
                </a:rPr>
                <a:t>두’라고</a:t>
              </a:r>
              <a:r>
                <a:rPr lang="ko-KR" altLang="en-US" sz="1400" dirty="0">
                  <a:latin typeface="+mn-ea"/>
                </a:rPr>
                <a:t> 발음하며 공기를 내보낸다</a:t>
              </a:r>
              <a:r>
                <a:rPr lang="en-US" altLang="ko-KR" sz="1400" dirty="0">
                  <a:latin typeface="+mn-ea"/>
                </a:rPr>
                <a:t>.</a:t>
              </a:r>
              <a:endParaRPr lang="ko-KR" altLang="en-US" sz="1400" dirty="0">
                <a:latin typeface="+mn-ea"/>
              </a:endParaRPr>
            </a:p>
          </p:txBody>
        </p: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F1115D4-559B-03E7-633C-C3ACAFB73249}"/>
              </a:ext>
            </a:extLst>
          </p:cNvPr>
          <p:cNvSpPr/>
          <p:nvPr/>
        </p:nvSpPr>
        <p:spPr>
          <a:xfrm>
            <a:off x="2454935" y="4412478"/>
            <a:ext cx="948665" cy="982706"/>
          </a:xfrm>
          <a:prstGeom prst="ellipse">
            <a:avLst/>
          </a:prstGeom>
          <a:solidFill>
            <a:srgbClr val="3CC86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DBB1C8C-5F73-8F74-3E6B-175CEFD5FF36}"/>
              </a:ext>
            </a:extLst>
          </p:cNvPr>
          <p:cNvCxnSpPr>
            <a:cxnSpLocks/>
          </p:cNvCxnSpPr>
          <p:nvPr/>
        </p:nvCxnSpPr>
        <p:spPr>
          <a:xfrm flipV="1">
            <a:off x="3371850" y="4448400"/>
            <a:ext cx="1469410" cy="292869"/>
          </a:xfrm>
          <a:prstGeom prst="line">
            <a:avLst/>
          </a:prstGeom>
          <a:ln w="952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E907B3B6-5B21-4E78-420C-A2E46A87AAAC}"/>
              </a:ext>
            </a:extLst>
          </p:cNvPr>
          <p:cNvGrpSpPr/>
          <p:nvPr/>
        </p:nvGrpSpPr>
        <p:grpSpPr>
          <a:xfrm>
            <a:off x="4841260" y="4301664"/>
            <a:ext cx="6217464" cy="567604"/>
            <a:chOff x="4841260" y="4301664"/>
            <a:chExt cx="6217464" cy="567604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CB4FB13D-0DFA-BCAB-5BA5-0950992B29D5}"/>
                </a:ext>
              </a:extLst>
            </p:cNvPr>
            <p:cNvSpPr/>
            <p:nvPr/>
          </p:nvSpPr>
          <p:spPr>
            <a:xfrm>
              <a:off x="4842474" y="4301664"/>
              <a:ext cx="6216250" cy="567604"/>
            </a:xfrm>
            <a:prstGeom prst="roundRect">
              <a:avLst/>
            </a:prstGeom>
            <a:solidFill>
              <a:srgbClr val="4EA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+mn-ea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590D59-C80C-A5F3-F655-1765AAD912B0}"/>
                </a:ext>
              </a:extLst>
            </p:cNvPr>
            <p:cNvSpPr txBox="1"/>
            <p:nvPr/>
          </p:nvSpPr>
          <p:spPr>
            <a:xfrm>
              <a:off x="4841260" y="4321605"/>
              <a:ext cx="42755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>
                  <a:solidFill>
                    <a:schemeClr val="bg1"/>
                  </a:solidFill>
                  <a:latin typeface="+mn-ea"/>
                </a:rPr>
                <a:t>ㆍ</a:t>
              </a:r>
              <a:r>
                <a:rPr lang="ko-KR" altLang="en-US" sz="1400" dirty="0">
                  <a:solidFill>
                    <a:schemeClr val="bg1"/>
                  </a:solidFill>
                  <a:latin typeface="+mn-ea"/>
                </a:rPr>
                <a:t> 리코더 구멍은 손가락 지문의 둥근 중심 부분을 </a:t>
              </a:r>
              <a:endParaRPr lang="en-US" altLang="ko-KR" sz="1400" dirty="0">
                <a:solidFill>
                  <a:schemeClr val="bg1"/>
                </a:solidFill>
                <a:latin typeface="+mn-ea"/>
              </a:endParaRPr>
            </a:p>
            <a:p>
              <a:r>
                <a:rPr lang="en-US" altLang="ko-KR" sz="1400" dirty="0">
                  <a:solidFill>
                    <a:schemeClr val="bg1"/>
                  </a:solidFill>
                  <a:latin typeface="+mn-ea"/>
                </a:rPr>
                <a:t>    </a:t>
              </a:r>
              <a:r>
                <a:rPr lang="ko-KR" altLang="en-US" sz="1400" dirty="0">
                  <a:solidFill>
                    <a:schemeClr val="bg1"/>
                  </a:solidFill>
                  <a:latin typeface="+mn-ea"/>
                </a:rPr>
                <a:t>가볍게 얹는 기분으로 막는다</a:t>
              </a:r>
              <a:r>
                <a:rPr lang="en-US" altLang="ko-KR" sz="1400" dirty="0">
                  <a:solidFill>
                    <a:schemeClr val="bg1"/>
                  </a:solidFill>
                  <a:latin typeface="+mn-ea"/>
                </a:rPr>
                <a:t>. </a:t>
              </a:r>
              <a:endParaRPr lang="ko-KR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C6AD83DE-2AD0-1E84-CAE2-C7279D587325}"/>
              </a:ext>
            </a:extLst>
          </p:cNvPr>
          <p:cNvGrpSpPr/>
          <p:nvPr/>
        </p:nvGrpSpPr>
        <p:grpSpPr>
          <a:xfrm>
            <a:off x="4841260" y="4852024"/>
            <a:ext cx="6216250" cy="446188"/>
            <a:chOff x="4841260" y="4918147"/>
            <a:chExt cx="6216250" cy="446188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3BCAAB6E-83EA-BFE7-73A6-240BEA2E7692}"/>
                </a:ext>
              </a:extLst>
            </p:cNvPr>
            <p:cNvSpPr/>
            <p:nvPr/>
          </p:nvSpPr>
          <p:spPr>
            <a:xfrm>
              <a:off x="4841260" y="4918147"/>
              <a:ext cx="6216250" cy="446188"/>
            </a:xfrm>
            <a:prstGeom prst="roundRect">
              <a:avLst/>
            </a:prstGeom>
            <a:solidFill>
              <a:srgbClr val="4EA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>
                <a:latin typeface="+mn-e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4C76FB6-73BE-507C-8A73-0A55FE20EF8F}"/>
                </a:ext>
              </a:extLst>
            </p:cNvPr>
            <p:cNvSpPr txBox="1"/>
            <p:nvPr/>
          </p:nvSpPr>
          <p:spPr>
            <a:xfrm>
              <a:off x="4841260" y="4984793"/>
              <a:ext cx="37144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>
                  <a:solidFill>
                    <a:schemeClr val="bg1"/>
                  </a:solidFill>
                  <a:latin typeface="+mn-ea"/>
                </a:rPr>
                <a:t>ㆍ</a:t>
              </a:r>
              <a:r>
                <a:rPr lang="ko-KR" altLang="en-US" sz="1400" dirty="0">
                  <a:solidFill>
                    <a:schemeClr val="bg1"/>
                  </a:solidFill>
                  <a:latin typeface="+mn-ea"/>
                </a:rPr>
                <a:t> 막지 않은 손가락은 항상 구멍 위에 둔다</a:t>
              </a:r>
              <a:r>
                <a:rPr lang="en-US" altLang="ko-KR" sz="14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ko-KR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C0F15A8-135B-6BB2-8F46-437F11521D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리코더의 </a:t>
            </a:r>
            <a:r>
              <a:rPr lang="ko-KR" altLang="en-US" dirty="0" err="1">
                <a:latin typeface="+mn-ea"/>
                <a:ea typeface="+mn-ea"/>
              </a:rPr>
              <a:t>운지와</a:t>
            </a:r>
            <a:r>
              <a:rPr lang="ko-KR" altLang="en-US" dirty="0">
                <a:latin typeface="+mn-ea"/>
                <a:ea typeface="+mn-ea"/>
              </a:rPr>
              <a:t> 소리 들어보기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7A00FE-FEEC-14B2-8288-F75B829058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13" name="그림 12" descr="텍스트, 스크린샷, 평행, 도표이(가) 표시된 사진&#10;&#10;자동 생성된 설명">
            <a:extLst>
              <a:ext uri="{FF2B5EF4-FFF2-40B4-BE49-F238E27FC236}">
                <a16:creationId xmlns:a16="http://schemas.microsoft.com/office/drawing/2014/main" id="{A6C909DF-BFC9-E242-CE9F-50E7ED3D59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478711" y="1192439"/>
            <a:ext cx="9440476" cy="4904452"/>
          </a:xfrm>
          <a:prstGeom prst="rect">
            <a:avLst/>
          </a:prstGeom>
        </p:spPr>
      </p:pic>
      <p:pic>
        <p:nvPicPr>
          <p:cNvPr id="14" name="Q23 리코더 음계 소프라노 리코더 5 C1">
            <a:hlinkClick r:id="" action="ppaction://media"/>
            <a:extLst>
              <a:ext uri="{FF2B5EF4-FFF2-40B4-BE49-F238E27FC236}">
                <a16:creationId xmlns:a16="http://schemas.microsoft.com/office/drawing/2014/main" id="{048335CD-F1AA-B6AD-B3F4-41B8635F3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3781373" y="1939058"/>
            <a:ext cx="205463" cy="205463"/>
          </a:xfrm>
          <a:prstGeom prst="rect">
            <a:avLst/>
          </a:prstGeom>
        </p:spPr>
      </p:pic>
      <p:pic>
        <p:nvPicPr>
          <p:cNvPr id="15" name="Q23 리코더 음계 소프라노 리코더 8 D1">
            <a:hlinkClick r:id="" action="ppaction://media"/>
            <a:extLst>
              <a:ext uri="{FF2B5EF4-FFF2-40B4-BE49-F238E27FC236}">
                <a16:creationId xmlns:a16="http://schemas.microsoft.com/office/drawing/2014/main" id="{9636A19C-8417-FE0B-EEFB-3D717DD52A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4042557" y="1939058"/>
            <a:ext cx="205463" cy="205463"/>
          </a:xfrm>
          <a:prstGeom prst="rect">
            <a:avLst/>
          </a:prstGeom>
        </p:spPr>
      </p:pic>
      <p:pic>
        <p:nvPicPr>
          <p:cNvPr id="16" name="Q23 리코더 음계 소프라노 리코더 11 E1">
            <a:hlinkClick r:id="" action="ppaction://media"/>
            <a:extLst>
              <a:ext uri="{FF2B5EF4-FFF2-40B4-BE49-F238E27FC236}">
                <a16:creationId xmlns:a16="http://schemas.microsoft.com/office/drawing/2014/main" id="{E4F85EC8-B4E9-FC1B-4E71-F7551B4EC5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4303741" y="1939058"/>
            <a:ext cx="205463" cy="205463"/>
          </a:xfrm>
          <a:prstGeom prst="rect">
            <a:avLst/>
          </a:prstGeom>
        </p:spPr>
      </p:pic>
      <p:pic>
        <p:nvPicPr>
          <p:cNvPr id="17" name="Q23 리코더 음계 소프라노 리코더 13 F1">
            <a:hlinkClick r:id="" action="ppaction://media"/>
            <a:extLst>
              <a:ext uri="{FF2B5EF4-FFF2-40B4-BE49-F238E27FC236}">
                <a16:creationId xmlns:a16="http://schemas.microsoft.com/office/drawing/2014/main" id="{42BF5666-4EA1-CCEC-23D4-2A914DADB2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4564925" y="1939058"/>
            <a:ext cx="205463" cy="205463"/>
          </a:xfrm>
          <a:prstGeom prst="rect">
            <a:avLst/>
          </a:prstGeom>
        </p:spPr>
      </p:pic>
      <p:pic>
        <p:nvPicPr>
          <p:cNvPr id="18" name="Q23 리코더 음계 소프라노 리코더 15 G1">
            <a:hlinkClick r:id="" action="ppaction://media"/>
            <a:extLst>
              <a:ext uri="{FF2B5EF4-FFF2-40B4-BE49-F238E27FC236}">
                <a16:creationId xmlns:a16="http://schemas.microsoft.com/office/drawing/2014/main" id="{5F20CC79-FA42-83C9-7E9B-4DF7B206F71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4826109" y="1939058"/>
            <a:ext cx="205463" cy="205463"/>
          </a:xfrm>
          <a:prstGeom prst="rect">
            <a:avLst/>
          </a:prstGeom>
        </p:spPr>
      </p:pic>
      <p:pic>
        <p:nvPicPr>
          <p:cNvPr id="19" name="Q23 리코더 음계 소프라노 리코더 1 A1">
            <a:hlinkClick r:id="" action="ppaction://media"/>
            <a:extLst>
              <a:ext uri="{FF2B5EF4-FFF2-40B4-BE49-F238E27FC236}">
                <a16:creationId xmlns:a16="http://schemas.microsoft.com/office/drawing/2014/main" id="{0DC1CCA5-B076-539D-558C-B67F575F9C4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5087293" y="1939058"/>
            <a:ext cx="205463" cy="205463"/>
          </a:xfrm>
          <a:prstGeom prst="rect">
            <a:avLst/>
          </a:prstGeom>
        </p:spPr>
      </p:pic>
      <p:pic>
        <p:nvPicPr>
          <p:cNvPr id="20" name="Q23 리코더 음계 소프라노 리코더 3 B1">
            <a:hlinkClick r:id="" action="ppaction://media"/>
            <a:extLst>
              <a:ext uri="{FF2B5EF4-FFF2-40B4-BE49-F238E27FC236}">
                <a16:creationId xmlns:a16="http://schemas.microsoft.com/office/drawing/2014/main" id="{0E42F96C-4180-0988-6B6F-B647BB99F1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5348477" y="1939058"/>
            <a:ext cx="205463" cy="205463"/>
          </a:xfrm>
          <a:prstGeom prst="rect">
            <a:avLst/>
          </a:prstGeom>
        </p:spPr>
      </p:pic>
      <p:pic>
        <p:nvPicPr>
          <p:cNvPr id="21" name="Q23 리코더 음계 소프라노 리코더 6 C2">
            <a:hlinkClick r:id="" action="ppaction://media"/>
            <a:extLst>
              <a:ext uri="{FF2B5EF4-FFF2-40B4-BE49-F238E27FC236}">
                <a16:creationId xmlns:a16="http://schemas.microsoft.com/office/drawing/2014/main" id="{1E9E7AB6-F430-A3EA-C864-F1EF4D91479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5609661" y="1939058"/>
            <a:ext cx="205463" cy="205463"/>
          </a:xfrm>
          <a:prstGeom prst="rect">
            <a:avLst/>
          </a:prstGeom>
        </p:spPr>
      </p:pic>
      <p:pic>
        <p:nvPicPr>
          <p:cNvPr id="22" name="Q23 리코더 음계 소프라노 리코더 9 D2">
            <a:hlinkClick r:id="" action="ppaction://media"/>
            <a:extLst>
              <a:ext uri="{FF2B5EF4-FFF2-40B4-BE49-F238E27FC236}">
                <a16:creationId xmlns:a16="http://schemas.microsoft.com/office/drawing/2014/main" id="{2D2EE7E5-2066-FD5A-0D55-0F2856D49EB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5870845" y="1939058"/>
            <a:ext cx="205463" cy="205463"/>
          </a:xfrm>
          <a:prstGeom prst="rect">
            <a:avLst/>
          </a:prstGeom>
        </p:spPr>
      </p:pic>
      <p:pic>
        <p:nvPicPr>
          <p:cNvPr id="23" name="Q23 리코더 음계 소프라노 리코더 12 E2">
            <a:hlinkClick r:id="" action="ppaction://media"/>
            <a:extLst>
              <a:ext uri="{FF2B5EF4-FFF2-40B4-BE49-F238E27FC236}">
                <a16:creationId xmlns:a16="http://schemas.microsoft.com/office/drawing/2014/main" id="{2C1C1375-75AF-CAC4-50BF-9DD7808486E0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6132029" y="1939058"/>
            <a:ext cx="205463" cy="205463"/>
          </a:xfrm>
          <a:prstGeom prst="rect">
            <a:avLst/>
          </a:prstGeom>
        </p:spPr>
      </p:pic>
      <p:pic>
        <p:nvPicPr>
          <p:cNvPr id="24" name="Q23 리코더 음계 소프라노 리코더 14 F2">
            <a:hlinkClick r:id="" action="ppaction://media"/>
            <a:extLst>
              <a:ext uri="{FF2B5EF4-FFF2-40B4-BE49-F238E27FC236}">
                <a16:creationId xmlns:a16="http://schemas.microsoft.com/office/drawing/2014/main" id="{961093FA-A958-8939-E8EA-08B5E157A2A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6393213" y="1939058"/>
            <a:ext cx="205463" cy="205463"/>
          </a:xfrm>
          <a:prstGeom prst="rect">
            <a:avLst/>
          </a:prstGeom>
        </p:spPr>
      </p:pic>
      <p:pic>
        <p:nvPicPr>
          <p:cNvPr id="25" name="Q23 리코더 음계 소프라노 리코더 16 G2">
            <a:hlinkClick r:id="" action="ppaction://media"/>
            <a:extLst>
              <a:ext uri="{FF2B5EF4-FFF2-40B4-BE49-F238E27FC236}">
                <a16:creationId xmlns:a16="http://schemas.microsoft.com/office/drawing/2014/main" id="{16C780DF-424E-F096-B88A-474475A8B6B3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6654397" y="1939058"/>
            <a:ext cx="205463" cy="205463"/>
          </a:xfrm>
          <a:prstGeom prst="rect">
            <a:avLst/>
          </a:prstGeom>
        </p:spPr>
      </p:pic>
      <p:pic>
        <p:nvPicPr>
          <p:cNvPr id="26" name="Q23 리코더 음계 소프라노 리코더 2 A2">
            <a:hlinkClick r:id="" action="ppaction://media"/>
            <a:extLst>
              <a:ext uri="{FF2B5EF4-FFF2-40B4-BE49-F238E27FC236}">
                <a16:creationId xmlns:a16="http://schemas.microsoft.com/office/drawing/2014/main" id="{85756C27-53DF-325C-D24A-85141F570BDC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6915581" y="1939058"/>
            <a:ext cx="205463" cy="205463"/>
          </a:xfrm>
          <a:prstGeom prst="rect">
            <a:avLst/>
          </a:prstGeom>
        </p:spPr>
      </p:pic>
      <p:pic>
        <p:nvPicPr>
          <p:cNvPr id="27" name="Q23 리코더 음계 소프라노 리코더 4 B2">
            <a:hlinkClick r:id="" action="ppaction://media"/>
            <a:extLst>
              <a:ext uri="{FF2B5EF4-FFF2-40B4-BE49-F238E27FC236}">
                <a16:creationId xmlns:a16="http://schemas.microsoft.com/office/drawing/2014/main" id="{6598AA8A-BA90-533B-F883-68F105452ED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7176765" y="1939058"/>
            <a:ext cx="205463" cy="205463"/>
          </a:xfrm>
          <a:prstGeom prst="rect">
            <a:avLst/>
          </a:prstGeom>
        </p:spPr>
      </p:pic>
      <p:pic>
        <p:nvPicPr>
          <p:cNvPr id="28" name="Q23 리코더 음계 소프라노 리코더 7 C3">
            <a:hlinkClick r:id="" action="ppaction://media"/>
            <a:extLst>
              <a:ext uri="{FF2B5EF4-FFF2-40B4-BE49-F238E27FC236}">
                <a16:creationId xmlns:a16="http://schemas.microsoft.com/office/drawing/2014/main" id="{88CD7539-E7DD-F480-59C7-EDB328D774F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7437949" y="1939058"/>
            <a:ext cx="205463" cy="205463"/>
          </a:xfrm>
          <a:prstGeom prst="rect">
            <a:avLst/>
          </a:prstGeom>
        </p:spPr>
      </p:pic>
      <p:pic>
        <p:nvPicPr>
          <p:cNvPr id="29" name="Q23 리코더 음계 소프라노 리코더 10 D3">
            <a:hlinkClick r:id="" action="ppaction://media"/>
            <a:extLst>
              <a:ext uri="{FF2B5EF4-FFF2-40B4-BE49-F238E27FC236}">
                <a16:creationId xmlns:a16="http://schemas.microsoft.com/office/drawing/2014/main" id="{D5EA4A29-E9E0-2535-F303-831921633E87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7699127" y="1939058"/>
            <a:ext cx="205463" cy="205463"/>
          </a:xfrm>
          <a:prstGeom prst="rect">
            <a:avLst/>
          </a:prstGeom>
        </p:spPr>
      </p:pic>
      <p:pic>
        <p:nvPicPr>
          <p:cNvPr id="31" name="Q23 리코더 반음 음계 소프라노 리코더 1 Db1">
            <a:hlinkClick r:id="" action="ppaction://media"/>
            <a:extLst>
              <a:ext uri="{FF2B5EF4-FFF2-40B4-BE49-F238E27FC236}">
                <a16:creationId xmlns:a16="http://schemas.microsoft.com/office/drawing/2014/main" id="{C401E915-7728-7BAB-25E3-D4E9F3948AD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04590" y="1674771"/>
            <a:ext cx="256576" cy="256576"/>
          </a:xfrm>
          <a:prstGeom prst="rect">
            <a:avLst/>
          </a:prstGeom>
        </p:spPr>
      </p:pic>
      <p:pic>
        <p:nvPicPr>
          <p:cNvPr id="32" name="Q23 리코더 반음 음계 소프라노 리코더 2 Eb1">
            <a:hlinkClick r:id="" action="ppaction://media"/>
            <a:extLst>
              <a:ext uri="{FF2B5EF4-FFF2-40B4-BE49-F238E27FC236}">
                <a16:creationId xmlns:a16="http://schemas.microsoft.com/office/drawing/2014/main" id="{D227BF7E-8D57-5FEB-29DD-A25B15C3A854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4282" y="1674771"/>
            <a:ext cx="256576" cy="256576"/>
          </a:xfrm>
          <a:prstGeom prst="rect">
            <a:avLst/>
          </a:prstGeom>
        </p:spPr>
      </p:pic>
      <p:pic>
        <p:nvPicPr>
          <p:cNvPr id="33" name="Q23 리코더 반음 음계 소프라노 리코더 3 Gb1">
            <a:hlinkClick r:id="" action="ppaction://media"/>
            <a:extLst>
              <a:ext uri="{FF2B5EF4-FFF2-40B4-BE49-F238E27FC236}">
                <a16:creationId xmlns:a16="http://schemas.microsoft.com/office/drawing/2014/main" id="{3FFA70B3-284E-E235-1CBB-FBFC479B6DFF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83974" y="1674771"/>
            <a:ext cx="256576" cy="256576"/>
          </a:xfrm>
          <a:prstGeom prst="rect">
            <a:avLst/>
          </a:prstGeom>
        </p:spPr>
      </p:pic>
      <p:pic>
        <p:nvPicPr>
          <p:cNvPr id="34" name="Q23 리코더 반음 음계 소프라노 리코더 4 Ab1">
            <a:hlinkClick r:id="" action="ppaction://media"/>
            <a:extLst>
              <a:ext uri="{FF2B5EF4-FFF2-40B4-BE49-F238E27FC236}">
                <a16:creationId xmlns:a16="http://schemas.microsoft.com/office/drawing/2014/main" id="{DC9A2CF9-C6F1-B22D-2671-83489A8336A2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73666" y="1674771"/>
            <a:ext cx="256576" cy="256576"/>
          </a:xfrm>
          <a:prstGeom prst="rect">
            <a:avLst/>
          </a:prstGeom>
        </p:spPr>
      </p:pic>
      <p:pic>
        <p:nvPicPr>
          <p:cNvPr id="35" name="Q23 리코더 반음 음계 소프라노 리코더 5 Bb1">
            <a:hlinkClick r:id="" action="ppaction://media"/>
            <a:extLst>
              <a:ext uri="{FF2B5EF4-FFF2-40B4-BE49-F238E27FC236}">
                <a16:creationId xmlns:a16="http://schemas.microsoft.com/office/drawing/2014/main" id="{C626AB22-5F2E-9E30-222D-B579F6381E31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63358" y="1674771"/>
            <a:ext cx="256576" cy="256576"/>
          </a:xfrm>
          <a:prstGeom prst="rect">
            <a:avLst/>
          </a:prstGeom>
        </p:spPr>
      </p:pic>
      <p:pic>
        <p:nvPicPr>
          <p:cNvPr id="36" name="Q23 리코더 반음 음계 소프라노 리코더 6 Db2">
            <a:hlinkClick r:id="" action="ppaction://media"/>
            <a:extLst>
              <a:ext uri="{FF2B5EF4-FFF2-40B4-BE49-F238E27FC236}">
                <a16:creationId xmlns:a16="http://schemas.microsoft.com/office/drawing/2014/main" id="{73938966-15E8-0577-4F78-79B0842F107B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53050" y="1674771"/>
            <a:ext cx="256576" cy="256576"/>
          </a:xfrm>
          <a:prstGeom prst="rect">
            <a:avLst/>
          </a:prstGeom>
        </p:spPr>
      </p:pic>
      <p:pic>
        <p:nvPicPr>
          <p:cNvPr id="37" name="Q23 리코더 반음 음계 소프라노 리코더 7 Eb2">
            <a:hlinkClick r:id="" action="ppaction://media"/>
            <a:extLst>
              <a:ext uri="{FF2B5EF4-FFF2-40B4-BE49-F238E27FC236}">
                <a16:creationId xmlns:a16="http://schemas.microsoft.com/office/drawing/2014/main" id="{15CF1860-5FA1-4075-8420-E9D032B8A410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2742" y="1674771"/>
            <a:ext cx="256576" cy="256576"/>
          </a:xfrm>
          <a:prstGeom prst="rect">
            <a:avLst/>
          </a:prstGeom>
        </p:spPr>
      </p:pic>
      <p:pic>
        <p:nvPicPr>
          <p:cNvPr id="38" name="Q23 리코더 반음 음계 소프라노 리코더 8 Gb2">
            <a:hlinkClick r:id="" action="ppaction://media"/>
            <a:extLst>
              <a:ext uri="{FF2B5EF4-FFF2-40B4-BE49-F238E27FC236}">
                <a16:creationId xmlns:a16="http://schemas.microsoft.com/office/drawing/2014/main" id="{BCA72795-4AF3-B9CE-51FE-50AABFD9641C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32434" y="1674771"/>
            <a:ext cx="256576" cy="256576"/>
          </a:xfrm>
          <a:prstGeom prst="rect">
            <a:avLst/>
          </a:prstGeom>
        </p:spPr>
      </p:pic>
      <p:pic>
        <p:nvPicPr>
          <p:cNvPr id="39" name="Q23 리코더 반음 음계 소프라노 리코더 9 Ab2">
            <a:hlinkClick r:id="" action="ppaction://media"/>
            <a:extLst>
              <a:ext uri="{FF2B5EF4-FFF2-40B4-BE49-F238E27FC236}">
                <a16:creationId xmlns:a16="http://schemas.microsoft.com/office/drawing/2014/main" id="{5113406E-C752-2253-ADE3-ADE3C7E6F13A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22126" y="1674771"/>
            <a:ext cx="256576" cy="256576"/>
          </a:xfrm>
          <a:prstGeom prst="rect">
            <a:avLst/>
          </a:prstGeom>
        </p:spPr>
      </p:pic>
      <p:pic>
        <p:nvPicPr>
          <p:cNvPr id="41" name="Q23 리코더 반음 음계 소프라노 리코더 10 Bb2">
            <a:hlinkClick r:id="" action="ppaction://media"/>
            <a:extLst>
              <a:ext uri="{FF2B5EF4-FFF2-40B4-BE49-F238E27FC236}">
                <a16:creationId xmlns:a16="http://schemas.microsoft.com/office/drawing/2014/main" id="{FE286EFC-FA14-D730-095B-0503434B2B83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5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11816" y="1674771"/>
            <a:ext cx="256576" cy="2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207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562291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pic>
        <p:nvPicPr>
          <p:cNvPr id="11" name="그림 10" descr="악보, 음악이(가) 표시된 사진&#10;&#10;자동 생성된 설명">
            <a:extLst>
              <a:ext uri="{FF2B5EF4-FFF2-40B4-BE49-F238E27FC236}">
                <a16:creationId xmlns:a16="http://schemas.microsoft.com/office/drawing/2014/main" id="{D8E3F2EC-E578-BF90-1D63-C81E6F55A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445" y="2073928"/>
            <a:ext cx="8032315" cy="3733843"/>
          </a:xfrm>
          <a:prstGeom prst="rect">
            <a:avLst/>
          </a:prstGeom>
        </p:spPr>
      </p:pic>
      <p:grpSp>
        <p:nvGrpSpPr>
          <p:cNvPr id="13" name="그룹 3">
            <a:extLst>
              <a:ext uri="{FF2B5EF4-FFF2-40B4-BE49-F238E27FC236}">
                <a16:creationId xmlns:a16="http://schemas.microsoft.com/office/drawing/2014/main" id="{862EC9C7-73E6-606D-9310-E41AF82CB1D0}"/>
              </a:ext>
            </a:extLst>
          </p:cNvPr>
          <p:cNvGrpSpPr>
            <a:grpSpLocks/>
          </p:cNvGrpSpPr>
          <p:nvPr/>
        </p:nvGrpSpPr>
        <p:grpSpPr bwMode="auto">
          <a:xfrm>
            <a:off x="10346589" y="312084"/>
            <a:ext cx="603474" cy="377219"/>
            <a:chOff x="4663668" y="5678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81F1B3DD-1748-0A28-556F-0AD645F53760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A99FE54-10BD-57DF-9887-044EA1D708A1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7" name="그룹 3">
            <a:extLst>
              <a:ext uri="{FF2B5EF4-FFF2-40B4-BE49-F238E27FC236}">
                <a16:creationId xmlns:a16="http://schemas.microsoft.com/office/drawing/2014/main" id="{77F312D3-AE73-30AF-5BEA-BA6448BD5CB1}"/>
              </a:ext>
            </a:extLst>
          </p:cNvPr>
          <p:cNvGrpSpPr>
            <a:grpSpLocks/>
          </p:cNvGrpSpPr>
          <p:nvPr/>
        </p:nvGrpSpPr>
        <p:grpSpPr bwMode="auto">
          <a:xfrm>
            <a:off x="11100517" y="312084"/>
            <a:ext cx="603474" cy="377219"/>
            <a:chOff x="4663668" y="567812"/>
            <a:chExt cx="618853" cy="363546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8E1B0D3-478D-D051-B5DB-58EE6E2F107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A33AA4F-3073-F42D-9114-80C349E1FC1E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0" name="[아침나라 중음①]_2단원_교과서_43쪽_월계꽃_리코더 연주">
            <a:hlinkClick r:id="" action="ppaction://media"/>
            <a:extLst>
              <a:ext uri="{FF2B5EF4-FFF2-40B4-BE49-F238E27FC236}">
                <a16:creationId xmlns:a16="http://schemas.microsoft.com/office/drawing/2014/main" id="{0F7B56D7-B819-00CF-31E4-378880CC9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7797" y="783389"/>
            <a:ext cx="377219" cy="377219"/>
          </a:xfrm>
          <a:prstGeom prst="rect">
            <a:avLst/>
          </a:prstGeom>
        </p:spPr>
      </p:pic>
      <p:pic>
        <p:nvPicPr>
          <p:cNvPr id="21" name="[아침나라 중음①]_2단원_교과서_43쪽_월계꽃_반주">
            <a:hlinkClick r:id="" action="ppaction://media"/>
            <a:extLst>
              <a:ext uri="{FF2B5EF4-FFF2-40B4-BE49-F238E27FC236}">
                <a16:creationId xmlns:a16="http://schemas.microsoft.com/office/drawing/2014/main" id="{FB633369-74C2-CEA7-0F97-7699F457B2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1725" y="783388"/>
            <a:ext cx="377219" cy="377219"/>
          </a:xfrm>
          <a:prstGeom prst="rect">
            <a:avLst/>
          </a:prstGeom>
        </p:spPr>
      </p:pic>
      <p:pic>
        <p:nvPicPr>
          <p:cNvPr id="23" name="그림 22" descr="상징, 폰트, 로고, 그래픽이(가) 표시된 사진&#10;&#10;자동 생성된 설명">
            <a:extLst>
              <a:ext uri="{FF2B5EF4-FFF2-40B4-BE49-F238E27FC236}">
                <a16:creationId xmlns:a16="http://schemas.microsoft.com/office/drawing/2014/main" id="{3BA6CFF0-0703-EC06-9B5F-6051295E73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2445" y="1481295"/>
            <a:ext cx="1118517" cy="4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라인, 스케치, 도표이(가) 표시된 사진&#10;&#10;자동 생성된 설명">
            <a:extLst>
              <a:ext uri="{FF2B5EF4-FFF2-40B4-BE49-F238E27FC236}">
                <a16:creationId xmlns:a16="http://schemas.microsoft.com/office/drawing/2014/main" id="{C2137F63-B0BE-1510-2A74-B655045E7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046" y="1669012"/>
            <a:ext cx="2102339" cy="942625"/>
          </a:xfrm>
          <a:prstGeom prst="rect">
            <a:avLst/>
          </a:prstGeom>
        </p:spPr>
      </p:pic>
      <p:pic>
        <p:nvPicPr>
          <p:cNvPr id="17" name="그림 16" descr="파이프이(가) 표시된 사진&#10;&#10;자동 생성된 설명">
            <a:extLst>
              <a:ext uri="{FF2B5EF4-FFF2-40B4-BE49-F238E27FC236}">
                <a16:creationId xmlns:a16="http://schemas.microsoft.com/office/drawing/2014/main" id="{7BCA2748-5247-6E1F-6008-5786B1E0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3319" y="1184649"/>
            <a:ext cx="1101270" cy="1911350"/>
          </a:xfrm>
          <a:prstGeom prst="rect">
            <a:avLst/>
          </a:prstGeom>
        </p:spPr>
      </p:pic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9C17A2E-98BD-F01B-AB7A-153F8CEB53FD}"/>
              </a:ext>
            </a:extLst>
          </p:cNvPr>
          <p:cNvSpPr/>
          <p:nvPr/>
        </p:nvSpPr>
        <p:spPr>
          <a:xfrm>
            <a:off x="7875428" y="927319"/>
            <a:ext cx="3517900" cy="2462609"/>
          </a:xfrm>
          <a:prstGeom prst="roundRect">
            <a:avLst/>
          </a:prstGeom>
          <a:solidFill>
            <a:srgbClr val="F3D2E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10400460" cy="251999"/>
          </a:xfrm>
        </p:spPr>
        <p:txBody>
          <a:bodyPr/>
          <a:lstStyle/>
          <a:p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사이음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 레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#(</a:t>
            </a:r>
            <a:r>
              <a:rPr kumimoji="1" lang="ko-KR" altLang="en-US" dirty="0">
                <a:latin typeface="+mn-ea"/>
                <a:ea typeface="+mn-ea"/>
              </a:rPr>
              <a:t>미♭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과 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#(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솔</a:t>
            </a:r>
            <a:r>
              <a:rPr kumimoji="1" lang="ko-KR" altLang="en-US" dirty="0">
                <a:latin typeface="+mn-ea"/>
                <a:ea typeface="+mn-ea"/>
              </a:rPr>
              <a:t>♭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의 리코더 운지법을 익혀 연주하기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5" name="그림 4" descr="악보, 음악이(가) 표시된 사진&#10;&#10;자동 생성된 설명">
            <a:extLst>
              <a:ext uri="{FF2B5EF4-FFF2-40B4-BE49-F238E27FC236}">
                <a16:creationId xmlns:a16="http://schemas.microsoft.com/office/drawing/2014/main" id="{D36545CA-A339-87EC-9DE5-A7C386F60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625" y="1971228"/>
            <a:ext cx="6271975" cy="2915544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6923E6F8-A552-4B9F-EF72-71E9AAB03C22}"/>
              </a:ext>
            </a:extLst>
          </p:cNvPr>
          <p:cNvSpPr/>
          <p:nvPr/>
        </p:nvSpPr>
        <p:spPr>
          <a:xfrm>
            <a:off x="1506292" y="3389928"/>
            <a:ext cx="297108" cy="271027"/>
          </a:xfrm>
          <a:prstGeom prst="ellipse">
            <a:avLst/>
          </a:prstGeom>
          <a:solidFill>
            <a:schemeClr val="accent5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496D82B-8093-6E0B-D150-4F6F2E1ECA61}"/>
              </a:ext>
            </a:extLst>
          </p:cNvPr>
          <p:cNvSpPr/>
          <p:nvPr/>
        </p:nvSpPr>
        <p:spPr>
          <a:xfrm>
            <a:off x="6635504" y="3442294"/>
            <a:ext cx="297108" cy="271027"/>
          </a:xfrm>
          <a:prstGeom prst="ellipse">
            <a:avLst/>
          </a:prstGeom>
          <a:solidFill>
            <a:schemeClr val="accent4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13" name="그림 12" descr="라인, 스케치, 도표, 그림이(가) 표시된 사진&#10;&#10;자동 생성된 설명">
            <a:extLst>
              <a:ext uri="{FF2B5EF4-FFF2-40B4-BE49-F238E27FC236}">
                <a16:creationId xmlns:a16="http://schemas.microsoft.com/office/drawing/2014/main" id="{EAA3FDDC-657B-5D82-A41F-94148F062D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6128" y="4344245"/>
            <a:ext cx="2159508" cy="1000610"/>
          </a:xfrm>
          <a:prstGeom prst="rect">
            <a:avLst/>
          </a:prstGeom>
        </p:spPr>
      </p:pic>
      <p:pic>
        <p:nvPicPr>
          <p:cNvPr id="15" name="그림 14" descr="실린더, 소화전이(가) 표시된 사진&#10;&#10;자동 생성된 설명">
            <a:extLst>
              <a:ext uri="{FF2B5EF4-FFF2-40B4-BE49-F238E27FC236}">
                <a16:creationId xmlns:a16="http://schemas.microsoft.com/office/drawing/2014/main" id="{6CFDE8FC-1FA1-16C1-D0A3-FA9978B2A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0152" y="3810599"/>
            <a:ext cx="447239" cy="2067903"/>
          </a:xfrm>
          <a:prstGeom prst="rect">
            <a:avLst/>
          </a:prstGeom>
        </p:spPr>
      </p:pic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8B281D60-A64C-7E20-B9B2-65EC96C4BF15}"/>
              </a:ext>
            </a:extLst>
          </p:cNvPr>
          <p:cNvCxnSpPr>
            <a:cxnSpLocks/>
          </p:cNvCxnSpPr>
          <p:nvPr/>
        </p:nvCxnSpPr>
        <p:spPr>
          <a:xfrm flipV="1">
            <a:off x="1714500" y="1998439"/>
            <a:ext cx="6141921" cy="1417267"/>
          </a:xfrm>
          <a:prstGeom prst="line">
            <a:avLst/>
          </a:prstGeom>
          <a:ln>
            <a:solidFill>
              <a:srgbClr val="F3D2E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57DF8EE-4C5A-7B86-D327-67C14F1FBFF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6865130" y="3660955"/>
            <a:ext cx="1029305" cy="1183595"/>
          </a:xfrm>
          <a:prstGeom prst="line">
            <a:avLst/>
          </a:prstGeom>
          <a:ln>
            <a:solidFill>
              <a:srgbClr val="B5E1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Q23 리코더 반음 음계 소프라노 리코더 3 Gb1">
            <a:hlinkClick r:id="" action="ppaction://media"/>
            <a:extLst>
              <a:ext uri="{FF2B5EF4-FFF2-40B4-BE49-F238E27FC236}">
                <a16:creationId xmlns:a16="http://schemas.microsoft.com/office/drawing/2014/main" id="{CC81D074-6F4F-7804-2227-08DAC3DA1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79306" y="1598571"/>
            <a:ext cx="256576" cy="256576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7FACB6BF-DCF0-949F-7AC8-93D4E01B8774}"/>
              </a:ext>
            </a:extLst>
          </p:cNvPr>
          <p:cNvSpPr/>
          <p:nvPr/>
        </p:nvSpPr>
        <p:spPr>
          <a:xfrm>
            <a:off x="7894435" y="3613245"/>
            <a:ext cx="3517900" cy="2462609"/>
          </a:xfrm>
          <a:prstGeom prst="roundRect">
            <a:avLst/>
          </a:prstGeom>
          <a:solidFill>
            <a:schemeClr val="accent4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Q23 리코더 반음 음계 소프라노 리코더 2 Eb1">
            <a:hlinkClick r:id="" action="ppaction://media"/>
            <a:extLst>
              <a:ext uri="{FF2B5EF4-FFF2-40B4-BE49-F238E27FC236}">
                <a16:creationId xmlns:a16="http://schemas.microsoft.com/office/drawing/2014/main" id="{32F4666C-E0BC-C746-A855-1829C3195E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50474" y="4344245"/>
            <a:ext cx="256576" cy="2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68774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다양한 주법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512736-3D40-CDB8-9671-119A6873C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C245D8E-E59C-1016-D0C5-332DF6DA4B87}"/>
              </a:ext>
            </a:extLst>
          </p:cNvPr>
          <p:cNvSpPr/>
          <p:nvPr/>
        </p:nvSpPr>
        <p:spPr>
          <a:xfrm>
            <a:off x="1283094" y="1361498"/>
            <a:ext cx="1719186" cy="342473"/>
          </a:xfrm>
          <a:prstGeom prst="roundRect">
            <a:avLst/>
          </a:prstGeom>
          <a:solidFill>
            <a:srgbClr val="F4F9F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accent1"/>
                </a:solidFill>
                <a:latin typeface="+mn-ea"/>
              </a:rPr>
              <a:t>레가토</a:t>
            </a:r>
            <a:r>
              <a:rPr lang="en-US" altLang="ko-KR" sz="1400" dirty="0">
                <a:solidFill>
                  <a:schemeClr val="accent1"/>
                </a:solidFill>
                <a:latin typeface="+mn-ea"/>
              </a:rPr>
              <a:t>(Legato)</a:t>
            </a:r>
            <a:endParaRPr lang="ko-KR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DA278B1-A82C-D9FF-C1E3-1B5A6775F46B}"/>
              </a:ext>
            </a:extLst>
          </p:cNvPr>
          <p:cNvSpPr/>
          <p:nvPr/>
        </p:nvSpPr>
        <p:spPr>
          <a:xfrm>
            <a:off x="1283094" y="2928353"/>
            <a:ext cx="1719186" cy="342473"/>
          </a:xfrm>
          <a:prstGeom prst="roundRect">
            <a:avLst/>
          </a:prstGeom>
          <a:solidFill>
            <a:srgbClr val="F4F9F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accent1"/>
                </a:solidFill>
                <a:latin typeface="+mn-ea"/>
              </a:rPr>
              <a:t>스타카토</a:t>
            </a:r>
            <a:r>
              <a:rPr lang="en-US" altLang="ko-KR" sz="1400" dirty="0">
                <a:solidFill>
                  <a:schemeClr val="accent1"/>
                </a:solidFill>
                <a:latin typeface="+mn-ea"/>
              </a:rPr>
              <a:t>(Staccato)</a:t>
            </a:r>
            <a:endParaRPr lang="ko-KR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FF9B0B2-815F-D295-EFA2-BAEF7E10E816}"/>
              </a:ext>
            </a:extLst>
          </p:cNvPr>
          <p:cNvSpPr/>
          <p:nvPr/>
        </p:nvSpPr>
        <p:spPr>
          <a:xfrm>
            <a:off x="1283094" y="4696099"/>
            <a:ext cx="1719186" cy="342473"/>
          </a:xfrm>
          <a:prstGeom prst="roundRect">
            <a:avLst/>
          </a:prstGeom>
          <a:solidFill>
            <a:srgbClr val="F4F9F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accent1"/>
                </a:solidFill>
                <a:latin typeface="+mn-ea"/>
              </a:rPr>
              <a:t>포르타토</a:t>
            </a:r>
            <a:r>
              <a:rPr lang="en-US" altLang="ko-KR" sz="1400" dirty="0">
                <a:solidFill>
                  <a:schemeClr val="accent1"/>
                </a:solidFill>
                <a:latin typeface="+mn-ea"/>
              </a:rPr>
              <a:t>(</a:t>
            </a:r>
            <a:r>
              <a:rPr lang="en-US" altLang="ko-KR" sz="1400" dirty="0" err="1">
                <a:solidFill>
                  <a:schemeClr val="accent1"/>
                </a:solidFill>
                <a:latin typeface="+mn-ea"/>
              </a:rPr>
              <a:t>Portato</a:t>
            </a:r>
            <a:r>
              <a:rPr lang="en-US" altLang="ko-KR" sz="1400" dirty="0">
                <a:solidFill>
                  <a:schemeClr val="accent1"/>
                </a:solidFill>
                <a:latin typeface="+mn-ea"/>
              </a:rPr>
              <a:t>)</a:t>
            </a:r>
            <a:endParaRPr lang="ko-KR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59067-12D2-EAFD-F481-89D48DE75792}"/>
              </a:ext>
            </a:extLst>
          </p:cNvPr>
          <p:cNvSpPr txBox="1"/>
          <p:nvPr/>
        </p:nvSpPr>
        <p:spPr>
          <a:xfrm>
            <a:off x="3108960" y="1396194"/>
            <a:ext cx="358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음과 음을 끊어지지 않게 이어서 연주한다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39A0B-3CDE-F2BF-0341-975E221B0E3E}"/>
              </a:ext>
            </a:extLst>
          </p:cNvPr>
          <p:cNvSpPr txBox="1"/>
          <p:nvPr/>
        </p:nvSpPr>
        <p:spPr>
          <a:xfrm>
            <a:off x="3108960" y="2963049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음을 </a:t>
            </a:r>
            <a:r>
              <a:rPr lang="en-US" altLang="ko-KR" sz="1400" dirty="0"/>
              <a:t>½</a:t>
            </a:r>
            <a:r>
              <a:rPr lang="ko-KR" altLang="en-US" sz="1400" dirty="0"/>
              <a:t>정도 짧게 끊어서 연주한다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B60CF-20B0-791F-4012-098B03048058}"/>
              </a:ext>
            </a:extLst>
          </p:cNvPr>
          <p:cNvSpPr txBox="1"/>
          <p:nvPr/>
        </p:nvSpPr>
        <p:spPr>
          <a:xfrm>
            <a:off x="3108960" y="4713446"/>
            <a:ext cx="6000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음마다 </a:t>
            </a:r>
            <a:r>
              <a:rPr lang="ko-KR" altLang="en-US" sz="1400" dirty="0" err="1"/>
              <a:t>텅잉하고</a:t>
            </a:r>
            <a:r>
              <a:rPr lang="ko-KR" altLang="en-US" sz="1400" dirty="0"/>
              <a:t> 부드럽게 연결하며 연주한다</a:t>
            </a:r>
            <a:r>
              <a:rPr lang="en-US" altLang="ko-KR" sz="1400" dirty="0"/>
              <a:t>(</a:t>
            </a:r>
            <a:r>
              <a:rPr lang="ko-KR" altLang="en-US" sz="1400" dirty="0" err="1"/>
              <a:t>텅잉보다</a:t>
            </a:r>
            <a:r>
              <a:rPr lang="ko-KR" altLang="en-US" sz="1400" dirty="0"/>
              <a:t> 길게 연주한다</a:t>
            </a:r>
            <a:r>
              <a:rPr lang="en-US" altLang="ko-KR" sz="1400" dirty="0"/>
              <a:t>).</a:t>
            </a:r>
            <a:endParaRPr lang="ko-KR" altLang="en-US" sz="1400" dirty="0"/>
          </a:p>
        </p:txBody>
      </p:sp>
      <p:pic>
        <p:nvPicPr>
          <p:cNvPr id="20" name="2단원_교과서_58쪽_QR33_1.리코더 연주법_레가토">
            <a:hlinkClick r:id="" action="ppaction://media"/>
            <a:extLst>
              <a:ext uri="{FF2B5EF4-FFF2-40B4-BE49-F238E27FC236}">
                <a16:creationId xmlns:a16="http://schemas.microsoft.com/office/drawing/2014/main" id="{B6565030-6B81-06EE-9660-45D76A92F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887" y="1827434"/>
            <a:ext cx="609600" cy="609600"/>
          </a:xfrm>
          <a:prstGeom prst="rect">
            <a:avLst/>
          </a:prstGeom>
        </p:spPr>
      </p:pic>
      <p:pic>
        <p:nvPicPr>
          <p:cNvPr id="21" name="2단원_교과서_58쪽_QR33_2.리코더 연주법_스타카토">
            <a:hlinkClick r:id="" action="ppaction://media"/>
            <a:extLst>
              <a:ext uri="{FF2B5EF4-FFF2-40B4-BE49-F238E27FC236}">
                <a16:creationId xmlns:a16="http://schemas.microsoft.com/office/drawing/2014/main" id="{6ADBDE6F-8748-F1E6-393E-911C8BE88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887" y="3475450"/>
            <a:ext cx="609600" cy="609600"/>
          </a:xfrm>
          <a:prstGeom prst="rect">
            <a:avLst/>
          </a:prstGeom>
        </p:spPr>
      </p:pic>
      <p:pic>
        <p:nvPicPr>
          <p:cNvPr id="22" name="2단원_교과서_58쪽_QR33_3.리코더 연주법_포르타토">
            <a:hlinkClick r:id="" action="ppaction://media"/>
            <a:extLst>
              <a:ext uri="{FF2B5EF4-FFF2-40B4-BE49-F238E27FC236}">
                <a16:creationId xmlns:a16="http://schemas.microsoft.com/office/drawing/2014/main" id="{7F7D0377-1749-5D71-A041-4ED522254A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887" y="5205523"/>
            <a:ext cx="609600" cy="6096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CF76EA5-F0F4-7BCF-77E1-810CFB6F2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6580" y="1765126"/>
            <a:ext cx="7764780" cy="88953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9E5DBE4-9DDB-7AA1-3C76-5DFE6790F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6580" y="3357067"/>
            <a:ext cx="7764780" cy="93961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647BCB9-5037-FB4C-E514-7E5F886030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6580" y="5067318"/>
            <a:ext cx="7764780" cy="8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204</Words>
  <Application>Microsoft Office PowerPoint</Application>
  <PresentationFormat>와이드스크린</PresentationFormat>
  <Paragraphs>38</Paragraphs>
  <Slides>8</Slides>
  <Notes>3</Notes>
  <HiddenSlides>0</HiddenSlides>
  <MMClips>33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NanumGothicExtraBold</vt:lpstr>
      <vt:lpstr>맑은 고딕</vt:lpstr>
      <vt:lpstr>Spoqa Han Sans Neo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182</cp:revision>
  <dcterms:created xsi:type="dcterms:W3CDTF">2024-07-03T01:17:18Z</dcterms:created>
  <dcterms:modified xsi:type="dcterms:W3CDTF">2025-03-11T05:34:09Z</dcterms:modified>
</cp:coreProperties>
</file>