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9" r:id="rId6"/>
    <p:sldId id="296" r:id="rId7"/>
    <p:sldId id="293" r:id="rId8"/>
    <p:sldId id="297" r:id="rId9"/>
    <p:sldId id="300" r:id="rId10"/>
    <p:sldId id="301" r:id="rId11"/>
    <p:sldId id="295" r:id="rId12"/>
  </p:sldIdLst>
  <p:sldSz cx="12192000" cy="6858000"/>
  <p:notesSz cx="6858000" cy="9144000"/>
  <p:embeddedFontLst>
    <p:embeddedFont>
      <p:font typeface="NanumGothicExtraBold" pitchFamily="2" charset="-127"/>
      <p:bold r:id="rId14"/>
    </p:embeddedFont>
    <p:embeddedFont>
      <p:font typeface="나눔고딕" pitchFamily="2" charset="-127"/>
      <p:regular r:id="rId15"/>
      <p:bold r:id="rId16"/>
    </p:embeddedFont>
    <p:embeddedFont>
      <p:font typeface="맑은 고딕" panose="020B0503020000020004" pitchFamily="50" charset="-127"/>
      <p:regular r:id="rId17"/>
      <p:bold r:id="rId1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C864"/>
    <a:srgbClr val="19552A"/>
    <a:srgbClr val="633CC8"/>
    <a:srgbClr val="3CC7C2"/>
    <a:srgbClr val="3C48C7"/>
    <a:srgbClr val="42DC6E"/>
    <a:srgbClr val="73D790"/>
    <a:srgbClr val="3CC885"/>
    <a:srgbClr val="9C3CC8"/>
    <a:srgbClr val="594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>
        <p:scale>
          <a:sx n="100" d="100"/>
          <a:sy n="100" d="100"/>
        </p:scale>
        <p:origin x="2868" y="112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2025-05-16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동무 생각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14~15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빠르기와 박자의 변화를 느끼며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노래 부를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995689"/>
            <a:ext cx="8924085" cy="218566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다장조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  →   박자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Moderato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보통 빠르게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→  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=60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부분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부 합창</a:t>
            </a:r>
            <a:endParaRPr kumimoji="1" lang="en-US" altLang="ko-KR" sz="1800" b="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2D580D2-C08B-4477-B0DD-8450BAE2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" r="307"/>
          <a:stretch/>
        </p:blipFill>
        <p:spPr>
          <a:xfrm>
            <a:off x="2397696" y="1661160"/>
            <a:ext cx="243939" cy="411480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976281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3303977"/>
            <a:ext cx="8924085" cy="142677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1922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년 작품으로 ‘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청라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언덕’은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당시 박태준이 다니던 푸른 담쟁이 넝쿨이 휘감아 오르는 동산의료원 선교사 사택 일대의 언덕 모습을 말한다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각 절마다 봄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여름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가을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겨울의 정취를 가사에 담았으며 사시사철 친구를 생각하는 아름다운 마음을 노래에 담았다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1352C35-131B-6373-087E-A20932F2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68" r="3768"/>
          <a:stretch/>
        </p:blipFill>
        <p:spPr>
          <a:xfrm>
            <a:off x="2874573" y="1661160"/>
            <a:ext cx="243939" cy="41148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8622BD9-A380-B8C4-D251-62223C7FDF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92" r="5692"/>
          <a:stretch/>
        </p:blipFill>
        <p:spPr>
          <a:xfrm>
            <a:off x="5043007" y="2216331"/>
            <a:ext cx="243939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감상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4E61B1D-122D-5FC7-F23E-42E20B8A73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215548" y="805516"/>
            <a:ext cx="3981395" cy="5317464"/>
          </a:xfrm>
          <a:prstGeom prst="rect">
            <a:avLst/>
          </a:prstGeom>
        </p:spPr>
      </p:pic>
      <p:pic>
        <p:nvPicPr>
          <p:cNvPr id="8" name="Q6.동무생각-노래">
            <a:hlinkClick r:id="" action="ppaction://media"/>
            <a:extLst>
              <a:ext uri="{FF2B5EF4-FFF2-40B4-BE49-F238E27FC236}">
                <a16:creationId xmlns:a16="http://schemas.microsoft.com/office/drawing/2014/main" id="{17F0E3C2-5A91-994C-80D6-0EDB2CEE4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9507" y="1332448"/>
            <a:ext cx="378323" cy="378323"/>
          </a:xfrm>
          <a:prstGeom prst="rect">
            <a:avLst/>
          </a:prstGeom>
        </p:spPr>
      </p:pic>
      <p:pic>
        <p:nvPicPr>
          <p:cNvPr id="11" name="Q6.동무생각-반주">
            <a:hlinkClick r:id="" action="ppaction://media"/>
            <a:extLst>
              <a:ext uri="{FF2B5EF4-FFF2-40B4-BE49-F238E27FC236}">
                <a16:creationId xmlns:a16="http://schemas.microsoft.com/office/drawing/2014/main" id="{9559C2AD-F69F-76C9-56CB-3758F7716D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9508" y="2221185"/>
            <a:ext cx="378323" cy="3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박자와 빠르기의 변화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18BEDBC-B76D-56B5-31D5-331F65E1A8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6660"/>
          <a:stretch/>
        </p:blipFill>
        <p:spPr>
          <a:xfrm>
            <a:off x="603667" y="1403314"/>
            <a:ext cx="5467448" cy="462519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93E8345-66AA-8029-C3B9-439A0FC61B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143"/>
          <a:stretch/>
        </p:blipFill>
        <p:spPr>
          <a:xfrm>
            <a:off x="6325198" y="2945675"/>
            <a:ext cx="5467448" cy="2691389"/>
          </a:xfrm>
          <a:prstGeom prst="rect">
            <a:avLst/>
          </a:prstGeom>
        </p:spPr>
      </p:pic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B585DBB0-9EA0-28BD-0D8A-FB83CA5047D2}"/>
              </a:ext>
            </a:extLst>
          </p:cNvPr>
          <p:cNvSpPr/>
          <p:nvPr/>
        </p:nvSpPr>
        <p:spPr>
          <a:xfrm>
            <a:off x="921544" y="2157413"/>
            <a:ext cx="204787" cy="32385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079E6AEF-81EE-03A7-B78F-D2C05D407FD9}"/>
              </a:ext>
            </a:extLst>
          </p:cNvPr>
          <p:cNvSpPr/>
          <p:nvPr/>
        </p:nvSpPr>
        <p:spPr>
          <a:xfrm>
            <a:off x="921544" y="1807369"/>
            <a:ext cx="1052512" cy="21193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02A5F4AA-A6E7-7747-CB6E-4A569E49BB48}"/>
              </a:ext>
            </a:extLst>
          </p:cNvPr>
          <p:cNvCxnSpPr>
            <a:cxnSpLocks/>
          </p:cNvCxnSpPr>
          <p:nvPr/>
        </p:nvCxnSpPr>
        <p:spPr>
          <a:xfrm flipV="1">
            <a:off x="1113631" y="1775627"/>
            <a:ext cx="5852319" cy="54371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2" name="그림 31">
            <a:extLst>
              <a:ext uri="{FF2B5EF4-FFF2-40B4-BE49-F238E27FC236}">
                <a16:creationId xmlns:a16="http://schemas.microsoft.com/office/drawing/2014/main" id="{4E1C0864-5CB7-9F0F-E847-8C75D0AA0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037" y="1110267"/>
            <a:ext cx="1340225" cy="1330720"/>
          </a:xfrm>
          <a:prstGeom prst="rect">
            <a:avLst/>
          </a:prstGeom>
        </p:spPr>
      </p:pic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6552DC6-919E-C8B5-F857-656CBCECEFB2}"/>
              </a:ext>
            </a:extLst>
          </p:cNvPr>
          <p:cNvSpPr/>
          <p:nvPr/>
        </p:nvSpPr>
        <p:spPr>
          <a:xfrm>
            <a:off x="6636544" y="3254375"/>
            <a:ext cx="204787" cy="32385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23953B61-198F-DEA8-77FD-68DE1C0D7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3545" y="1110267"/>
            <a:ext cx="796076" cy="133072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87FB3C8-9C26-AB50-75BA-E307B06B8271}"/>
              </a:ext>
            </a:extLst>
          </p:cNvPr>
          <p:cNvSpPr txBox="1"/>
          <p:nvPr/>
        </p:nvSpPr>
        <p:spPr>
          <a:xfrm>
            <a:off x="8758154" y="159096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→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E66F3076-74F9-44A1-A161-545A945CA539}"/>
              </a:ext>
            </a:extLst>
          </p:cNvPr>
          <p:cNvCxnSpPr>
            <a:cxnSpLocks/>
          </p:cNvCxnSpPr>
          <p:nvPr/>
        </p:nvCxnSpPr>
        <p:spPr>
          <a:xfrm flipV="1">
            <a:off x="6841331" y="2413934"/>
            <a:ext cx="2734469" cy="10150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B5395108-94CE-4E49-C2BC-65646C486B80}"/>
              </a:ext>
            </a:extLst>
          </p:cNvPr>
          <p:cNvSpPr/>
          <p:nvPr/>
        </p:nvSpPr>
        <p:spPr>
          <a:xfrm>
            <a:off x="6636543" y="2921589"/>
            <a:ext cx="408245" cy="211931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01EA742F-2625-8CD0-3DBF-562F5935B618}"/>
              </a:ext>
            </a:extLst>
          </p:cNvPr>
          <p:cNvCxnSpPr>
            <a:stCxn id="43" idx="3"/>
          </p:cNvCxnSpPr>
          <p:nvPr/>
        </p:nvCxnSpPr>
        <p:spPr>
          <a:xfrm flipV="1">
            <a:off x="7044788" y="2070100"/>
            <a:ext cx="1713366" cy="95745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32746EBB-A941-E0EA-812C-0E005F6ACFB5}"/>
              </a:ext>
            </a:extLst>
          </p:cNvPr>
          <p:cNvGrpSpPr/>
          <p:nvPr/>
        </p:nvGrpSpPr>
        <p:grpSpPr>
          <a:xfrm>
            <a:off x="7298871" y="1110267"/>
            <a:ext cx="3705679" cy="966183"/>
            <a:chOff x="7298871" y="1110267"/>
            <a:chExt cx="3705679" cy="966183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4F878278-B853-002C-BADD-4E4E42DB6FB5}"/>
                </a:ext>
              </a:extLst>
            </p:cNvPr>
            <p:cNvSpPr/>
            <p:nvPr/>
          </p:nvSpPr>
          <p:spPr>
            <a:xfrm>
              <a:off x="7298871" y="1110267"/>
              <a:ext cx="3705679" cy="966183"/>
            </a:xfrm>
            <a:prstGeom prst="roundRect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206F111C-47A8-6608-2EBB-0735A8ABD70E}"/>
                </a:ext>
              </a:extLst>
            </p:cNvPr>
            <p:cNvGrpSpPr/>
            <p:nvPr/>
          </p:nvGrpSpPr>
          <p:grpSpPr>
            <a:xfrm>
              <a:off x="7530530" y="1387618"/>
              <a:ext cx="3242361" cy="411480"/>
              <a:chOff x="7552638" y="1380584"/>
              <a:chExt cx="3242361" cy="411480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E7C8248-9759-C080-5683-3861813D9571}"/>
                  </a:ext>
                </a:extLst>
              </p:cNvPr>
              <p:cNvSpPr txBox="1"/>
              <p:nvPr/>
            </p:nvSpPr>
            <p:spPr>
              <a:xfrm>
                <a:off x="7552638" y="1458776"/>
                <a:ext cx="32423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/>
                  <a:t>1</a:t>
                </a:r>
                <a:r>
                  <a:rPr lang="ko-KR" altLang="en-US" sz="1400" dirty="0"/>
                  <a:t>분 동안      를 </a:t>
                </a:r>
                <a:r>
                  <a:rPr lang="en-US" altLang="ko-KR" sz="1400" dirty="0"/>
                  <a:t>60</a:t>
                </a:r>
                <a:r>
                  <a:rPr lang="ko-KR" altLang="en-US" sz="1400" dirty="0"/>
                  <a:t>번 연주하는 빠르기   </a:t>
                </a:r>
              </a:p>
            </p:txBody>
          </p:sp>
          <p:pic>
            <p:nvPicPr>
              <p:cNvPr id="49" name="그림 48">
                <a:extLst>
                  <a:ext uri="{FF2B5EF4-FFF2-40B4-BE49-F238E27FC236}">
                    <a16:creationId xmlns:a16="http://schemas.microsoft.com/office/drawing/2014/main" id="{CE48A1CF-253C-4211-19C1-4CCE70DC9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5692" r="5692"/>
              <a:stretch/>
            </p:blipFill>
            <p:spPr>
              <a:xfrm>
                <a:off x="8449506" y="1380584"/>
                <a:ext cx="243939" cy="4114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41" grpId="0"/>
      <p:bldP spid="41" grpId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BC37D-BCD7-C14C-C7D1-0B967EE3B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33FE58B-39BB-9BE6-3984-8B4EF7BF7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계절을 나타내는 가사 찾아보기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3F615F3-ABBA-4322-FFB1-047515FEC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6660"/>
          <a:stretch/>
        </p:blipFill>
        <p:spPr>
          <a:xfrm>
            <a:off x="603667" y="1142057"/>
            <a:ext cx="5467448" cy="462519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01F45EF-81CC-407C-5FC0-1E53C5F7DD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143"/>
          <a:stretch/>
        </p:blipFill>
        <p:spPr>
          <a:xfrm>
            <a:off x="6325198" y="2684418"/>
            <a:ext cx="5467448" cy="2691389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F0A9CC39-3D9A-2BF7-7E06-5829ED8BBFE4}"/>
              </a:ext>
            </a:extLst>
          </p:cNvPr>
          <p:cNvSpPr/>
          <p:nvPr/>
        </p:nvSpPr>
        <p:spPr>
          <a:xfrm>
            <a:off x="3481388" y="3362325"/>
            <a:ext cx="540543" cy="14525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817E7CBB-8ECB-ACD5-6C1E-21B3D403B0EC}"/>
              </a:ext>
            </a:extLst>
          </p:cNvPr>
          <p:cNvSpPr/>
          <p:nvPr/>
        </p:nvSpPr>
        <p:spPr>
          <a:xfrm>
            <a:off x="9248503" y="3540852"/>
            <a:ext cx="324837" cy="129811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91F61B54-F13C-C7B9-75A9-D1996DBCFC69}"/>
              </a:ext>
            </a:extLst>
          </p:cNvPr>
          <p:cNvSpPr/>
          <p:nvPr/>
        </p:nvSpPr>
        <p:spPr>
          <a:xfrm>
            <a:off x="1580606" y="4518387"/>
            <a:ext cx="1476103" cy="15811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25E12087-A980-ECF3-6F1B-CFAED8728C1F}"/>
              </a:ext>
            </a:extLst>
          </p:cNvPr>
          <p:cNvSpPr/>
          <p:nvPr/>
        </p:nvSpPr>
        <p:spPr>
          <a:xfrm>
            <a:off x="1045027" y="2201092"/>
            <a:ext cx="248195" cy="248195"/>
          </a:xfrm>
          <a:prstGeom prst="ellipse">
            <a:avLst/>
          </a:prstGeom>
          <a:solidFill>
            <a:schemeClr val="accent6">
              <a:alpha val="50000"/>
            </a:schemeClr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AF4DE6-29BE-552E-4F40-A3A7DD360A87}"/>
              </a:ext>
            </a:extLst>
          </p:cNvPr>
          <p:cNvSpPr txBox="1"/>
          <p:nvPr/>
        </p:nvSpPr>
        <p:spPr>
          <a:xfrm>
            <a:off x="316516" y="2172288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chemeClr val="accent6"/>
                </a:solidFill>
              </a:rPr>
              <a:t>봄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0E699F86-E947-221D-776C-527BB082B140}"/>
              </a:ext>
            </a:extLst>
          </p:cNvPr>
          <p:cNvSpPr/>
          <p:nvPr/>
        </p:nvSpPr>
        <p:spPr>
          <a:xfrm>
            <a:off x="1040063" y="2376659"/>
            <a:ext cx="1663948" cy="158116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614903-76B6-C466-E7D0-A4737D792AEC}"/>
              </a:ext>
            </a:extLst>
          </p:cNvPr>
          <p:cNvSpPr txBox="1"/>
          <p:nvPr/>
        </p:nvSpPr>
        <p:spPr>
          <a:xfrm>
            <a:off x="239571" y="234083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chemeClr val="accent5"/>
                </a:solidFill>
              </a:rPr>
              <a:t>여름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83772717-05E5-E6A1-6242-F75ADE726162}"/>
              </a:ext>
            </a:extLst>
          </p:cNvPr>
          <p:cNvSpPr/>
          <p:nvPr/>
        </p:nvSpPr>
        <p:spPr>
          <a:xfrm>
            <a:off x="1040063" y="2516553"/>
            <a:ext cx="1206748" cy="15811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80D3F3CB-FDD3-B937-B151-6A16D0F52327}"/>
              </a:ext>
            </a:extLst>
          </p:cNvPr>
          <p:cNvSpPr/>
          <p:nvPr/>
        </p:nvSpPr>
        <p:spPr>
          <a:xfrm>
            <a:off x="3547356" y="2516553"/>
            <a:ext cx="540543" cy="15811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2E4CA6-B8EF-C186-2AB4-1B31B646D123}"/>
              </a:ext>
            </a:extLst>
          </p:cNvPr>
          <p:cNvSpPr txBox="1"/>
          <p:nvPr/>
        </p:nvSpPr>
        <p:spPr>
          <a:xfrm>
            <a:off x="239571" y="246499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chemeClr val="accent2"/>
                </a:solidFill>
              </a:rPr>
              <a:t>가을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00FBFFC0-7D7B-681D-65CA-E42FB1652CB8}"/>
              </a:ext>
            </a:extLst>
          </p:cNvPr>
          <p:cNvSpPr/>
          <p:nvPr/>
        </p:nvSpPr>
        <p:spPr>
          <a:xfrm>
            <a:off x="3547355" y="2633691"/>
            <a:ext cx="540543" cy="15811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E761CE-343D-27DE-01F6-9633AB06E148}"/>
              </a:ext>
            </a:extLst>
          </p:cNvPr>
          <p:cNvSpPr txBox="1"/>
          <p:nvPr/>
        </p:nvSpPr>
        <p:spPr>
          <a:xfrm>
            <a:off x="239571" y="258915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chemeClr val="accent1"/>
                </a:solidFill>
              </a:rPr>
              <a:t>겨울</a:t>
            </a:r>
          </a:p>
        </p:txBody>
      </p:sp>
    </p:spTree>
    <p:extLst>
      <p:ext uri="{BB962C8B-B14F-4D97-AF65-F5344CB8AC3E}">
        <p14:creationId xmlns:p14="http://schemas.microsoft.com/office/powerpoint/2010/main" val="80457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 animBg="1"/>
      <p:bldP spid="19" grpId="1" animBg="1"/>
      <p:bldP spid="20" grpId="0"/>
      <p:bldP spid="20" grpId="1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B2807-C6DE-293E-020E-54AD87715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6B527DA-8323-D4D2-1E52-DFC627CB36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빠르기 변화와 메트로놈 속도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05DA749E-3373-DDE9-AD64-D09BFCB1A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470" y="3215351"/>
            <a:ext cx="2334987" cy="103777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D40B250-01F0-A141-6204-307D0D8BA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06" y="3025372"/>
            <a:ext cx="2334987" cy="129721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332D8D02-4922-EFCB-529C-42A8925D9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602" y="2413145"/>
            <a:ext cx="2334987" cy="129721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D796D391-2A5C-9AA8-8467-6D670D293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206" y="3910788"/>
            <a:ext cx="2334987" cy="1037772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6CB8C3E-55AA-2E8E-A9C8-10FDDDFBB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8242" y="3676292"/>
            <a:ext cx="2334987" cy="1297215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FAEC209-8477-FC2B-4438-6E62D8E14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3914" y="2379214"/>
            <a:ext cx="2356171" cy="130898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56B1D01-8EAE-79DE-5C02-44A1346EF8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1209" y="1339791"/>
            <a:ext cx="3136891" cy="1568446"/>
          </a:xfrm>
          <a:prstGeom prst="rect">
            <a:avLst/>
          </a:prstGeom>
        </p:spPr>
      </p:pic>
      <p:grpSp>
        <p:nvGrpSpPr>
          <p:cNvPr id="42" name="그룹 41">
            <a:extLst>
              <a:ext uri="{FF2B5EF4-FFF2-40B4-BE49-F238E27FC236}">
                <a16:creationId xmlns:a16="http://schemas.microsoft.com/office/drawing/2014/main" id="{8DC21C0A-78F3-9E88-1F1E-B06E0BB05713}"/>
              </a:ext>
            </a:extLst>
          </p:cNvPr>
          <p:cNvGrpSpPr/>
          <p:nvPr/>
        </p:nvGrpSpPr>
        <p:grpSpPr>
          <a:xfrm>
            <a:off x="7061787" y="4774324"/>
            <a:ext cx="4654731" cy="1135502"/>
            <a:chOff x="7061787" y="4774324"/>
            <a:chExt cx="4654731" cy="1135502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D6ACB544-4EA2-7C1B-C63D-6EB0DC5E32D3}"/>
                </a:ext>
              </a:extLst>
            </p:cNvPr>
            <p:cNvGrpSpPr/>
            <p:nvPr/>
          </p:nvGrpSpPr>
          <p:grpSpPr>
            <a:xfrm>
              <a:off x="7061787" y="5019455"/>
              <a:ext cx="4654731" cy="890371"/>
              <a:chOff x="6507480" y="4931268"/>
              <a:chExt cx="5318730" cy="890371"/>
            </a:xfrm>
          </p:grpSpPr>
          <p:sp>
            <p:nvSpPr>
              <p:cNvPr id="36" name="사각형: 둥근 모서리 35">
                <a:extLst>
                  <a:ext uri="{FF2B5EF4-FFF2-40B4-BE49-F238E27FC236}">
                    <a16:creationId xmlns:a16="http://schemas.microsoft.com/office/drawing/2014/main" id="{7E38EED8-26BD-D2C9-CD3E-63E31E19F0E9}"/>
                  </a:ext>
                </a:extLst>
              </p:cNvPr>
              <p:cNvSpPr/>
              <p:nvPr/>
            </p:nvSpPr>
            <p:spPr>
              <a:xfrm>
                <a:off x="6507480" y="4931268"/>
                <a:ext cx="5318730" cy="89037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FF5B496-4EE9-820E-F508-46AB00C1A61C}"/>
                  </a:ext>
                </a:extLst>
              </p:cNvPr>
              <p:cNvSpPr txBox="1"/>
              <p:nvPr/>
            </p:nvSpPr>
            <p:spPr>
              <a:xfrm>
                <a:off x="6655243" y="5114843"/>
                <a:ext cx="50232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dirty="0"/>
                  <a:t>1812</a:t>
                </a:r>
                <a:r>
                  <a:rPr lang="ko-KR" altLang="en-US" sz="1200" dirty="0"/>
                  <a:t>년에 네덜란드의 </a:t>
                </a:r>
                <a:r>
                  <a:rPr lang="ko-KR" altLang="en-US" sz="1200" dirty="0" err="1"/>
                  <a:t>니콜라우스</a:t>
                </a:r>
                <a:r>
                  <a:rPr lang="ko-KR" altLang="en-US" sz="1200" dirty="0"/>
                  <a:t> </a:t>
                </a:r>
                <a:r>
                  <a:rPr lang="ko-KR" altLang="en-US" sz="1200" dirty="0" err="1"/>
                  <a:t>빙켈이</a:t>
                </a:r>
                <a:r>
                  <a:rPr lang="ko-KR" altLang="en-US" sz="1200" dirty="0"/>
                  <a:t> 발명하였다</a:t>
                </a:r>
                <a:r>
                  <a:rPr lang="en-US" altLang="ko-KR" sz="1200" dirty="0"/>
                  <a:t>. </a:t>
                </a:r>
                <a:r>
                  <a:rPr lang="ko-KR" altLang="en-US" sz="1200" dirty="0"/>
                  <a:t>악곡의 빠르기를 정하면 그에 맞게 박자를 알려주는 기계이다</a:t>
                </a:r>
                <a:r>
                  <a:rPr lang="en-US" altLang="ko-KR" sz="1200" dirty="0"/>
                  <a:t>.</a:t>
                </a:r>
                <a:endParaRPr lang="ko-KR" altLang="en-US" sz="1200" dirty="0"/>
              </a:p>
            </p:txBody>
          </p:sp>
        </p:grpSp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45FE7E21-84B3-B2BA-099F-13326C2C0CFF}"/>
                </a:ext>
              </a:extLst>
            </p:cNvPr>
            <p:cNvSpPr/>
            <p:nvPr/>
          </p:nvSpPr>
          <p:spPr>
            <a:xfrm>
              <a:off x="7061787" y="4774324"/>
              <a:ext cx="1894398" cy="245130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메트로놈</a:t>
              </a:r>
              <a:r>
                <a:rPr lang="en-US" altLang="ko-KR" sz="1200" dirty="0">
                  <a:solidFill>
                    <a:schemeClr val="tx1"/>
                  </a:solidFill>
                </a:rPr>
                <a:t>(Metronome)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93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152</Words>
  <Application>Microsoft Office PowerPoint</Application>
  <PresentationFormat>와이드스크린</PresentationFormat>
  <Paragraphs>34</Paragraphs>
  <Slides>8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7" baseType="lpstr">
      <vt:lpstr>맑은 고딕</vt:lpstr>
      <vt:lpstr>Times New Roman</vt:lpstr>
      <vt:lpstr>Arial</vt:lpstr>
      <vt:lpstr>나눔고딕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144</cp:revision>
  <dcterms:created xsi:type="dcterms:W3CDTF">2024-07-03T01:17:18Z</dcterms:created>
  <dcterms:modified xsi:type="dcterms:W3CDTF">2025-05-16T04:49:47Z</dcterms:modified>
</cp:coreProperties>
</file>