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9" r:id="rId7"/>
    <p:sldId id="314" r:id="rId8"/>
    <p:sldId id="315" r:id="rId9"/>
    <p:sldId id="316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9"/>
            <p14:sldId id="314"/>
            <p14:sldId id="315"/>
            <p14:sldId id="31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76B"/>
    <a:srgbClr val="FFB7B7"/>
    <a:srgbClr val="FFD9D9"/>
    <a:srgbClr val="A8AFC5"/>
    <a:srgbClr val="6F6AAA"/>
    <a:srgbClr val="2B3C71"/>
    <a:srgbClr val="FFFFFF"/>
    <a:srgbClr val="E97D34"/>
    <a:srgbClr val="B2884C"/>
    <a:srgbClr val="588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141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자진농부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가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52721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남도 민요의 특징을 알고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6561555-644F-5447-B00A-2CE5B08953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1"/>
            <a:ext cx="7200000" cy="2064307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중중모리장단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남도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전라도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민요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D4F440D-8FDA-C3BD-3410-01CF305B8CB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3FB46C8-1CE5-90D0-120B-82BEDD3815BC}"/>
              </a:ext>
            </a:extLst>
          </p:cNvPr>
          <p:cNvSpPr txBox="1">
            <a:spLocks/>
          </p:cNvSpPr>
          <p:nvPr/>
        </p:nvSpPr>
        <p:spPr>
          <a:xfrm>
            <a:off x="2708909" y="2253429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농사일을 전업으로 삼던 농민들이 넓은 들녘에서 논농사를 지으며 한 사람의 메기는 소리에 밝고 건강한 받는 소리로 화답하며 후렴구를 이어가던 노래다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429302" y="634676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429303" y="1550572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61" name="1단원_교과서_31쪽_QR15_1.자진농부가(노래)">
            <a:hlinkClick r:id="" action="ppaction://media"/>
            <a:extLst>
              <a:ext uri="{FF2B5EF4-FFF2-40B4-BE49-F238E27FC236}">
                <a16:creationId xmlns:a16="http://schemas.microsoft.com/office/drawing/2014/main" id="{91A7A4E5-CC6B-8F6F-E86A-F95AF9CF8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0286" y="302802"/>
            <a:ext cx="406400" cy="406400"/>
          </a:xfrm>
          <a:prstGeom prst="rect">
            <a:avLst/>
          </a:prstGeom>
        </p:spPr>
      </p:pic>
      <p:pic>
        <p:nvPicPr>
          <p:cNvPr id="62" name="1단원_교과서_31쪽_QR15_2.자진농부가(반주)">
            <a:hlinkClick r:id="" action="ppaction://media"/>
            <a:extLst>
              <a:ext uri="{FF2B5EF4-FFF2-40B4-BE49-F238E27FC236}">
                <a16:creationId xmlns:a16="http://schemas.microsoft.com/office/drawing/2014/main" id="{CE5D36D1-A9DF-2901-D191-922F39D52B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0286" y="1215658"/>
            <a:ext cx="406400" cy="406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2B5E3CE-3881-0699-1514-173D73D8A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020" y="823285"/>
            <a:ext cx="6041446" cy="523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D1E5-9256-8DDF-409E-B0DD040D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6A338C-C7CE-10DC-9E00-89BBDCA39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악곡에 사용된 </a:t>
            </a:r>
            <a:r>
              <a:rPr kumimoji="1" lang="ko-KR" altLang="en-US" dirty="0" err="1">
                <a:latin typeface="+mn-ea"/>
                <a:ea typeface="+mn-ea"/>
              </a:rPr>
              <a:t>시김새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18CB2F-F0BF-9081-769E-054561A33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489357D-4379-32E5-DE35-7FBA41A37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20" y="823285"/>
            <a:ext cx="6041446" cy="5232663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023E23BA-D128-51AE-6CB1-56B803DDBC27}"/>
              </a:ext>
            </a:extLst>
          </p:cNvPr>
          <p:cNvGrpSpPr/>
          <p:nvPr/>
        </p:nvGrpSpPr>
        <p:grpSpPr>
          <a:xfrm>
            <a:off x="6375222" y="1643362"/>
            <a:ext cx="4009293" cy="2626933"/>
            <a:chOff x="6375222" y="1643362"/>
            <a:chExt cx="4009293" cy="2626933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BBF66E8E-DB20-8297-CC03-0AAD913B1B8D}"/>
                </a:ext>
              </a:extLst>
            </p:cNvPr>
            <p:cNvSpPr/>
            <p:nvPr/>
          </p:nvSpPr>
          <p:spPr>
            <a:xfrm>
              <a:off x="6375222" y="1643362"/>
              <a:ext cx="1400375" cy="543525"/>
            </a:xfrm>
            <a:prstGeom prst="ellipse">
              <a:avLst/>
            </a:prstGeom>
            <a:solidFill>
              <a:srgbClr val="FFB7B7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 </a:t>
              </a:r>
              <a:endParaRPr lang="ko-KR" altLang="en-US" dirty="0"/>
            </a:p>
          </p:txBody>
        </p: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F21D5A66-E626-04A0-C750-D56C73BD40DF}"/>
                </a:ext>
              </a:extLst>
            </p:cNvPr>
            <p:cNvCxnSpPr>
              <a:cxnSpLocks/>
            </p:cNvCxnSpPr>
            <p:nvPr/>
          </p:nvCxnSpPr>
          <p:spPr>
            <a:xfrm>
              <a:off x="7532151" y="2100723"/>
              <a:ext cx="2110613" cy="1812481"/>
            </a:xfrm>
            <a:prstGeom prst="straightConnector1">
              <a:avLst/>
            </a:prstGeom>
            <a:ln>
              <a:solidFill>
                <a:srgbClr val="FFB7B7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C103E9-7BC2-4A3D-6039-7BD209E5BAC7}"/>
                </a:ext>
              </a:extLst>
            </p:cNvPr>
            <p:cNvSpPr txBox="1"/>
            <p:nvPr/>
          </p:nvSpPr>
          <p:spPr>
            <a:xfrm>
              <a:off x="9489298" y="3993296"/>
              <a:ext cx="895217" cy="276999"/>
            </a:xfrm>
            <a:prstGeom prst="rect">
              <a:avLst/>
            </a:prstGeom>
            <a:noFill/>
            <a:ln>
              <a:solidFill>
                <a:srgbClr val="FFB7B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err="1"/>
                <a:t>떠는소리</a:t>
              </a:r>
              <a:endParaRPr lang="ko-KR" altLang="en-US" sz="1200" dirty="0"/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A96879E-2F9D-C26A-A64E-48DA6FE439E1}"/>
              </a:ext>
            </a:extLst>
          </p:cNvPr>
          <p:cNvGrpSpPr/>
          <p:nvPr/>
        </p:nvGrpSpPr>
        <p:grpSpPr>
          <a:xfrm>
            <a:off x="8249315" y="1422754"/>
            <a:ext cx="2682200" cy="816468"/>
            <a:chOff x="8249315" y="1422754"/>
            <a:chExt cx="2682200" cy="816468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544C9586-F895-CFE4-EF93-3AED6322F714}"/>
                </a:ext>
              </a:extLst>
            </p:cNvPr>
            <p:cNvSpPr/>
            <p:nvPr/>
          </p:nvSpPr>
          <p:spPr>
            <a:xfrm>
              <a:off x="8249315" y="1422754"/>
              <a:ext cx="325582" cy="48277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 </a:t>
              </a:r>
              <a:endParaRPr lang="ko-KR" altLang="en-US" dirty="0"/>
            </a:p>
          </p:txBody>
        </p: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70335C90-EAD3-E290-512A-BD120F305696}"/>
                </a:ext>
              </a:extLst>
            </p:cNvPr>
            <p:cNvCxnSpPr>
              <a:cxnSpLocks/>
            </p:cNvCxnSpPr>
            <p:nvPr/>
          </p:nvCxnSpPr>
          <p:spPr>
            <a:xfrm>
              <a:off x="8514429" y="1834832"/>
              <a:ext cx="1480028" cy="265891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FFA4CC-7013-0721-FFDC-E7FF0E52345D}"/>
                </a:ext>
              </a:extLst>
            </p:cNvPr>
            <p:cNvSpPr txBox="1"/>
            <p:nvPr/>
          </p:nvSpPr>
          <p:spPr>
            <a:xfrm>
              <a:off x="10036298" y="1962223"/>
              <a:ext cx="895217" cy="27699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err="1"/>
                <a:t>꺾는소리</a:t>
              </a:r>
              <a:endParaRPr lang="ko-KR" altLang="en-US" sz="1200" dirty="0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C839EA2-2EAE-A479-1EF3-F0ECB36E5B7E}"/>
              </a:ext>
            </a:extLst>
          </p:cNvPr>
          <p:cNvGrpSpPr/>
          <p:nvPr/>
        </p:nvGrpSpPr>
        <p:grpSpPr>
          <a:xfrm>
            <a:off x="1413202" y="2810340"/>
            <a:ext cx="4546385" cy="985622"/>
            <a:chOff x="1413202" y="2810340"/>
            <a:chExt cx="4546385" cy="985622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4C5090CB-B2CF-F52F-786D-F5AD098B7FD8}"/>
                </a:ext>
              </a:extLst>
            </p:cNvPr>
            <p:cNvSpPr/>
            <p:nvPr/>
          </p:nvSpPr>
          <p:spPr>
            <a:xfrm>
              <a:off x="5670239" y="2810340"/>
              <a:ext cx="289348" cy="482779"/>
            </a:xfrm>
            <a:prstGeom prst="ellipse">
              <a:avLst/>
            </a:prstGeom>
            <a:solidFill>
              <a:srgbClr val="00B05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 </a:t>
              </a:r>
              <a:endParaRPr lang="ko-KR" altLang="en-US" dirty="0"/>
            </a:p>
          </p:txBody>
        </p: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F140AC55-6EE5-B9D0-5305-18437B484F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0947" y="3172425"/>
              <a:ext cx="2652080" cy="357287"/>
            </a:xfrm>
            <a:prstGeom prst="straightConnector1">
              <a:avLst/>
            </a:prstGeom>
            <a:ln>
              <a:solidFill>
                <a:srgbClr val="69B76B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C5EBD6-A6E9-69A7-7E80-281E639B8467}"/>
                </a:ext>
              </a:extLst>
            </p:cNvPr>
            <p:cNvSpPr txBox="1"/>
            <p:nvPr/>
          </p:nvSpPr>
          <p:spPr>
            <a:xfrm>
              <a:off x="1413202" y="3518963"/>
              <a:ext cx="1592168" cy="276999"/>
            </a:xfrm>
            <a:prstGeom prst="rect">
              <a:avLst/>
            </a:prstGeom>
            <a:noFill/>
            <a:ln>
              <a:solidFill>
                <a:srgbClr val="69B7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/>
                <a:t>평으로 내는 소리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537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D1E5-9256-8DDF-409E-B0DD040D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6A338C-C7CE-10DC-9E00-89BBDCA39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긴자진</a:t>
            </a:r>
            <a:r>
              <a:rPr kumimoji="1" lang="ko-KR" altLang="en-US" dirty="0">
                <a:latin typeface="+mn-ea"/>
                <a:ea typeface="+mn-ea"/>
              </a:rPr>
              <a:t> 형식과 중중모리장단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BB992-7062-29DC-312A-907D0BBE9DF4}"/>
              </a:ext>
            </a:extLst>
          </p:cNvPr>
          <p:cNvSpPr txBox="1"/>
          <p:nvPr/>
        </p:nvSpPr>
        <p:spPr>
          <a:xfrm>
            <a:off x="1667912" y="1248949"/>
            <a:ext cx="1592168" cy="27699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/>
              <a:t>긴자진</a:t>
            </a:r>
            <a:r>
              <a:rPr lang="ko-KR" altLang="en-US" sz="1200" dirty="0"/>
              <a:t> 형식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FCD3C21-C05F-7A02-C3B0-423D6F9CDD75}"/>
              </a:ext>
            </a:extLst>
          </p:cNvPr>
          <p:cNvSpPr txBox="1">
            <a:spLocks/>
          </p:cNvSpPr>
          <p:nvPr/>
        </p:nvSpPr>
        <p:spPr>
          <a:xfrm>
            <a:off x="3775708" y="1204188"/>
            <a:ext cx="6544863" cy="39441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느린 박자의 노래 다음에 바로 빠른 박자의 노래로 이어서 부르는 노래의 형식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6A1E5943-20BA-1816-7902-CB123C18544B}"/>
              </a:ext>
            </a:extLst>
          </p:cNvPr>
          <p:cNvSpPr/>
          <p:nvPr/>
        </p:nvSpPr>
        <p:spPr>
          <a:xfrm>
            <a:off x="2736806" y="1816011"/>
            <a:ext cx="409242" cy="409242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예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FB360710-FEDD-A686-9780-32D662ED3CD9}"/>
              </a:ext>
            </a:extLst>
          </p:cNvPr>
          <p:cNvGrpSpPr/>
          <p:nvPr/>
        </p:nvGrpSpPr>
        <p:grpSpPr>
          <a:xfrm>
            <a:off x="3705369" y="1830840"/>
            <a:ext cx="1653143" cy="394413"/>
            <a:chOff x="3705369" y="1822405"/>
            <a:chExt cx="1653143" cy="394413"/>
          </a:xfrm>
        </p:grpSpPr>
        <p:sp>
          <p:nvSpPr>
            <p:cNvPr id="13" name="텍스트 개체 틀 1">
              <a:extLst>
                <a:ext uri="{FF2B5EF4-FFF2-40B4-BE49-F238E27FC236}">
                  <a16:creationId xmlns:a16="http://schemas.microsoft.com/office/drawing/2014/main" id="{9D2B154B-2A02-E711-80E8-BB9A7D81AF8B}"/>
                </a:ext>
              </a:extLst>
            </p:cNvPr>
            <p:cNvSpPr txBox="1">
              <a:spLocks/>
            </p:cNvSpPr>
            <p:nvPr/>
          </p:nvSpPr>
          <p:spPr>
            <a:xfrm>
              <a:off x="3705369" y="1822405"/>
              <a:ext cx="1653143" cy="39441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뱃노래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-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자진뱃노래</a:t>
              </a:r>
              <a:endParaRPr kumimoji="1" lang="en-US" altLang="ko-KR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B8CA970C-A9B1-DECC-B353-390C3CA7B314}"/>
                </a:ext>
              </a:extLst>
            </p:cNvPr>
            <p:cNvCxnSpPr>
              <a:cxnSpLocks/>
            </p:cNvCxnSpPr>
            <p:nvPr/>
          </p:nvCxnSpPr>
          <p:spPr>
            <a:xfrm>
              <a:off x="3730946" y="2216818"/>
              <a:ext cx="1601988" cy="0"/>
            </a:xfrm>
            <a:prstGeom prst="line">
              <a:avLst/>
            </a:prstGeom>
            <a:ln w="6350"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DA7A9A3D-B93A-09F1-D3E1-2687F63AFD6F}"/>
              </a:ext>
            </a:extLst>
          </p:cNvPr>
          <p:cNvGrpSpPr/>
          <p:nvPr/>
        </p:nvGrpSpPr>
        <p:grpSpPr>
          <a:xfrm>
            <a:off x="5724936" y="1830840"/>
            <a:ext cx="1653143" cy="394413"/>
            <a:chOff x="5746688" y="1830840"/>
            <a:chExt cx="1653143" cy="394413"/>
          </a:xfrm>
        </p:grpSpPr>
        <p:sp>
          <p:nvSpPr>
            <p:cNvPr id="15" name="텍스트 개체 틀 1">
              <a:extLst>
                <a:ext uri="{FF2B5EF4-FFF2-40B4-BE49-F238E27FC236}">
                  <a16:creationId xmlns:a16="http://schemas.microsoft.com/office/drawing/2014/main" id="{443143FB-5EFE-B6A6-72BB-6A9ACA1DEBE0}"/>
                </a:ext>
              </a:extLst>
            </p:cNvPr>
            <p:cNvSpPr txBox="1">
              <a:spLocks/>
            </p:cNvSpPr>
            <p:nvPr/>
          </p:nvSpPr>
          <p:spPr>
            <a:xfrm>
              <a:off x="5746688" y="1830840"/>
              <a:ext cx="1653143" cy="39441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농부가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-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자진농부가</a:t>
              </a:r>
              <a:endParaRPr kumimoji="1" lang="en-US" altLang="ko-KR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1888323E-BA13-3D41-1DAE-DADBB89C0AC7}"/>
                </a:ext>
              </a:extLst>
            </p:cNvPr>
            <p:cNvCxnSpPr>
              <a:cxnSpLocks/>
            </p:cNvCxnSpPr>
            <p:nvPr/>
          </p:nvCxnSpPr>
          <p:spPr>
            <a:xfrm>
              <a:off x="5772265" y="2225253"/>
              <a:ext cx="1601988" cy="0"/>
            </a:xfrm>
            <a:prstGeom prst="line">
              <a:avLst/>
            </a:prstGeom>
            <a:ln w="6350"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5418D39-735B-461B-26D5-6BEA1D7DC8EA}"/>
              </a:ext>
            </a:extLst>
          </p:cNvPr>
          <p:cNvGrpSpPr/>
          <p:nvPr/>
        </p:nvGrpSpPr>
        <p:grpSpPr>
          <a:xfrm>
            <a:off x="7744503" y="1830840"/>
            <a:ext cx="2281925" cy="394413"/>
            <a:chOff x="7744503" y="1830840"/>
            <a:chExt cx="2281925" cy="394413"/>
          </a:xfrm>
        </p:grpSpPr>
        <p:sp>
          <p:nvSpPr>
            <p:cNvPr id="16" name="텍스트 개체 틀 1">
              <a:extLst>
                <a:ext uri="{FF2B5EF4-FFF2-40B4-BE49-F238E27FC236}">
                  <a16:creationId xmlns:a16="http://schemas.microsoft.com/office/drawing/2014/main" id="{59AA230D-B03B-6456-1372-C27AEE1088D2}"/>
                </a:ext>
              </a:extLst>
            </p:cNvPr>
            <p:cNvSpPr txBox="1">
              <a:spLocks/>
            </p:cNvSpPr>
            <p:nvPr/>
          </p:nvSpPr>
          <p:spPr>
            <a:xfrm>
              <a:off x="7744503" y="1830840"/>
              <a:ext cx="2281925" cy="39441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방아타령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-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자진방아타령</a:t>
              </a:r>
              <a:endParaRPr kumimoji="1" lang="en-US" altLang="ko-KR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5A2BEEC-183B-D757-826A-97E0F3204D19}"/>
                </a:ext>
              </a:extLst>
            </p:cNvPr>
            <p:cNvCxnSpPr>
              <a:cxnSpLocks/>
            </p:cNvCxnSpPr>
            <p:nvPr/>
          </p:nvCxnSpPr>
          <p:spPr>
            <a:xfrm>
              <a:off x="7918969" y="2225253"/>
              <a:ext cx="1932993" cy="0"/>
            </a:xfrm>
            <a:prstGeom prst="line">
              <a:avLst/>
            </a:prstGeom>
            <a:ln w="6350">
              <a:prstDash val="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40A2F4-45A1-5F81-8B6F-4F20CC56B671}"/>
              </a:ext>
            </a:extLst>
          </p:cNvPr>
          <p:cNvSpPr txBox="1"/>
          <p:nvPr/>
        </p:nvSpPr>
        <p:spPr>
          <a:xfrm>
            <a:off x="1667912" y="4254319"/>
            <a:ext cx="1592168" cy="27699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중중모리장단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80DA945-C367-9732-D118-B50363538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173" y="3609745"/>
            <a:ext cx="5943789" cy="141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3865</TotalTime>
  <Words>115</Words>
  <Application>Microsoft Office PowerPoint</Application>
  <PresentationFormat>와이드스크린</PresentationFormat>
  <Paragraphs>39</Paragraphs>
  <Slides>7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NanumGothicExtraBold</vt:lpstr>
      <vt:lpstr>Spoqa Han Sans Neo</vt:lpstr>
      <vt:lpstr>나눔고딕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166</cp:revision>
  <dcterms:created xsi:type="dcterms:W3CDTF">2024-07-03T01:17:18Z</dcterms:created>
  <dcterms:modified xsi:type="dcterms:W3CDTF">2025-04-28T02:44:29Z</dcterms:modified>
</cp:coreProperties>
</file>