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08" r:id="rId8"/>
    <p:sldId id="313" r:id="rId9"/>
    <p:sldId id="312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08"/>
            <p14:sldId id="313"/>
            <p14:sldId id="312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996600"/>
    <a:srgbClr val="CCCC00"/>
    <a:srgbClr val="B5E1F2"/>
    <a:srgbClr val="F3D2EF"/>
    <a:srgbClr val="4EA72E"/>
    <a:srgbClr val="7FDB99"/>
    <a:srgbClr val="3CC864"/>
    <a:srgbClr val="36AFB2"/>
    <a:srgbClr val="F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2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3.png"/><Relationship Id="rId5" Type="http://schemas.microsoft.com/office/2007/relationships/media" Target="../media/media4.mp3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 err="1">
                <a:latin typeface="+mj-ea"/>
                <a:ea typeface="+mj-ea"/>
              </a:rPr>
              <a:t>모둠북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Ⅱ.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연주해요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 60~61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8618" y="3238740"/>
            <a:ext cx="6594764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휘모리장단과 응용장단을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 err="1">
                <a:latin typeface="+mn-ea"/>
                <a:ea typeface="+mn-ea"/>
              </a:rPr>
              <a:t>모둠북으로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 연주할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21BF348-0A85-1C54-F2FF-CB1BE259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16771" y="2673781"/>
            <a:ext cx="6728327" cy="3332326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모둠북에</a:t>
            </a:r>
            <a:r>
              <a:rPr kumimoji="1" lang="ko-KR" altLang="en-US" dirty="0">
                <a:latin typeface="+mn-ea"/>
                <a:ea typeface="+mn-ea"/>
              </a:rPr>
              <a:t> 대해 알아보기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8A7A6A1-51F2-1FB7-F6B2-B610500D6698}"/>
              </a:ext>
            </a:extLst>
          </p:cNvPr>
          <p:cNvSpPr/>
          <p:nvPr/>
        </p:nvSpPr>
        <p:spPr>
          <a:xfrm>
            <a:off x="4595672" y="1155696"/>
            <a:ext cx="3000653" cy="25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420763-2A2F-C38D-1010-D31406E2B930}"/>
              </a:ext>
            </a:extLst>
          </p:cNvPr>
          <p:cNvSpPr/>
          <p:nvPr/>
        </p:nvSpPr>
        <p:spPr>
          <a:xfrm>
            <a:off x="8556592" y="961986"/>
            <a:ext cx="871493" cy="69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71DFC0-474A-736B-EC4B-46706ED4FF7E}"/>
              </a:ext>
            </a:extLst>
          </p:cNvPr>
          <p:cNvSpPr/>
          <p:nvPr/>
        </p:nvSpPr>
        <p:spPr>
          <a:xfrm>
            <a:off x="1291129" y="1274813"/>
            <a:ext cx="1340728" cy="342473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+mn-ea"/>
              </a:rPr>
              <a:t>모둠북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2827020" y="1229125"/>
            <a:ext cx="8657332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모둠북은</a:t>
            </a:r>
            <a:r>
              <a:rPr lang="ko-KR" altLang="en-US" sz="1400" dirty="0">
                <a:latin typeface="+mn-ea"/>
              </a:rPr>
              <a:t> 원래 우리 전통악기는 아니지만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우리나라 음악에 맞게 창작하여 만들고 한국의 전통가락인 사물놀이 리듬으로 연주하는 악기로 사용한다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북의 개수와 크기도 일반 사물놀이 북 크기부터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바닥까지 내려오는 크기까지 다양해 연주자의 취향대로 사용할 수 있다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46BDCFA2-F35F-1339-EC3D-1A761C0B67E6}"/>
              </a:ext>
            </a:extLst>
          </p:cNvPr>
          <p:cNvSpPr/>
          <p:nvPr/>
        </p:nvSpPr>
        <p:spPr>
          <a:xfrm>
            <a:off x="1291129" y="2831579"/>
            <a:ext cx="2022240" cy="251999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n-ea"/>
              </a:rPr>
              <a:t>연주 자세와 연주법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FEB44BB-D14C-F953-8F03-CF23A797F569}"/>
              </a:ext>
            </a:extLst>
          </p:cNvPr>
          <p:cNvSpPr/>
          <p:nvPr/>
        </p:nvSpPr>
        <p:spPr>
          <a:xfrm>
            <a:off x="6780935" y="3934379"/>
            <a:ext cx="2471769" cy="212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83C063-E974-1627-DE4A-78AC895B67B9}"/>
              </a:ext>
            </a:extLst>
          </p:cNvPr>
          <p:cNvSpPr/>
          <p:nvPr/>
        </p:nvSpPr>
        <p:spPr>
          <a:xfrm>
            <a:off x="6780934" y="4254788"/>
            <a:ext cx="3221903" cy="212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AB0E564-F58C-D9BF-C890-1FED3F279C3A}"/>
              </a:ext>
            </a:extLst>
          </p:cNvPr>
          <p:cNvSpPr/>
          <p:nvPr/>
        </p:nvSpPr>
        <p:spPr>
          <a:xfrm>
            <a:off x="6780934" y="4575198"/>
            <a:ext cx="2919548" cy="212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북채 잡기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49D176FB-FF37-6D64-745D-473AF77D677F}"/>
              </a:ext>
            </a:extLst>
          </p:cNvPr>
          <p:cNvGrpSpPr/>
          <p:nvPr/>
        </p:nvGrpSpPr>
        <p:grpSpPr>
          <a:xfrm>
            <a:off x="10485120" y="3299881"/>
            <a:ext cx="1051560" cy="1447379"/>
            <a:chOff x="10485120" y="3299881"/>
            <a:chExt cx="1051560" cy="1447379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16BFE3E-E9B8-9132-5172-7438D78ED487}"/>
                </a:ext>
              </a:extLst>
            </p:cNvPr>
            <p:cNvSpPr/>
            <p:nvPr/>
          </p:nvSpPr>
          <p:spPr>
            <a:xfrm>
              <a:off x="10485120" y="3299881"/>
              <a:ext cx="1051560" cy="85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36C4643D-26C4-7709-E555-C6F25A33CE26}"/>
                </a:ext>
              </a:extLst>
            </p:cNvPr>
            <p:cNvSpPr/>
            <p:nvPr/>
          </p:nvSpPr>
          <p:spPr>
            <a:xfrm>
              <a:off x="10485120" y="4304399"/>
              <a:ext cx="1051560" cy="442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F8457A1-B100-C731-AA98-9B6499F560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239" y="2008833"/>
            <a:ext cx="9233522" cy="284033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4BBFA7FB-FAB3-EE73-3BD0-34488DDE04BF}"/>
              </a:ext>
            </a:extLst>
          </p:cNvPr>
          <p:cNvSpPr/>
          <p:nvPr/>
        </p:nvSpPr>
        <p:spPr>
          <a:xfrm rot="21034394">
            <a:off x="2670390" y="3247321"/>
            <a:ext cx="652229" cy="344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210B6B7-729C-1091-9676-27B329C7214A}"/>
              </a:ext>
            </a:extLst>
          </p:cNvPr>
          <p:cNvCxnSpPr>
            <a:cxnSpLocks/>
          </p:cNvCxnSpPr>
          <p:nvPr/>
        </p:nvCxnSpPr>
        <p:spPr>
          <a:xfrm flipH="1" flipV="1">
            <a:off x="3415038" y="3431073"/>
            <a:ext cx="15037" cy="1291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6ACE09-F562-C6FC-B98C-FF7A527450C1}"/>
              </a:ext>
            </a:extLst>
          </p:cNvPr>
          <p:cNvSpPr txBox="1"/>
          <p:nvPr/>
        </p:nvSpPr>
        <p:spPr>
          <a:xfrm>
            <a:off x="2559484" y="4756097"/>
            <a:ext cx="17411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rgbClr val="FF0000"/>
                </a:solidFill>
              </a:rPr>
              <a:t>채의 </a:t>
            </a:r>
            <a:r>
              <a:rPr lang="en-US" altLang="ko-KR" sz="1050" dirty="0">
                <a:solidFill>
                  <a:srgbClr val="FF0000"/>
                </a:solidFill>
              </a:rPr>
              <a:t>1/3</a:t>
            </a:r>
            <a:r>
              <a:rPr lang="ko-KR" altLang="en-US" sz="1050" dirty="0">
                <a:solidFill>
                  <a:srgbClr val="FF0000"/>
                </a:solidFill>
              </a:rPr>
              <a:t>지점 끝부분 잡기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CFE7C-8010-3733-8559-010A9D66323B}"/>
              </a:ext>
            </a:extLst>
          </p:cNvPr>
          <p:cNvSpPr txBox="1"/>
          <p:nvPr/>
        </p:nvSpPr>
        <p:spPr>
          <a:xfrm>
            <a:off x="5000180" y="4295151"/>
            <a:ext cx="19447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rgbClr val="FF0000"/>
                </a:solidFill>
              </a:rPr>
              <a:t>가볍게 나머지 손가락도 쥐기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E805E3A-D3E0-F3E3-5008-AD74DB37A122}"/>
              </a:ext>
            </a:extLst>
          </p:cNvPr>
          <p:cNvSpPr/>
          <p:nvPr/>
        </p:nvSpPr>
        <p:spPr>
          <a:xfrm>
            <a:off x="5187950" y="3367373"/>
            <a:ext cx="553360" cy="27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B7BEC9B-94BA-02C5-E586-A9E6986508EA}"/>
              </a:ext>
            </a:extLst>
          </p:cNvPr>
          <p:cNvCxnSpPr>
            <a:stCxn id="10" idx="4"/>
          </p:cNvCxnSpPr>
          <p:nvPr/>
        </p:nvCxnSpPr>
        <p:spPr>
          <a:xfrm>
            <a:off x="5464630" y="3644373"/>
            <a:ext cx="78920" cy="660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BDA247-1194-5F5F-3F90-B208BFC8CF5F}"/>
              </a:ext>
            </a:extLst>
          </p:cNvPr>
          <p:cNvSpPr txBox="1"/>
          <p:nvPr/>
        </p:nvSpPr>
        <p:spPr>
          <a:xfrm>
            <a:off x="2457694" y="2182579"/>
            <a:ext cx="19447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rgbClr val="FF0000"/>
                </a:solidFill>
              </a:rPr>
              <a:t>엄지손가락을 먼저 살짝 쥐기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B909A8E-FC77-5C66-F4D0-AD211BB4FE5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926556" y="2436495"/>
            <a:ext cx="41743" cy="813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223AAC-12E9-E117-5DCD-41CDDC5F3EE0}"/>
              </a:ext>
            </a:extLst>
          </p:cNvPr>
          <p:cNvSpPr txBox="1"/>
          <p:nvPr/>
        </p:nvSpPr>
        <p:spPr>
          <a:xfrm>
            <a:off x="7951989" y="4849166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accent1"/>
                </a:solidFill>
              </a:rPr>
              <a:t>▲ 위에서 본 모습</a:t>
            </a:r>
          </a:p>
        </p:txBody>
      </p:sp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모둠북</a:t>
            </a:r>
            <a:r>
              <a:rPr kumimoji="1" lang="ko-KR" altLang="en-US" dirty="0">
                <a:latin typeface="+mn-ea"/>
                <a:ea typeface="+mn-ea"/>
              </a:rPr>
              <a:t> 연주하기</a:t>
            </a:r>
          </a:p>
        </p:txBody>
      </p:sp>
      <p:pic>
        <p:nvPicPr>
          <p:cNvPr id="18" name="그림 17" descr="텍스트, 직사각형, 번호이(가) 표시된 사진&#10;&#10;자동 생성된 설명">
            <a:extLst>
              <a:ext uri="{FF2B5EF4-FFF2-40B4-BE49-F238E27FC236}">
                <a16:creationId xmlns:a16="http://schemas.microsoft.com/office/drawing/2014/main" id="{2DBC3C30-6F56-2985-68D0-5EE5CEF34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899" y="2605501"/>
            <a:ext cx="9727349" cy="2738584"/>
          </a:xfrm>
          <a:prstGeom prst="rect">
            <a:avLst/>
          </a:prstGeom>
        </p:spPr>
      </p:pic>
      <p:pic>
        <p:nvPicPr>
          <p:cNvPr id="20" name="그림 19" descr="폰트, 텍스트, 라인, 도표이(가) 표시된 사진&#10;&#10;자동 생성된 설명">
            <a:extLst>
              <a:ext uri="{FF2B5EF4-FFF2-40B4-BE49-F238E27FC236}">
                <a16:creationId xmlns:a16="http://schemas.microsoft.com/office/drawing/2014/main" id="{BF415CA3-1EB4-EEAB-FC93-848263107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925" y="1806108"/>
            <a:ext cx="2668826" cy="594192"/>
          </a:xfrm>
          <a:prstGeom prst="rect">
            <a:avLst/>
          </a:prstGeom>
        </p:spPr>
      </p:pic>
      <p:pic>
        <p:nvPicPr>
          <p:cNvPr id="21" name="Q33 모둠북 휘모리장단_120">
            <a:hlinkClick r:id="" action="ppaction://media"/>
            <a:extLst>
              <a:ext uri="{FF2B5EF4-FFF2-40B4-BE49-F238E27FC236}">
                <a16:creationId xmlns:a16="http://schemas.microsoft.com/office/drawing/2014/main" id="{094F93EF-25B8-C044-A8D4-8C867F963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8294" y="825146"/>
            <a:ext cx="383907" cy="3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10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응용 장단 연주하기</a:t>
            </a:r>
          </a:p>
        </p:txBody>
      </p:sp>
      <p:pic>
        <p:nvPicPr>
          <p:cNvPr id="5" name="그림 4" descr="텍스트, 직사각형, 라인, 번호이(가) 표시된 사진&#10;&#10;자동 생성된 설명">
            <a:extLst>
              <a:ext uri="{FF2B5EF4-FFF2-40B4-BE49-F238E27FC236}">
                <a16:creationId xmlns:a16="http://schemas.microsoft.com/office/drawing/2014/main" id="{CCD9B037-38F2-31F0-2C2F-03EAC08AC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4265" y="4151117"/>
            <a:ext cx="5258333" cy="1366720"/>
          </a:xfrm>
          <a:prstGeom prst="rect">
            <a:avLst/>
          </a:prstGeom>
        </p:spPr>
      </p:pic>
      <p:pic>
        <p:nvPicPr>
          <p:cNvPr id="7" name="그림 6" descr="텍스트, 번호, 라인, 폰트이(가) 표시된 사진&#10;&#10;자동 생성된 설명">
            <a:extLst>
              <a:ext uri="{FF2B5EF4-FFF2-40B4-BE49-F238E27FC236}">
                <a16:creationId xmlns:a16="http://schemas.microsoft.com/office/drawing/2014/main" id="{4CC9C4AD-632C-41F8-783F-3F7755759F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8161" y="1756316"/>
            <a:ext cx="5258333" cy="1310890"/>
          </a:xfrm>
          <a:prstGeom prst="rect">
            <a:avLst/>
          </a:prstGeom>
        </p:spPr>
      </p:pic>
      <p:pic>
        <p:nvPicPr>
          <p:cNvPr id="9" name="그림 8" descr="텍스트, 번호, 직사각형이(가) 표시된 사진&#10;&#10;자동 생성된 설명">
            <a:extLst>
              <a:ext uri="{FF2B5EF4-FFF2-40B4-BE49-F238E27FC236}">
                <a16:creationId xmlns:a16="http://schemas.microsoft.com/office/drawing/2014/main" id="{1ADE7C36-79CB-E72C-5939-89E8C08F29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4266" y="1719902"/>
            <a:ext cx="5258333" cy="1568599"/>
          </a:xfrm>
          <a:prstGeom prst="rect">
            <a:avLst/>
          </a:prstGeom>
        </p:spPr>
      </p:pic>
      <p:pic>
        <p:nvPicPr>
          <p:cNvPr id="11" name="그림 10" descr="텍스트, 번호, 직사각형, 라인이(가) 표시된 사진&#10;&#10;자동 생성된 설명">
            <a:extLst>
              <a:ext uri="{FF2B5EF4-FFF2-40B4-BE49-F238E27FC236}">
                <a16:creationId xmlns:a16="http://schemas.microsoft.com/office/drawing/2014/main" id="{4980169B-EF36-79D5-4F2B-24B863092C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8161" y="4166930"/>
            <a:ext cx="5258333" cy="1335095"/>
          </a:xfrm>
          <a:prstGeom prst="rect">
            <a:avLst/>
          </a:prstGeom>
        </p:spPr>
      </p:pic>
      <p:pic>
        <p:nvPicPr>
          <p:cNvPr id="12" name="Q33 모둠북 응용장단 1_120">
            <a:hlinkClick r:id="" action="ppaction://media"/>
            <a:extLst>
              <a:ext uri="{FF2B5EF4-FFF2-40B4-BE49-F238E27FC236}">
                <a16:creationId xmlns:a16="http://schemas.microsoft.com/office/drawing/2014/main" id="{17E4F4C3-624A-A086-CC68-9C00F76F6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5850" y="3127528"/>
            <a:ext cx="328950" cy="328950"/>
          </a:xfrm>
          <a:prstGeom prst="rect">
            <a:avLst/>
          </a:prstGeom>
        </p:spPr>
      </p:pic>
      <p:pic>
        <p:nvPicPr>
          <p:cNvPr id="13" name="Q33 모둠북 응용장단 2_120">
            <a:hlinkClick r:id="" action="ppaction://media"/>
            <a:extLst>
              <a:ext uri="{FF2B5EF4-FFF2-40B4-BE49-F238E27FC236}">
                <a16:creationId xmlns:a16="http://schemas.microsoft.com/office/drawing/2014/main" id="{03EB9F5F-1248-B509-F0A2-13C8AA8FF7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60744" y="3127528"/>
            <a:ext cx="328950" cy="328950"/>
          </a:xfrm>
          <a:prstGeom prst="rect">
            <a:avLst/>
          </a:prstGeom>
        </p:spPr>
      </p:pic>
      <p:pic>
        <p:nvPicPr>
          <p:cNvPr id="14" name="Q33 모둠북 응용장단 3_120">
            <a:hlinkClick r:id="" action="ppaction://media"/>
            <a:extLst>
              <a:ext uri="{FF2B5EF4-FFF2-40B4-BE49-F238E27FC236}">
                <a16:creationId xmlns:a16="http://schemas.microsoft.com/office/drawing/2014/main" id="{C0F8C26E-1EDF-6A4F-B082-A621BD5B4D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165" y="5517837"/>
            <a:ext cx="328950" cy="328950"/>
          </a:xfrm>
          <a:prstGeom prst="rect">
            <a:avLst/>
          </a:prstGeom>
        </p:spPr>
      </p:pic>
      <p:pic>
        <p:nvPicPr>
          <p:cNvPr id="15" name="Q33 모둠북 마무리 장단_120">
            <a:hlinkClick r:id="" action="ppaction://media"/>
            <a:extLst>
              <a:ext uri="{FF2B5EF4-FFF2-40B4-BE49-F238E27FC236}">
                <a16:creationId xmlns:a16="http://schemas.microsoft.com/office/drawing/2014/main" id="{0DC9C4FC-6F20-8052-F84E-D0C791476BB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02481" y="5617116"/>
            <a:ext cx="328950" cy="3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03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100</Words>
  <Application>Microsoft Office PowerPoint</Application>
  <PresentationFormat>와이드스크린</PresentationFormat>
  <Paragraphs>23</Paragraphs>
  <Slides>7</Slides>
  <Notes>3</Notes>
  <HiddenSlides>0</HiddenSlides>
  <MMClips>5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나눔고딕</vt:lpstr>
      <vt:lpstr>NanumGothicExtraBold</vt:lpstr>
      <vt:lpstr>맑은 고딕</vt:lpstr>
      <vt:lpstr>Arial</vt:lpstr>
      <vt:lpstr>Spoqa Han Sans Neo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202</cp:revision>
  <dcterms:created xsi:type="dcterms:W3CDTF">2024-07-03T01:17:18Z</dcterms:created>
  <dcterms:modified xsi:type="dcterms:W3CDTF">2025-03-25T01:34:17Z</dcterms:modified>
</cp:coreProperties>
</file>