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3"/>
  </p:notesMasterIdLst>
  <p:sldIdLst>
    <p:sldId id="292" r:id="rId5"/>
    <p:sldId id="298" r:id="rId6"/>
    <p:sldId id="316" r:id="rId7"/>
    <p:sldId id="299" r:id="rId8"/>
    <p:sldId id="309" r:id="rId9"/>
    <p:sldId id="318" r:id="rId10"/>
    <p:sldId id="317" r:id="rId11"/>
    <p:sldId id="295" r:id="rId12"/>
  </p:sldIdLst>
  <p:sldSz cx="12192000" cy="6858000"/>
  <p:notesSz cx="6858000" cy="9144000"/>
  <p:embeddedFontLst>
    <p:embeddedFont>
      <p:font typeface="NanumGothicExtraBold" panose="020D0904000000000000" pitchFamily="50" charset="-127"/>
      <p:bold r:id="rId14"/>
    </p:embeddedFont>
    <p:embeddedFont>
      <p:font typeface="Spoqa Han Sans Neo" panose="020B0600000101010101" charset="0"/>
      <p:regular r:id="rId15"/>
      <p:bold r:id="rId16"/>
      <p:italic r:id="rId17"/>
      <p:boldItalic r:id="rId18"/>
    </p:embeddedFont>
    <p:embeddedFont>
      <p:font typeface="나눔고딕" panose="020D0604000000000000" pitchFamily="50" charset="-127"/>
      <p:regular r:id="rId19"/>
      <p:bold r:id="rId20"/>
    </p:embeddedFont>
    <p:embeddedFont>
      <p:font typeface="맑은 고딕" panose="020B0503020000020004" pitchFamily="50" charset="-127"/>
      <p:regular r:id="rId21"/>
      <p:bold r:id="rId2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16"/>
            <p14:sldId id="299"/>
            <p14:sldId id="309"/>
            <p14:sldId id="318"/>
            <p14:sldId id="317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AFC5"/>
    <a:srgbClr val="6F6AAA"/>
    <a:srgbClr val="2B3C71"/>
    <a:srgbClr val="FFFFFF"/>
    <a:srgbClr val="69B76B"/>
    <a:srgbClr val="E97D34"/>
    <a:srgbClr val="B2884C"/>
    <a:srgbClr val="588195"/>
    <a:srgbClr val="D0EBD1"/>
    <a:srgbClr val="3CC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17" autoAdjust="0"/>
    <p:restoredTop sz="94145" autoAdjust="0"/>
  </p:normalViewPr>
  <p:slideViewPr>
    <p:cSldViewPr snapToGrid="0" showGuides="1">
      <p:cViewPr varScale="1">
        <p:scale>
          <a:sx n="149" d="100"/>
          <a:sy n="149" d="100"/>
        </p:scale>
        <p:origin x="678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2025-04-23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48FD0-048E-119A-AF2B-3CB75E0B4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CFE9E46-BE5B-858E-ED18-6139E5FD62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639D61D-161D-C991-985F-1B64462EB9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66BC720-A8D6-9ADD-4C4F-0A21599BAD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918228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161822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16E96-AAF7-8D27-ECEA-84D21036B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EB0A2F8-4FE7-2556-B4B3-D957ABB8F5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3DDD468-4AA7-D9E6-61BE-AD6CC4501D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C85F6D0-95F3-9AB3-D021-710DB2D78C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780444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6EA84-008F-E72E-5447-CDD4C1282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552FA10-0B89-7E3D-6F11-39BC922F1A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6E6EC93-2DE1-6AB0-3BE5-0F1D245B09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F13552B-340C-5479-AADA-1DBEFABF35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7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804479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내 맘의 강물</a:t>
            </a:r>
            <a:endParaRPr kumimoji="1" lang="en-US" altLang="ko-KR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Ⅰ.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노래로 표현하는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409460" y="4894508"/>
            <a:ext cx="1656358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12~13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2691" y="3339932"/>
            <a:ext cx="6486618" cy="1200096"/>
          </a:xfrm>
        </p:spPr>
        <p:txBody>
          <a:bodyPr/>
          <a:lstStyle/>
          <a:p>
            <a:r>
              <a:rPr kumimoji="1" lang="ko-KR" altLang="en-US" sz="3200" dirty="0">
                <a:latin typeface="+mn-ea"/>
                <a:ea typeface="+mn-ea"/>
              </a:rPr>
              <a:t>리</a:t>
            </a:r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듬과 박자의 변화를 살려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노래 부를 수 있다</a:t>
            </a:r>
            <a:r>
              <a:rPr kumimoji="1" lang="en-US" altLang="ko-KR" sz="320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D8373F-6102-9905-C54B-39826C4EA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44CFAF3-17EE-D6A7-7D79-545706E411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0000" y="360000"/>
            <a:ext cx="2271625" cy="251999"/>
          </a:xfrm>
        </p:spPr>
        <p:txBody>
          <a:bodyPr/>
          <a:lstStyle/>
          <a:p>
            <a:r>
              <a:rPr lang="ko-KR" altLang="en-US" dirty="0">
                <a:latin typeface="+mn-ea"/>
                <a:ea typeface="+mn-ea"/>
              </a:rPr>
              <a:t>악곡 감상하기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91422EB-BE70-795F-052C-4CFDAC40691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3</a:t>
            </a:fld>
            <a:endParaRPr kumimoji="1" lang="ko-KR" altLang="en-US" dirty="0">
              <a:latin typeface="+mn-ea"/>
              <a:ea typeface="+mn-ea"/>
            </a:endParaRPr>
          </a:p>
        </p:txBody>
      </p:sp>
      <p:grpSp>
        <p:nvGrpSpPr>
          <p:cNvPr id="20" name="그룹 3">
            <a:extLst>
              <a:ext uri="{FF2B5EF4-FFF2-40B4-BE49-F238E27FC236}">
                <a16:creationId xmlns:a16="http://schemas.microsoft.com/office/drawing/2014/main" id="{883B8283-31A9-7B63-32FD-CE39415FBC89}"/>
              </a:ext>
            </a:extLst>
          </p:cNvPr>
          <p:cNvGrpSpPr>
            <a:grpSpLocks/>
          </p:cNvGrpSpPr>
          <p:nvPr/>
        </p:nvGrpSpPr>
        <p:grpSpPr bwMode="auto">
          <a:xfrm>
            <a:off x="11161289" y="515784"/>
            <a:ext cx="603474" cy="377219"/>
            <a:chOff x="4665259" y="556012"/>
            <a:chExt cx="618853" cy="363546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BEB217DB-5C29-200B-3C75-8043FFFECCA6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EC08C9E4-EE45-0FF2-C24A-217A790C1EE9}"/>
                </a:ext>
              </a:extLst>
            </p:cNvPr>
            <p:cNvSpPr/>
            <p:nvPr/>
          </p:nvSpPr>
          <p:spPr bwMode="auto">
            <a:xfrm>
              <a:off x="4665259" y="5560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감상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21" name="그룹 31">
            <a:extLst>
              <a:ext uri="{FF2B5EF4-FFF2-40B4-BE49-F238E27FC236}">
                <a16:creationId xmlns:a16="http://schemas.microsoft.com/office/drawing/2014/main" id="{6B33BA55-608A-7D9C-87D2-C0847116707C}"/>
              </a:ext>
            </a:extLst>
          </p:cNvPr>
          <p:cNvGrpSpPr>
            <a:grpSpLocks/>
          </p:cNvGrpSpPr>
          <p:nvPr/>
        </p:nvGrpSpPr>
        <p:grpSpPr bwMode="auto">
          <a:xfrm>
            <a:off x="11161290" y="1425035"/>
            <a:ext cx="605025" cy="377219"/>
            <a:chOff x="4487479" y="556042"/>
            <a:chExt cx="618853" cy="363546"/>
          </a:xfrm>
        </p:grpSpPr>
        <p:sp>
          <p:nvSpPr>
            <p:cNvPr id="22" name="사각형: 둥근 모서리 21">
              <a:extLst>
                <a:ext uri="{FF2B5EF4-FFF2-40B4-BE49-F238E27FC236}">
                  <a16:creationId xmlns:a16="http://schemas.microsoft.com/office/drawing/2014/main" id="{76C9A4F9-0C90-3D82-0A7E-6B8A261EE106}"/>
                </a:ext>
              </a:extLst>
            </p:cNvPr>
            <p:cNvSpPr/>
            <p:nvPr/>
          </p:nvSpPr>
          <p:spPr>
            <a:xfrm>
              <a:off x="4538270" y="693831"/>
              <a:ext cx="360205" cy="22512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54A8F1A1-074F-D908-E0C8-8DAB6E572922}"/>
                </a:ext>
              </a:extLst>
            </p:cNvPr>
            <p:cNvSpPr/>
            <p:nvPr/>
          </p:nvSpPr>
          <p:spPr bwMode="auto">
            <a:xfrm>
              <a:off x="4487479" y="55604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반주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10" name="1단원_교과서_12쪽_QR04_1.내 맘의 강물(노래)">
            <a:hlinkClick r:id="" action="ppaction://media"/>
            <a:extLst>
              <a:ext uri="{FF2B5EF4-FFF2-40B4-BE49-F238E27FC236}">
                <a16:creationId xmlns:a16="http://schemas.microsoft.com/office/drawing/2014/main" id="{B00A089F-5123-AB59-A1DE-B2E16FF00E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91864" y="197147"/>
            <a:ext cx="406400" cy="406400"/>
          </a:xfrm>
          <a:prstGeom prst="rect">
            <a:avLst/>
          </a:prstGeom>
        </p:spPr>
      </p:pic>
      <p:pic>
        <p:nvPicPr>
          <p:cNvPr id="12" name="1단원_교과서_12쪽_QR04_2.내 맘의 강물(반주)">
            <a:hlinkClick r:id="" action="ppaction://media"/>
            <a:extLst>
              <a:ext uri="{FF2B5EF4-FFF2-40B4-BE49-F238E27FC236}">
                <a16:creationId xmlns:a16="http://schemas.microsoft.com/office/drawing/2014/main" id="{885D2EA9-B538-80D9-3223-7A3A89A318C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91864" y="1123539"/>
            <a:ext cx="406400" cy="4064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1C8F0069-6848-244C-7812-FB020EA455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7790" y="792907"/>
            <a:ext cx="4328210" cy="544483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8C3B19F6-5CFC-4CAC-304B-AE0BB48979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31318" y="1869862"/>
            <a:ext cx="4660546" cy="436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903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1F8D5-4715-09E0-8D75-ABB6B1DD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24CC9AE-A465-0222-48E8-89EB2529D8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특징 이해하기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6650511-00BA-4D18-5419-58CAAEAEE6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A46BA4E1-23A5-D414-C352-CD4A4DAC57B1}"/>
              </a:ext>
            </a:extLst>
          </p:cNvPr>
          <p:cNvSpPr txBox="1">
            <a:spLocks/>
          </p:cNvSpPr>
          <p:nvPr/>
        </p:nvSpPr>
        <p:spPr>
          <a:xfrm>
            <a:off x="2708909" y="906431"/>
            <a:ext cx="8924085" cy="259241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바장조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  박자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en-US" altLang="ko-KR" sz="2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Andantino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(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조금 느리게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)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 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제창</a:t>
            </a:r>
            <a:endParaRPr kumimoji="1" lang="en-US" altLang="ko-KR" sz="2000" b="0" dirty="0">
              <a:latin typeface="+mn-ea"/>
              <a:ea typeface="+mn-ea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11E9CBAC-0E72-32CC-3B00-65ED093E6E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19762" y="1674857"/>
            <a:ext cx="198727" cy="401134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B194B140-3D85-EA8E-88AC-A642474ACA05}"/>
              </a:ext>
            </a:extLst>
          </p:cNvPr>
          <p:cNvSpPr txBox="1">
            <a:spLocks/>
          </p:cNvSpPr>
          <p:nvPr/>
        </p:nvSpPr>
        <p:spPr>
          <a:xfrm>
            <a:off x="900000" y="906431"/>
            <a:ext cx="1388809" cy="447328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조성</a:t>
            </a:r>
            <a:r>
              <a:rPr kumimoji="1" lang="en-US" altLang="ko-KR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박자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빠르기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연주 형태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2000" dirty="0">
              <a:solidFill>
                <a:schemeClr val="tx2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E126A7C4-E538-3B47-402D-25EBFDDC9FAA}"/>
              </a:ext>
            </a:extLst>
          </p:cNvPr>
          <p:cNvSpPr txBox="1">
            <a:spLocks/>
          </p:cNvSpPr>
          <p:nvPr/>
        </p:nvSpPr>
        <p:spPr>
          <a:xfrm>
            <a:off x="2708908" y="3498850"/>
            <a:ext cx="8924085" cy="2524680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이 노래는 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1980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년대 초반에 작곡되어 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1990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년대 후반 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KBS-FM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의 신작 가곡에 소개되면서 대중들에게 알려지기 시작하여 애창되는 가곡으로 인생을 강물에 비유하였다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강물처럼 흐르는 반주의 셋잇단음표 리듬에 얹힌 부드러운 멜로디와 작곡자가 직접 쓴 아름다운 노랫말이 서정적인 느낌을 더해주는 것이 특징이다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6931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05E5593-7AB8-D6E2-EA2A-07F242C19F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>
                <a:latin typeface="+mn-ea"/>
                <a:ea typeface="+mn-ea"/>
              </a:rPr>
              <a:t>악곡의 구조 파악하기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7508F2D-6043-ADF9-84F9-82C92F3559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5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2" name="텍스트 개체 틀 2">
            <a:extLst>
              <a:ext uri="{FF2B5EF4-FFF2-40B4-BE49-F238E27FC236}">
                <a16:creationId xmlns:a16="http://schemas.microsoft.com/office/drawing/2014/main" id="{2C55DD47-98DA-40CD-D8E9-99C3B1D5FE11}"/>
              </a:ext>
            </a:extLst>
          </p:cNvPr>
          <p:cNvSpPr txBox="1">
            <a:spLocks/>
          </p:cNvSpPr>
          <p:nvPr/>
        </p:nvSpPr>
        <p:spPr>
          <a:xfrm>
            <a:off x="2602735" y="4658273"/>
            <a:ext cx="8127077" cy="28357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 b="0" dirty="0">
                <a:latin typeface="+mn-ea"/>
                <a:ea typeface="+mn-ea"/>
              </a:rPr>
              <a:t>큰악절 세 개로 이루어진 악곡으로 </a:t>
            </a:r>
            <a:r>
              <a:rPr lang="en-US" altLang="ko-KR" sz="1600" b="0" dirty="0">
                <a:latin typeface="+mn-ea"/>
                <a:ea typeface="+mn-ea"/>
              </a:rPr>
              <a:t>B</a:t>
            </a:r>
            <a:r>
              <a:rPr lang="ko-KR" altLang="en-US" sz="1600" b="0" dirty="0">
                <a:latin typeface="+mn-ea"/>
                <a:ea typeface="+mn-ea"/>
              </a:rPr>
              <a:t>부분이 </a:t>
            </a:r>
            <a:r>
              <a:rPr lang="en-US" altLang="ko-KR" sz="1600" b="0" dirty="0">
                <a:latin typeface="+mn-ea"/>
                <a:ea typeface="+mn-ea"/>
              </a:rPr>
              <a:t>1</a:t>
            </a:r>
            <a:r>
              <a:rPr lang="ko-KR" altLang="en-US" sz="1600" b="0" dirty="0">
                <a:latin typeface="+mn-ea"/>
                <a:ea typeface="+mn-ea"/>
              </a:rPr>
              <a:t>마디 늘어나 </a:t>
            </a:r>
            <a:r>
              <a:rPr lang="en-US" altLang="ko-KR" sz="1600" b="0" dirty="0">
                <a:latin typeface="+mn-ea"/>
                <a:ea typeface="+mn-ea"/>
              </a:rPr>
              <a:t>9</a:t>
            </a:r>
            <a:r>
              <a:rPr lang="ko-KR" altLang="en-US" sz="1600" b="0" dirty="0">
                <a:latin typeface="+mn-ea"/>
                <a:ea typeface="+mn-ea"/>
              </a:rPr>
              <a:t>마디로 확대된 </a:t>
            </a:r>
            <a:r>
              <a:rPr lang="en-US" altLang="ko-KR" sz="1600" b="0" dirty="0">
                <a:latin typeface="+mn-ea"/>
                <a:ea typeface="+mn-ea"/>
              </a:rPr>
              <a:t>A-B-A</a:t>
            </a:r>
            <a:r>
              <a:rPr lang="ko-KR" altLang="en-US" sz="1600" b="0" dirty="0">
                <a:latin typeface="+mn-ea"/>
                <a:ea typeface="+mn-ea"/>
              </a:rPr>
              <a:t>로 구성</a:t>
            </a:r>
          </a:p>
          <a:p>
            <a:endParaRPr lang="ko-KR" altLang="en-US" sz="1600" b="0" dirty="0">
              <a:latin typeface="+mn-ea"/>
              <a:ea typeface="+mn-ea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1414D53A-60C1-8B77-445D-C6EED3C619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74549" y="1848548"/>
            <a:ext cx="5528877" cy="2503929"/>
          </a:xfrm>
          <a:prstGeom prst="rect">
            <a:avLst/>
          </a:prstGeom>
        </p:spPr>
      </p:pic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92E6FA32-0677-71C4-9BB1-EC7710E2635B}"/>
              </a:ext>
            </a:extLst>
          </p:cNvPr>
          <p:cNvCxnSpPr/>
          <p:nvPr/>
        </p:nvCxnSpPr>
        <p:spPr>
          <a:xfrm>
            <a:off x="2570763" y="4916273"/>
            <a:ext cx="2794355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BE9B373D-B605-7D71-1CCC-4FD772222665}"/>
              </a:ext>
            </a:extLst>
          </p:cNvPr>
          <p:cNvSpPr txBox="1">
            <a:spLocks/>
          </p:cNvSpPr>
          <p:nvPr/>
        </p:nvSpPr>
        <p:spPr>
          <a:xfrm>
            <a:off x="3152441" y="4972582"/>
            <a:ext cx="1431281" cy="306869"/>
          </a:xfrm>
          <a:prstGeom prst="rect">
            <a:avLst/>
          </a:prstGeom>
        </p:spPr>
        <p:txBody>
          <a:bodyPr lIns="0" tIns="0" rIns="0" bIns="0" anchor="ctr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50000"/>
              </a:lnSpc>
              <a:buNone/>
            </a:pPr>
            <a:r>
              <a:rPr kumimoji="1" lang="ko-KR" altLang="en-US" sz="1600" b="0" dirty="0" err="1">
                <a:solidFill>
                  <a:schemeClr val="accent6"/>
                </a:solidFill>
                <a:latin typeface="+mn-ea"/>
                <a:ea typeface="+mn-ea"/>
              </a:rPr>
              <a:t>세도막</a:t>
            </a:r>
            <a:r>
              <a:rPr kumimoji="1" lang="ko-KR" altLang="en-US" sz="1600" b="0" dirty="0">
                <a:solidFill>
                  <a:schemeClr val="accent6"/>
                </a:solidFill>
                <a:latin typeface="+mn-ea"/>
                <a:ea typeface="+mn-ea"/>
              </a:rPr>
              <a:t> 형식</a:t>
            </a:r>
            <a:endParaRPr kumimoji="1" lang="en-US" altLang="ko-KR" sz="1600" b="0" dirty="0">
              <a:solidFill>
                <a:schemeClr val="accent6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5079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9D494-94E8-E1D6-F121-9C24A844C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AFCB49B-FBAA-FCE6-5F2E-F09FC266F1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>
                <a:latin typeface="+mn-ea"/>
                <a:ea typeface="+mn-ea"/>
              </a:rPr>
              <a:t>리듬과 박자의 변화를 살려 노래 부르기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E57C7B9-CA53-CC67-8CFE-002D2B07F26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6</a:t>
            </a:fld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EFE7CDFA-8604-F4C8-11F8-FB0640E1AA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66918" y="2685175"/>
            <a:ext cx="9425626" cy="1195788"/>
          </a:xfrm>
          <a:prstGeom prst="rect">
            <a:avLst/>
          </a:prstGeom>
        </p:spPr>
      </p:pic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64FA0C74-AC22-369C-DDC4-88E1007F5BBF}"/>
              </a:ext>
            </a:extLst>
          </p:cNvPr>
          <p:cNvSpPr/>
          <p:nvPr/>
        </p:nvSpPr>
        <p:spPr>
          <a:xfrm>
            <a:off x="3153863" y="2993868"/>
            <a:ext cx="588285" cy="645835"/>
          </a:xfrm>
          <a:prstGeom prst="roundRect">
            <a:avLst/>
          </a:prstGeom>
          <a:solidFill>
            <a:srgbClr val="A8AFC5">
              <a:alpha val="4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AD5ED50B-3D99-AA6F-7715-EE5FB19F4A99}"/>
              </a:ext>
            </a:extLst>
          </p:cNvPr>
          <p:cNvSpPr/>
          <p:nvPr/>
        </p:nvSpPr>
        <p:spPr>
          <a:xfrm>
            <a:off x="4611787" y="2960151"/>
            <a:ext cx="497698" cy="645835"/>
          </a:xfrm>
          <a:prstGeom prst="roundRect">
            <a:avLst/>
          </a:prstGeom>
          <a:solidFill>
            <a:srgbClr val="A8AFC5">
              <a:alpha val="4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D7050835-9D1C-45BC-C873-6B0DB12851CF}"/>
              </a:ext>
            </a:extLst>
          </p:cNvPr>
          <p:cNvSpPr/>
          <p:nvPr/>
        </p:nvSpPr>
        <p:spPr>
          <a:xfrm>
            <a:off x="6676115" y="2993868"/>
            <a:ext cx="659689" cy="645835"/>
          </a:xfrm>
          <a:prstGeom prst="roundRect">
            <a:avLst/>
          </a:prstGeom>
          <a:solidFill>
            <a:srgbClr val="A8AFC5">
              <a:alpha val="4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8DEBF022-F8B4-55D9-5F1A-B4EC3126CB0A}"/>
              </a:ext>
            </a:extLst>
          </p:cNvPr>
          <p:cNvSpPr/>
          <p:nvPr/>
        </p:nvSpPr>
        <p:spPr>
          <a:xfrm>
            <a:off x="8124640" y="2993867"/>
            <a:ext cx="659689" cy="645835"/>
          </a:xfrm>
          <a:prstGeom prst="roundRect">
            <a:avLst/>
          </a:prstGeom>
          <a:solidFill>
            <a:srgbClr val="A8AFC5">
              <a:alpha val="4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EB9A2F60-0F8D-5121-5828-C691C521AB65}"/>
              </a:ext>
            </a:extLst>
          </p:cNvPr>
          <p:cNvSpPr/>
          <p:nvPr/>
        </p:nvSpPr>
        <p:spPr>
          <a:xfrm>
            <a:off x="10232469" y="3038628"/>
            <a:ext cx="497698" cy="645835"/>
          </a:xfrm>
          <a:prstGeom prst="roundRect">
            <a:avLst/>
          </a:prstGeom>
          <a:solidFill>
            <a:srgbClr val="A8AFC5">
              <a:alpha val="4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5BE80A93-6974-2D65-B3CA-8886825F1691}"/>
              </a:ext>
            </a:extLst>
          </p:cNvPr>
          <p:cNvSpPr/>
          <p:nvPr/>
        </p:nvSpPr>
        <p:spPr>
          <a:xfrm>
            <a:off x="3820043" y="2965091"/>
            <a:ext cx="791744" cy="645835"/>
          </a:xfrm>
          <a:prstGeom prst="roundRect">
            <a:avLst/>
          </a:prstGeom>
          <a:solidFill>
            <a:srgbClr val="92D050">
              <a:alpha val="4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E0136F0B-E932-3715-498A-0B7576566175}"/>
              </a:ext>
            </a:extLst>
          </p:cNvPr>
          <p:cNvSpPr/>
          <p:nvPr/>
        </p:nvSpPr>
        <p:spPr>
          <a:xfrm>
            <a:off x="7380564" y="2993867"/>
            <a:ext cx="771963" cy="645835"/>
          </a:xfrm>
          <a:prstGeom prst="roundRect">
            <a:avLst/>
          </a:prstGeom>
          <a:solidFill>
            <a:srgbClr val="92D050">
              <a:alpha val="4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C5F83BAC-16F2-31A3-F0CC-46BBE3B7669D}"/>
              </a:ext>
            </a:extLst>
          </p:cNvPr>
          <p:cNvSpPr/>
          <p:nvPr/>
        </p:nvSpPr>
        <p:spPr>
          <a:xfrm>
            <a:off x="5042877" y="3184002"/>
            <a:ext cx="521311" cy="455700"/>
          </a:xfrm>
          <a:prstGeom prst="roundRect">
            <a:avLst/>
          </a:prstGeom>
          <a:solidFill>
            <a:srgbClr val="92D050">
              <a:alpha val="4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E3310F23-EAFD-1AA4-0D3D-E9EA3AE9DD69}"/>
              </a:ext>
            </a:extLst>
          </p:cNvPr>
          <p:cNvSpPr/>
          <p:nvPr/>
        </p:nvSpPr>
        <p:spPr>
          <a:xfrm>
            <a:off x="8743950" y="3088934"/>
            <a:ext cx="413308" cy="550768"/>
          </a:xfrm>
          <a:prstGeom prst="roundRect">
            <a:avLst/>
          </a:prstGeom>
          <a:solidFill>
            <a:srgbClr val="92D050">
              <a:alpha val="4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EDB6115B-43A2-CC7F-A9C4-69A22668E97F}"/>
              </a:ext>
            </a:extLst>
          </p:cNvPr>
          <p:cNvCxnSpPr/>
          <p:nvPr/>
        </p:nvCxnSpPr>
        <p:spPr>
          <a:xfrm flipV="1">
            <a:off x="3492500" y="1925163"/>
            <a:ext cx="3327400" cy="10687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E532AA21-21E6-3EF3-E3FA-3A98389CC40D}"/>
              </a:ext>
            </a:extLst>
          </p:cNvPr>
          <p:cNvCxnSpPr>
            <a:stCxn id="6" idx="0"/>
          </p:cNvCxnSpPr>
          <p:nvPr/>
        </p:nvCxnSpPr>
        <p:spPr>
          <a:xfrm flipV="1">
            <a:off x="4860636" y="1918813"/>
            <a:ext cx="1955181" cy="10413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C9770B64-BF20-B45A-82AE-C98F52F44A8F}"/>
              </a:ext>
            </a:extLst>
          </p:cNvPr>
          <p:cNvCxnSpPr>
            <a:endCxn id="8" idx="0"/>
          </p:cNvCxnSpPr>
          <p:nvPr/>
        </p:nvCxnSpPr>
        <p:spPr>
          <a:xfrm>
            <a:off x="6815817" y="1925162"/>
            <a:ext cx="190143" cy="10687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9C3E5C8B-0270-E2A3-6518-594DCA9F3188}"/>
              </a:ext>
            </a:extLst>
          </p:cNvPr>
          <p:cNvCxnSpPr/>
          <p:nvPr/>
        </p:nvCxnSpPr>
        <p:spPr>
          <a:xfrm>
            <a:off x="6815817" y="1925162"/>
            <a:ext cx="1631914" cy="10413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6DD6F8CE-33E2-55CD-25F9-1763F61FD46D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6815817" y="1925163"/>
            <a:ext cx="3665501" cy="11134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텍스트 개체 틀 1">
            <a:extLst>
              <a:ext uri="{FF2B5EF4-FFF2-40B4-BE49-F238E27FC236}">
                <a16:creationId xmlns:a16="http://schemas.microsoft.com/office/drawing/2014/main" id="{9F39A169-D645-A361-0617-929C92E57585}"/>
              </a:ext>
            </a:extLst>
          </p:cNvPr>
          <p:cNvSpPr txBox="1">
            <a:spLocks/>
          </p:cNvSpPr>
          <p:nvPr/>
        </p:nvSpPr>
        <p:spPr>
          <a:xfrm>
            <a:off x="6100176" y="1524117"/>
            <a:ext cx="1431281" cy="306869"/>
          </a:xfrm>
          <a:prstGeom prst="rect">
            <a:avLst/>
          </a:prstGeom>
        </p:spPr>
        <p:txBody>
          <a:bodyPr lIns="0" tIns="0" rIns="0" bIns="0" anchor="ctr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50000"/>
              </a:lnSpc>
              <a:buNone/>
            </a:pPr>
            <a:r>
              <a:rPr kumimoji="1" lang="ko-KR" altLang="en-US" sz="1600" b="0" dirty="0">
                <a:solidFill>
                  <a:schemeClr val="accent1"/>
                </a:solidFill>
                <a:latin typeface="+mn-ea"/>
                <a:ea typeface="+mn-ea"/>
              </a:rPr>
              <a:t>셋잇단음표</a:t>
            </a:r>
            <a:endParaRPr kumimoji="1" lang="en-US" altLang="ko-KR" sz="1600" b="0" dirty="0">
              <a:solidFill>
                <a:schemeClr val="accent1"/>
              </a:solidFill>
              <a:latin typeface="+mn-ea"/>
              <a:ea typeface="+mn-ea"/>
            </a:endParaRP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FF522029-1D53-CF2D-9C9E-9EE05156F5C1}"/>
              </a:ext>
            </a:extLst>
          </p:cNvPr>
          <p:cNvCxnSpPr/>
          <p:nvPr/>
        </p:nvCxnSpPr>
        <p:spPr>
          <a:xfrm>
            <a:off x="4089400" y="3605986"/>
            <a:ext cx="2726417" cy="166562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3E54AB75-D0F4-9046-63FB-5908F73DA211}"/>
              </a:ext>
            </a:extLst>
          </p:cNvPr>
          <p:cNvCxnSpPr/>
          <p:nvPr/>
        </p:nvCxnSpPr>
        <p:spPr>
          <a:xfrm>
            <a:off x="5290527" y="3639703"/>
            <a:ext cx="1525289" cy="165096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C125A7E9-C60E-1628-2436-DC5E2827B789}"/>
              </a:ext>
            </a:extLst>
          </p:cNvPr>
          <p:cNvCxnSpPr>
            <a:endCxn id="13" idx="2"/>
          </p:cNvCxnSpPr>
          <p:nvPr/>
        </p:nvCxnSpPr>
        <p:spPr>
          <a:xfrm flipV="1">
            <a:off x="6815816" y="3639702"/>
            <a:ext cx="950730" cy="1631911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5" name="직선 연결선 34">
            <a:extLst>
              <a:ext uri="{FF2B5EF4-FFF2-40B4-BE49-F238E27FC236}">
                <a16:creationId xmlns:a16="http://schemas.microsoft.com/office/drawing/2014/main" id="{B222977F-8FD6-CC5B-007A-DB6335DF558A}"/>
              </a:ext>
            </a:extLst>
          </p:cNvPr>
          <p:cNvCxnSpPr>
            <a:endCxn id="15" idx="2"/>
          </p:cNvCxnSpPr>
          <p:nvPr/>
        </p:nvCxnSpPr>
        <p:spPr>
          <a:xfrm flipV="1">
            <a:off x="6815816" y="3639702"/>
            <a:ext cx="2134788" cy="1631911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6" name="텍스트 개체 틀 1">
            <a:extLst>
              <a:ext uri="{FF2B5EF4-FFF2-40B4-BE49-F238E27FC236}">
                <a16:creationId xmlns:a16="http://schemas.microsoft.com/office/drawing/2014/main" id="{FF6592B0-D32D-9049-E20D-F4C6056AEF28}"/>
              </a:ext>
            </a:extLst>
          </p:cNvPr>
          <p:cNvSpPr txBox="1">
            <a:spLocks/>
          </p:cNvSpPr>
          <p:nvPr/>
        </p:nvSpPr>
        <p:spPr>
          <a:xfrm>
            <a:off x="6100176" y="5297013"/>
            <a:ext cx="1431281" cy="306869"/>
          </a:xfrm>
          <a:prstGeom prst="rect">
            <a:avLst/>
          </a:prstGeom>
        </p:spPr>
        <p:txBody>
          <a:bodyPr lIns="0" tIns="0" rIns="0" bIns="0" anchor="ctr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50000"/>
              </a:lnSpc>
              <a:buNone/>
            </a:pPr>
            <a:r>
              <a:rPr kumimoji="1" lang="ko-KR" altLang="en-US" sz="1600" b="0" dirty="0">
                <a:solidFill>
                  <a:schemeClr val="accent6"/>
                </a:solidFill>
                <a:latin typeface="+mn-ea"/>
                <a:ea typeface="+mn-ea"/>
              </a:rPr>
              <a:t>점음표</a:t>
            </a:r>
            <a:endParaRPr kumimoji="1" lang="en-US" altLang="ko-KR" sz="1600" b="0" dirty="0">
              <a:solidFill>
                <a:schemeClr val="accent6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9197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7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5D8BD-1F54-B8E9-1314-245EA5DBB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A20AF30-501C-62E0-D79E-16AD33CC0F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>
                <a:latin typeface="+mn-ea"/>
                <a:ea typeface="+mn-ea"/>
              </a:rPr>
              <a:t>빠르기 변화와 </a:t>
            </a:r>
            <a:r>
              <a:rPr lang="ko-KR" altLang="en-US" dirty="0" err="1">
                <a:latin typeface="+mn-ea"/>
                <a:ea typeface="+mn-ea"/>
              </a:rPr>
              <a:t>변박자</a:t>
            </a:r>
            <a:r>
              <a:rPr lang="ko-KR" altLang="en-US" dirty="0">
                <a:latin typeface="+mn-ea"/>
                <a:ea typeface="+mn-ea"/>
              </a:rPr>
              <a:t> 지휘에 맞추어 부르기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E40FB9F-6479-E822-CBD9-74405E2CCF3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7</a:t>
            </a:fld>
            <a:endParaRPr kumimoji="1" lang="ko-KR" altLang="en-US" dirty="0">
              <a:latin typeface="+mn-ea"/>
              <a:ea typeface="+mn-ea"/>
            </a:endParaRPr>
          </a:p>
        </p:txBody>
      </p:sp>
      <p:grpSp>
        <p:nvGrpSpPr>
          <p:cNvPr id="20" name="그룹 3">
            <a:extLst>
              <a:ext uri="{FF2B5EF4-FFF2-40B4-BE49-F238E27FC236}">
                <a16:creationId xmlns:a16="http://schemas.microsoft.com/office/drawing/2014/main" id="{6BFB1860-18F3-0BEE-28A9-9DABE9354778}"/>
              </a:ext>
            </a:extLst>
          </p:cNvPr>
          <p:cNvGrpSpPr>
            <a:grpSpLocks/>
          </p:cNvGrpSpPr>
          <p:nvPr/>
        </p:nvGrpSpPr>
        <p:grpSpPr bwMode="auto">
          <a:xfrm>
            <a:off x="1024154" y="1373380"/>
            <a:ext cx="603474" cy="377219"/>
            <a:chOff x="4665259" y="556012"/>
            <a:chExt cx="618853" cy="363546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A9F52392-0F42-69D6-1AD6-FBDC73C0E871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C976A1D6-3B7C-76A4-6BD8-D405AEAF0F37}"/>
                </a:ext>
              </a:extLst>
            </p:cNvPr>
            <p:cNvSpPr/>
            <p:nvPr/>
          </p:nvSpPr>
          <p:spPr bwMode="auto">
            <a:xfrm>
              <a:off x="4665259" y="5560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감상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21" name="그룹 31">
            <a:extLst>
              <a:ext uri="{FF2B5EF4-FFF2-40B4-BE49-F238E27FC236}">
                <a16:creationId xmlns:a16="http://schemas.microsoft.com/office/drawing/2014/main" id="{6E7F9A8E-6D6E-899B-96E5-990FC6E3AABF}"/>
              </a:ext>
            </a:extLst>
          </p:cNvPr>
          <p:cNvGrpSpPr>
            <a:grpSpLocks/>
          </p:cNvGrpSpPr>
          <p:nvPr/>
        </p:nvGrpSpPr>
        <p:grpSpPr bwMode="auto">
          <a:xfrm>
            <a:off x="1024155" y="2524020"/>
            <a:ext cx="605025" cy="377219"/>
            <a:chOff x="4487479" y="556042"/>
            <a:chExt cx="618853" cy="363546"/>
          </a:xfrm>
        </p:grpSpPr>
        <p:sp>
          <p:nvSpPr>
            <p:cNvPr id="22" name="사각형: 둥근 모서리 21">
              <a:extLst>
                <a:ext uri="{FF2B5EF4-FFF2-40B4-BE49-F238E27FC236}">
                  <a16:creationId xmlns:a16="http://schemas.microsoft.com/office/drawing/2014/main" id="{3B804995-07B8-EE97-06E0-6FD6238C2DB3}"/>
                </a:ext>
              </a:extLst>
            </p:cNvPr>
            <p:cNvSpPr/>
            <p:nvPr/>
          </p:nvSpPr>
          <p:spPr>
            <a:xfrm>
              <a:off x="4538270" y="693831"/>
              <a:ext cx="360205" cy="22512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22125832-55E2-BD4C-34E4-A9313532AD85}"/>
                </a:ext>
              </a:extLst>
            </p:cNvPr>
            <p:cNvSpPr/>
            <p:nvPr/>
          </p:nvSpPr>
          <p:spPr bwMode="auto">
            <a:xfrm>
              <a:off x="4487479" y="55604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반주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5" name="그림 4">
            <a:extLst>
              <a:ext uri="{FF2B5EF4-FFF2-40B4-BE49-F238E27FC236}">
                <a16:creationId xmlns:a16="http://schemas.microsoft.com/office/drawing/2014/main" id="{FB960F3C-7410-97A5-348D-9158037D909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835015" y="668699"/>
            <a:ext cx="4490593" cy="5649113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BEC5B92-1ADF-F01C-0F45-BF34821A647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468354" y="2024699"/>
            <a:ext cx="4594412" cy="4305901"/>
          </a:xfrm>
          <a:prstGeom prst="rect">
            <a:avLst/>
          </a:prstGeom>
        </p:spPr>
      </p:pic>
      <p:pic>
        <p:nvPicPr>
          <p:cNvPr id="10" name="1단원_교과서_12쪽_QR04_1.내 맘의 강물(노래)">
            <a:hlinkClick r:id="" action="ppaction://media"/>
            <a:extLst>
              <a:ext uri="{FF2B5EF4-FFF2-40B4-BE49-F238E27FC236}">
                <a16:creationId xmlns:a16="http://schemas.microsoft.com/office/drawing/2014/main" id="{C38968E5-4395-6573-3D6F-DAE75BEF69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4729" y="1054743"/>
            <a:ext cx="406400" cy="406400"/>
          </a:xfrm>
          <a:prstGeom prst="rect">
            <a:avLst/>
          </a:prstGeom>
        </p:spPr>
      </p:pic>
      <p:pic>
        <p:nvPicPr>
          <p:cNvPr id="12" name="1단원_교과서_12쪽_QR04_2.내 맘의 강물(반주)">
            <a:hlinkClick r:id="" action="ppaction://media"/>
            <a:extLst>
              <a:ext uri="{FF2B5EF4-FFF2-40B4-BE49-F238E27FC236}">
                <a16:creationId xmlns:a16="http://schemas.microsoft.com/office/drawing/2014/main" id="{7C9C704D-58B4-6E59-3558-D109738CF0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4729" y="2222524"/>
            <a:ext cx="406400" cy="406400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B1D90FBA-F4AB-37BB-C18D-3EB4B2D85F3D}"/>
              </a:ext>
            </a:extLst>
          </p:cNvPr>
          <p:cNvSpPr/>
          <p:nvPr/>
        </p:nvSpPr>
        <p:spPr>
          <a:xfrm>
            <a:off x="10231049" y="2197281"/>
            <a:ext cx="191832" cy="11597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D29FD134-B044-6C15-94E7-D7390B02A4DA}"/>
              </a:ext>
            </a:extLst>
          </p:cNvPr>
          <p:cNvSpPr/>
          <p:nvPr/>
        </p:nvSpPr>
        <p:spPr>
          <a:xfrm>
            <a:off x="10889672" y="2197281"/>
            <a:ext cx="136891" cy="1159782"/>
          </a:xfrm>
          <a:prstGeom prst="rect">
            <a:avLst/>
          </a:prstGeom>
          <a:noFill/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45D3990D-B1B1-C533-D48B-1BFFA85B6F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04041" y="645535"/>
            <a:ext cx="4217442" cy="129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9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3028</TotalTime>
  <Words>144</Words>
  <Application>Microsoft Office PowerPoint</Application>
  <PresentationFormat>와이드스크린</PresentationFormat>
  <Paragraphs>43</Paragraphs>
  <Slides>8</Slides>
  <Notes>6</Notes>
  <HiddenSlides>0</HiddenSlides>
  <MMClips>4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8</vt:i4>
      </vt:variant>
    </vt:vector>
  </HeadingPairs>
  <TitlesOfParts>
    <vt:vector size="18" baseType="lpstr">
      <vt:lpstr>Arial</vt:lpstr>
      <vt:lpstr>나눔고딕</vt:lpstr>
      <vt:lpstr>NanumGothicExtraBold</vt:lpstr>
      <vt:lpstr>Times New Roman</vt:lpstr>
      <vt:lpstr>Spoqa Han Sans Neo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황근식</cp:lastModifiedBy>
  <cp:revision>157</cp:revision>
  <dcterms:created xsi:type="dcterms:W3CDTF">2024-07-03T01:17:18Z</dcterms:created>
  <dcterms:modified xsi:type="dcterms:W3CDTF">2025-04-23T07:13:52Z</dcterms:modified>
</cp:coreProperties>
</file>