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7" r:id="rId7"/>
    <p:sldId id="333" r:id="rId8"/>
    <p:sldId id="337" r:id="rId9"/>
    <p:sldId id="340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33"/>
            <p14:sldId id="337"/>
            <p14:sldId id="340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9"/>
    <a:srgbClr val="FFB9B9"/>
    <a:srgbClr val="FFE082"/>
    <a:srgbClr val="00602B"/>
    <a:srgbClr val="00CC00"/>
    <a:srgbClr val="FBEEE5"/>
    <a:srgbClr val="F0D8D8"/>
    <a:srgbClr val="FBFDFF"/>
    <a:srgbClr val="CC6600"/>
    <a:srgbClr val="FCE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>
        <p:scale>
          <a:sx n="150" d="100"/>
          <a:sy n="150" d="100"/>
        </p:scale>
        <p:origin x="22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7484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04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latin typeface="+mj-ea"/>
                <a:ea typeface="+mj-ea"/>
              </a:rPr>
              <a:t>근현대</a:t>
            </a:r>
            <a:r>
              <a:rPr kumimoji="1" lang="ko-KR" altLang="en-US" dirty="0">
                <a:latin typeface="+mj-ea"/>
                <a:ea typeface="+mj-ea"/>
              </a:rPr>
              <a:t>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84~85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 err="1">
                <a:latin typeface="+mn-ea"/>
                <a:ea typeface="+mn-ea"/>
              </a:rPr>
              <a:t>근현대</a:t>
            </a:r>
            <a:r>
              <a:rPr lang="ko-KR" altLang="en-US" sz="3200" i="0" u="none" strike="noStrike" baseline="0" dirty="0">
                <a:latin typeface="+mn-ea"/>
                <a:ea typeface="+mn-ea"/>
              </a:rPr>
              <a:t> 국악을 감상하고 </a:t>
            </a:r>
            <a:endParaRPr lang="en-US" altLang="ko-KR" sz="3200" i="0" u="none" strike="noStrike" baseline="0" dirty="0">
              <a:latin typeface="+mn-ea"/>
              <a:ea typeface="+mn-ea"/>
            </a:endParaRP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근현대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 시대의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배경과 음악적 특징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21901" y="1686992"/>
            <a:ext cx="7802868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갑오개혁 이후 일제 강점기까지 국권 강탈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전쟁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서양 문물 유입 등으로 전통 음악 활동은 많은 제약을 받았지만 많은 사람들의 노력으로 우리 음악을 지킬 수 있었다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서양 문화의 도입으로 창극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사물놀이 등 새로운 공연 장르와 창작 </a:t>
            </a:r>
            <a:r>
              <a:rPr lang="ko-KR" altLang="en-US" sz="1400" dirty="0" err="1">
                <a:latin typeface="+mn-ea"/>
              </a:rPr>
              <a:t>국악곡도</a:t>
            </a:r>
            <a:r>
              <a:rPr lang="ko-KR" altLang="en-US" sz="1400" dirty="0">
                <a:latin typeface="+mn-ea"/>
              </a:rPr>
              <a:t> 생겨났다</a:t>
            </a:r>
            <a:r>
              <a:rPr lang="en-US" altLang="ko-KR" sz="1400" dirty="0">
                <a:latin typeface="+mn-ea"/>
              </a:rPr>
              <a:t>. 21</a:t>
            </a:r>
            <a:r>
              <a:rPr lang="ko-KR" altLang="en-US" sz="1400" dirty="0">
                <a:latin typeface="+mn-ea"/>
              </a:rPr>
              <a:t>세기 이후 문화재법의 제정과 유네스코 문화유산 등록 등 전통 음악을 보존하고 계승하려는 움직임이 시작되었고 이에 국악은 다양한 시도로 발전하고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1897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~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현대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D46BD9C-24FE-AC78-9BC9-5EEA5DDB6C71}"/>
              </a:ext>
            </a:extLst>
          </p:cNvPr>
          <p:cNvSpPr/>
          <p:nvPr/>
        </p:nvSpPr>
        <p:spPr>
          <a:xfrm>
            <a:off x="1254875" y="1383283"/>
            <a:ext cx="1793125" cy="251999"/>
          </a:xfrm>
          <a:prstGeom prst="roundRect">
            <a:avLst/>
          </a:prstGeom>
          <a:solidFill>
            <a:srgbClr val="FFE082"/>
          </a:solidFill>
          <a:ln w="6350">
            <a:solidFill>
              <a:srgbClr val="FFE08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사회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·</a:t>
            </a:r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문화적 배경</a:t>
            </a:r>
            <a:endParaRPr lang="en-US" altLang="ko-KR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23DE3019-401B-2CC0-52E2-83B15C53095D}"/>
              </a:ext>
            </a:extLst>
          </p:cNvPr>
          <p:cNvSpPr/>
          <p:nvPr/>
        </p:nvSpPr>
        <p:spPr>
          <a:xfrm>
            <a:off x="1254875" y="3823112"/>
            <a:ext cx="1793125" cy="251999"/>
          </a:xfrm>
          <a:prstGeom prst="roundRect">
            <a:avLst/>
          </a:prstGeom>
          <a:solidFill>
            <a:srgbClr val="FFE082"/>
          </a:solidFill>
          <a:ln w="6350">
            <a:solidFill>
              <a:srgbClr val="FFE08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음악적 특징</a:t>
            </a:r>
            <a:endParaRPr lang="en-US" altLang="ko-KR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12F3DBA-EE2A-ECA0-53FB-BC33E110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76742" y="1560372"/>
            <a:ext cx="1986714" cy="157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711631-97C0-9C22-4068-995E6FDE2835}"/>
              </a:ext>
            </a:extLst>
          </p:cNvPr>
          <p:cNvSpPr txBox="1"/>
          <p:nvPr/>
        </p:nvSpPr>
        <p:spPr>
          <a:xfrm>
            <a:off x="9426714" y="3139683"/>
            <a:ext cx="2286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일제 강점기 국가 주권 침탈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E10631B-1E0C-08A1-0573-655470617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7033" y="4042860"/>
            <a:ext cx="2161229" cy="1651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5A19C-B9A9-64AE-7F0B-E775409FE310}"/>
              </a:ext>
            </a:extLst>
          </p:cNvPr>
          <p:cNvSpPr txBox="1"/>
          <p:nvPr/>
        </p:nvSpPr>
        <p:spPr>
          <a:xfrm>
            <a:off x="4674842" y="5788564"/>
            <a:ext cx="2641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공연장 양식의 장르 생성</a:t>
            </a:r>
            <a:endParaRPr lang="en-US" altLang="ko-KR" sz="1100" dirty="0">
              <a:solidFill>
                <a:srgbClr val="00602B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CDCBDE7-F609-C3F5-4B8D-B963DB1D10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90800" y="4108690"/>
            <a:ext cx="1932169" cy="1520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F11669-BE0C-11C9-8A8F-8D9EA5F491FE}"/>
              </a:ext>
            </a:extLst>
          </p:cNvPr>
          <p:cNvSpPr txBox="1"/>
          <p:nvPr/>
        </p:nvSpPr>
        <p:spPr>
          <a:xfrm>
            <a:off x="2801365" y="5788564"/>
            <a:ext cx="15110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5">
                    <a:lumMod val="50000"/>
                  </a:schemeClr>
                </a:solidFill>
              </a:rPr>
              <a:t>▲ 궁중 음악의 위축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3F094C8-C0BA-ACC7-3B69-1F17D52DC3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86895" y="4042860"/>
            <a:ext cx="2101091" cy="1651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425D85-E8D2-D14C-4F43-8A8A437B5668}"/>
              </a:ext>
            </a:extLst>
          </p:cNvPr>
          <p:cNvSpPr txBox="1"/>
          <p:nvPr/>
        </p:nvSpPr>
        <p:spPr>
          <a:xfrm>
            <a:off x="7316574" y="5788564"/>
            <a:ext cx="2641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창작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</a:rPr>
              <a:t>국악곡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크로스오버 국악 등장</a:t>
            </a:r>
            <a:endParaRPr lang="en-US" altLang="ko-K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316677"/>
            <a:ext cx="1480831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신뱃놀이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774513" y="1281485"/>
            <a:ext cx="881423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리듬 유희를 위한 놀이적 음악이다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장단을 현대적 감각으로 정형화시켜 그 위에 경기 뱃노래의 선율을 주제로 하였다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전반부에는 여러 타악기로 구성하여 흥미를 더하고 있으며 리듬 변화를 주어 전체적인 곡의 분위기가 신선하다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302246D-ED4F-5452-7B93-34365B28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50844" y="2634864"/>
            <a:ext cx="6967855" cy="3081351"/>
          </a:xfrm>
          <a:prstGeom prst="rect">
            <a:avLst/>
          </a:prstGeom>
        </p:spPr>
      </p:pic>
      <p:pic>
        <p:nvPicPr>
          <p:cNvPr id="21" name="[아침나라 중음①]_3단원_교과서_84쪽_1.신뱃놀이_음원편집">
            <a:hlinkClick r:id="" action="ppaction://media"/>
            <a:extLst>
              <a:ext uri="{FF2B5EF4-FFF2-40B4-BE49-F238E27FC236}">
                <a16:creationId xmlns:a16="http://schemas.microsoft.com/office/drawing/2014/main" id="{DDF19B04-8106-56E4-22B5-59AF8C71E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8700" y="1922518"/>
            <a:ext cx="347750" cy="3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239929"/>
            <a:ext cx="1047640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accent4">
                    <a:lumMod val="50000"/>
                  </a:schemeClr>
                </a:solidFill>
              </a:rPr>
              <a:t>헤이야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444751" y="1204737"/>
            <a:ext cx="8680449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민요 ‘</a:t>
            </a:r>
            <a:r>
              <a:rPr lang="ko-KR" altLang="en-US" sz="1400" dirty="0" err="1">
                <a:latin typeface="+mn-ea"/>
              </a:rPr>
              <a:t>옹헤야’를</a:t>
            </a:r>
            <a:r>
              <a:rPr lang="ko-KR" altLang="en-US" sz="1400" dirty="0">
                <a:latin typeface="+mn-ea"/>
              </a:rPr>
              <a:t> 모체로 만든 작품으로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해금의 전통적 선율 위에 현대적 감각을 더한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해금의 깊은 음색과 현대적 리듬이 조화를 이루며 전통과 현대의 경계를 허무는 시도로 평가받는다</a:t>
            </a:r>
            <a:r>
              <a:rPr lang="en-US" altLang="ko-KR" sz="1400" dirty="0">
                <a:latin typeface="+mn-ea"/>
              </a:rPr>
              <a:t>. ‘</a:t>
            </a:r>
            <a:r>
              <a:rPr lang="ko-KR" altLang="en-US" sz="1400" dirty="0" err="1">
                <a:latin typeface="+mn-ea"/>
              </a:rPr>
              <a:t>헤이야’는</a:t>
            </a:r>
            <a:r>
              <a:rPr lang="ko-KR" altLang="en-US" sz="1400" dirty="0">
                <a:latin typeface="+mn-ea"/>
              </a:rPr>
              <a:t> ‘강은일 </a:t>
            </a:r>
            <a:r>
              <a:rPr lang="ko-KR" altLang="en-US" sz="1400" dirty="0" err="1">
                <a:latin typeface="+mn-ea"/>
              </a:rPr>
              <a:t>해금플러스’의</a:t>
            </a:r>
            <a:r>
              <a:rPr lang="ko-KR" altLang="en-US" sz="1400" dirty="0">
                <a:latin typeface="+mn-ea"/>
              </a:rPr>
              <a:t> 공연 레퍼토리 중 하나로 관객들에게 많은 사랑을 받고 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95600" y="3022230"/>
            <a:ext cx="7397750" cy="2088694"/>
          </a:xfrm>
          <a:prstGeom prst="rect">
            <a:avLst/>
          </a:prstGeom>
        </p:spPr>
      </p:pic>
      <p:pic>
        <p:nvPicPr>
          <p:cNvPr id="13" name="[아침나라 중음①]_3단원_교과서_84쪽_2.헤이야_음원편집">
            <a:hlinkClick r:id="" action="ppaction://media"/>
            <a:extLst>
              <a:ext uri="{FF2B5EF4-FFF2-40B4-BE49-F238E27FC236}">
                <a16:creationId xmlns:a16="http://schemas.microsoft.com/office/drawing/2014/main" id="{C00AFC82-AA5E-63B8-1F32-004EA6752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0825" y="1727199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70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04A93D7-8E00-99F0-DEBA-6128D73BDC2B}"/>
              </a:ext>
            </a:extLst>
          </p:cNvPr>
          <p:cNvSpPr/>
          <p:nvPr/>
        </p:nvSpPr>
        <p:spPr>
          <a:xfrm>
            <a:off x="6731054" y="3231241"/>
            <a:ext cx="2768599" cy="2661559"/>
          </a:xfrm>
          <a:prstGeom prst="roundRect">
            <a:avLst/>
          </a:prstGeom>
          <a:solidFill>
            <a:srgbClr val="FF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11653BC2-57FD-F1FB-1F08-B9A842C67BEC}"/>
              </a:ext>
            </a:extLst>
          </p:cNvPr>
          <p:cNvSpPr/>
          <p:nvPr/>
        </p:nvSpPr>
        <p:spPr>
          <a:xfrm>
            <a:off x="2762250" y="3231241"/>
            <a:ext cx="2768600" cy="2661559"/>
          </a:xfrm>
          <a:prstGeom prst="roundRect">
            <a:avLst/>
          </a:prstGeom>
          <a:solidFill>
            <a:srgbClr val="CAE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크로스오버 알아보기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625710" y="1646329"/>
            <a:ext cx="1219090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크로스오버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3048001" y="1597428"/>
            <a:ext cx="831850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다른 장르가 교차한다는 음악 용어로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작품이나 연주자에게 쓰이는 용어이다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주로 국악기와 서양 악기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또는 다른 동양 악기와 합주를 할 때 이 용어를 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A4C21-39E7-F25A-4767-A9FE2A1D3AC4}"/>
              </a:ext>
            </a:extLst>
          </p:cNvPr>
          <p:cNvSpPr txBox="1"/>
          <p:nvPr/>
        </p:nvSpPr>
        <p:spPr>
          <a:xfrm>
            <a:off x="900000" y="753241"/>
            <a:ext cx="8642349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◆ 크로스오버 국악은 국악의 발전이 도움이 되는지 토론하기</a:t>
            </a:r>
            <a:endParaRPr lang="en-US" altLang="ko-KR" sz="1400" dirty="0">
              <a:latin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FF53AB8-FEBB-9B35-CB06-CE54FFD73F3B}"/>
              </a:ext>
            </a:extLst>
          </p:cNvPr>
          <p:cNvSpPr/>
          <p:nvPr/>
        </p:nvSpPr>
        <p:spPr>
          <a:xfrm>
            <a:off x="2933754" y="2939646"/>
            <a:ext cx="2372959" cy="299624"/>
          </a:xfrm>
          <a:prstGeom prst="roundRect">
            <a:avLst/>
          </a:prstGeom>
          <a:solidFill>
            <a:srgbClr val="CAE8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도움이 된다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9EAEF6D-CF0A-281D-E29D-32CCA97B1CAF}"/>
              </a:ext>
            </a:extLst>
          </p:cNvPr>
          <p:cNvSpPr/>
          <p:nvPr/>
        </p:nvSpPr>
        <p:spPr>
          <a:xfrm>
            <a:off x="6883510" y="2931617"/>
            <a:ext cx="2416904" cy="299624"/>
          </a:xfrm>
          <a:prstGeom prst="roundRect">
            <a:avLst/>
          </a:prstGeom>
          <a:solidFill>
            <a:srgbClr val="FFB9B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accent4">
                    <a:lumMod val="50000"/>
                  </a:schemeClr>
                </a:solidFill>
              </a:rPr>
              <a:t>도움이 되지 않는다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008B4-E967-9EE3-BC6A-25FBFBB3C4B0}"/>
              </a:ext>
            </a:extLst>
          </p:cNvPr>
          <p:cNvSpPr txBox="1"/>
          <p:nvPr/>
        </p:nvSpPr>
        <p:spPr>
          <a:xfrm>
            <a:off x="2933755" y="3714840"/>
            <a:ext cx="2400300" cy="56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다양한 음악이 많이 만들어진다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대중들이 좋아한다</a:t>
            </a:r>
            <a:r>
              <a:rPr lang="en-US" altLang="ko-KR" sz="1100" dirty="0">
                <a:latin typeface="+mn-ea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B8C56-0C3C-4903-C8B5-F6058E3853E4}"/>
              </a:ext>
            </a:extLst>
          </p:cNvPr>
          <p:cNvSpPr txBox="1"/>
          <p:nvPr/>
        </p:nvSpPr>
        <p:spPr>
          <a:xfrm>
            <a:off x="6883510" y="3714840"/>
            <a:ext cx="240030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본래 국악의 가치를 잃어버린다</a:t>
            </a:r>
            <a:r>
              <a:rPr lang="en-US" altLang="ko-KR" sz="11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5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295</Words>
  <Application>Microsoft Office PowerPoint</Application>
  <PresentationFormat>와이드스크린</PresentationFormat>
  <Paragraphs>39</Paragraphs>
  <Slides>7</Slides>
  <Notes>6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나눔고딕</vt:lpstr>
      <vt:lpstr>맑은 고딕</vt:lpstr>
      <vt:lpstr>Spoqa Han Sans Neo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238</cp:revision>
  <dcterms:created xsi:type="dcterms:W3CDTF">2024-07-03T01:17:18Z</dcterms:created>
  <dcterms:modified xsi:type="dcterms:W3CDTF">2025-03-25T08:20:24Z</dcterms:modified>
</cp:coreProperties>
</file>