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9"/>
  </p:notesMasterIdLst>
  <p:handoutMasterIdLst>
    <p:handoutMasterId r:id="rId20"/>
  </p:handoutMasterIdLst>
  <p:sldIdLst>
    <p:sldId id="300" r:id="rId5"/>
    <p:sldId id="406" r:id="rId6"/>
    <p:sldId id="304" r:id="rId7"/>
    <p:sldId id="408" r:id="rId8"/>
    <p:sldId id="449" r:id="rId9"/>
    <p:sldId id="430" r:id="rId10"/>
    <p:sldId id="450" r:id="rId11"/>
    <p:sldId id="451" r:id="rId12"/>
    <p:sldId id="452" r:id="rId13"/>
    <p:sldId id="448" r:id="rId14"/>
    <p:sldId id="442" r:id="rId15"/>
    <p:sldId id="453" r:id="rId16"/>
    <p:sldId id="316" r:id="rId17"/>
    <p:sldId id="295" r:id="rId18"/>
  </p:sldIdLst>
  <p:sldSz cx="12192000" cy="6858000"/>
  <p:notesSz cx="6858000" cy="9144000"/>
  <p:embeddedFontLst>
    <p:embeddedFont>
      <p:font typeface="NanumGothic" panose="020D0604000000000000" pitchFamily="50" charset="-127"/>
      <p:regular r:id="rId21"/>
      <p:bold r:id="rId22"/>
    </p:embeddedFont>
    <p:embeddedFont>
      <p:font typeface="NanumGothicExtraBold" panose="020D0904000000000000" pitchFamily="50" charset="-127"/>
      <p:bold r:id="rId23"/>
    </p:embeddedFont>
    <p:embeddedFont>
      <p:font typeface="NanumGothicExtraBold" panose="020D0904000000000000" pitchFamily="50" charset="-127"/>
      <p:bold r:id="rId23"/>
    </p:embeddedFont>
    <p:embeddedFont>
      <p:font typeface="맑은 고딕" panose="020B0503020000020004" pitchFamily="50" charset="-127"/>
      <p:regular r:id="rId24"/>
      <p:bold r:id="rId2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2025-10-31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2025-10-31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9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3.xml"/><Relationship Id="rId3" Type="http://schemas.microsoft.com/office/2007/relationships/media" Target="../media/media7.mp3"/><Relationship Id="rId7" Type="http://schemas.microsoft.com/office/2007/relationships/media" Target="../media/media4.mp3"/><Relationship Id="rId12" Type="http://schemas.openxmlformats.org/officeDocument/2006/relationships/audio" Target="../media/media5.mp3"/><Relationship Id="rId2" Type="http://schemas.openxmlformats.org/officeDocument/2006/relationships/audio" Target="../media/media6.mp3"/><Relationship Id="rId16" Type="http://schemas.openxmlformats.org/officeDocument/2006/relationships/image" Target="../media/image9.png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microsoft.com/office/2007/relationships/media" Target="../media/media5.mp3"/><Relationship Id="rId5" Type="http://schemas.microsoft.com/office/2007/relationships/media" Target="../media/media8.mp3"/><Relationship Id="rId15" Type="http://schemas.openxmlformats.org/officeDocument/2006/relationships/image" Target="../media/image17.png"/><Relationship Id="rId10" Type="http://schemas.openxmlformats.org/officeDocument/2006/relationships/audio" Target="../media/media3.mp3"/><Relationship Id="rId4" Type="http://schemas.openxmlformats.org/officeDocument/2006/relationships/audio" Target="../media/media7.mp3"/><Relationship Id="rId9" Type="http://schemas.microsoft.com/office/2007/relationships/media" Target="../media/media3.mp3"/><Relationship Id="rId1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5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29187" y="3336848"/>
            <a:ext cx="6311458" cy="792000"/>
          </a:xfrm>
        </p:spPr>
        <p:txBody>
          <a:bodyPr/>
          <a:lstStyle/>
          <a:p>
            <a:r>
              <a:rPr lang="ko-KR" altLang="en-US" dirty="0"/>
              <a:t>대중음악 속 클래식 음악 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06A93-7942-9EBC-5F0B-DA0941BF1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3E99773A-6362-4EAD-3B12-A10FC785D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8EEAE51-4D21-9763-033C-40F7C37FACB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A5A8E3F-F924-F48E-47FC-DD43E69387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89652" cy="251999"/>
          </a:xfrm>
        </p:spPr>
        <p:txBody>
          <a:bodyPr/>
          <a:lstStyle/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3 : </a:t>
            </a:r>
            <a:r>
              <a:rPr lang="ko-KR" altLang="en-US" sz="1900" b="0" dirty="0"/>
              <a:t>활동 </a:t>
            </a:r>
            <a:r>
              <a:rPr lang="en-US" altLang="ko-KR" sz="1900" b="0" dirty="0"/>
              <a:t>2</a:t>
            </a:r>
            <a:r>
              <a:rPr lang="ko-KR" altLang="en-US" sz="1900" b="0" dirty="0"/>
              <a:t>의 클래식 음악과 이를 활용한 대중음악의 느낌을 비교해 봅시다</a:t>
            </a:r>
            <a:r>
              <a:rPr lang="en-US" altLang="ko-KR" sz="1900" b="0" dirty="0"/>
              <a:t>. </a:t>
            </a:r>
            <a:endParaRPr kumimoji="1" lang="ko-KR" altLang="en-US" sz="1900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D02B5AF-6D4D-4CAD-DF00-A15068943383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CA1C4725-8E87-DF8B-6914-465E7FE468C1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선택한 두 악곡의 느낌을 비교하며 이야기하기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8DAFBE8C-C946-BA6D-185B-F58828E5BFD2}"/>
              </a:ext>
            </a:extLst>
          </p:cNvPr>
          <p:cNvSpPr txBox="1">
            <a:spLocks/>
          </p:cNvSpPr>
          <p:nvPr/>
        </p:nvSpPr>
        <p:spPr>
          <a:xfrm>
            <a:off x="9950245" y="546143"/>
            <a:ext cx="185539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400" dirty="0">
                <a:solidFill>
                  <a:schemeClr val="bg1"/>
                </a:solidFill>
              </a:rPr>
              <a:t>대중음악 속 클래식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F3CBC86F-BD7A-59B6-EC1B-35604BA9416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595CB975-F7C8-5C42-AF83-CE176E6F1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223" y="1971555"/>
            <a:ext cx="7666429" cy="171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72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7C2AD-5375-CFB2-0872-AB308859E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441B5B54-611E-B35C-3DAE-BEB91BF01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43DBCFD-9C5D-814B-0C84-6BA1BBCEEC2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635725" y="6206907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4EB664F-A45C-8181-ADDA-6A2498C941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319174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lang="ko-KR" altLang="en-US" b="0" dirty="0"/>
              <a:t>클래식 음악이 생활에 활용된 다양한 사례를 조사하고 발표해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7A1460AD-9DAD-B391-A4ED-3C208DE11BC5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6" name="슬라이드 번호 개체 틀 1">
            <a:extLst>
              <a:ext uri="{FF2B5EF4-FFF2-40B4-BE49-F238E27FC236}">
                <a16:creationId xmlns:a16="http://schemas.microsoft.com/office/drawing/2014/main" id="{8DA7A908-A9CF-7737-3ACA-0C6CA760AC30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031239A0-531A-F689-A1A7-A842962B31C3}"/>
              </a:ext>
            </a:extLst>
          </p:cNvPr>
          <p:cNvSpPr txBox="1">
            <a:spLocks/>
          </p:cNvSpPr>
          <p:nvPr/>
        </p:nvSpPr>
        <p:spPr>
          <a:xfrm>
            <a:off x="898577" y="1261434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클래식 음악이 생활에 활용된 예 살펴보기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4CEF1013-D452-0E4F-AD71-BDD20F96F8F4}"/>
              </a:ext>
            </a:extLst>
          </p:cNvPr>
          <p:cNvSpPr txBox="1">
            <a:spLocks/>
          </p:cNvSpPr>
          <p:nvPr/>
        </p:nvSpPr>
        <p:spPr>
          <a:xfrm>
            <a:off x="9950245" y="546143"/>
            <a:ext cx="185539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400" dirty="0">
                <a:solidFill>
                  <a:schemeClr val="bg1"/>
                </a:solidFill>
              </a:rPr>
              <a:t>대중음악 속 클래식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6AE4D726-B2ED-1ADA-AB34-C21268F1E2C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B383FFC-9396-1B8A-E895-2E9A37D8DC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4434" y="1984353"/>
            <a:ext cx="7406522" cy="2242612"/>
          </a:xfrm>
          <a:prstGeom prst="rect">
            <a:avLst/>
          </a:prstGeom>
        </p:spPr>
      </p:pic>
      <p:pic>
        <p:nvPicPr>
          <p:cNvPr id="15" name="5-2-8-09 [대중음악 속 클래식 음악] ”사계(바이올린 협주곡)” 중 4번 '겨울' 제1악장(감상)">
            <a:hlinkClick r:id="" action="ppaction://media"/>
            <a:extLst>
              <a:ext uri="{FF2B5EF4-FFF2-40B4-BE49-F238E27FC236}">
                <a16:creationId xmlns:a16="http://schemas.microsoft.com/office/drawing/2014/main" id="{01AB4B29-E1E8-95E9-83DE-67A7803BF1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3318" y="2559874"/>
            <a:ext cx="438343" cy="43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2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7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2F6BC-B8A6-68AF-D770-BB180D0D7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67A17AD0-A924-2175-7E5D-C19B6EB56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0B0F438-D4DC-BFD1-1394-5061EE9F94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635725" y="6206907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3FE7503-A5C6-0F03-376F-FDC5AA2848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319174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lang="ko-KR" altLang="en-US" b="0" dirty="0"/>
              <a:t>클래식 음악이 생활에 활용된 다양한 사례를 조사하고 발표해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F38833F6-ECEC-E70E-C285-FA8E972DFE53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6" name="슬라이드 번호 개체 틀 1">
            <a:extLst>
              <a:ext uri="{FF2B5EF4-FFF2-40B4-BE49-F238E27FC236}">
                <a16:creationId xmlns:a16="http://schemas.microsoft.com/office/drawing/2014/main" id="{7BB1DBAD-111E-4559-B591-00B835836DA2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02444495-8AEA-9904-6813-A9CBA93B79FC}"/>
              </a:ext>
            </a:extLst>
          </p:cNvPr>
          <p:cNvSpPr txBox="1">
            <a:spLocks/>
          </p:cNvSpPr>
          <p:nvPr/>
        </p:nvSpPr>
        <p:spPr>
          <a:xfrm>
            <a:off x="898577" y="1261434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클래식 음악이 생활에 활용된 사례 조사하기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F18C0ECC-875B-BE88-7154-A2B48F1A86A1}"/>
              </a:ext>
            </a:extLst>
          </p:cNvPr>
          <p:cNvSpPr txBox="1">
            <a:spLocks/>
          </p:cNvSpPr>
          <p:nvPr/>
        </p:nvSpPr>
        <p:spPr>
          <a:xfrm>
            <a:off x="9950245" y="546143"/>
            <a:ext cx="185539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400" dirty="0">
                <a:solidFill>
                  <a:schemeClr val="bg1"/>
                </a:solidFill>
              </a:rPr>
              <a:t>대중음악 속 클래식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14AD3B0B-AD84-D53F-CA1B-9C46788CC84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3E22B675-DAAC-C5E2-6F65-337081688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753" y="1909877"/>
            <a:ext cx="7354326" cy="368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53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2802194" y="2376882"/>
            <a:ext cx="7246374" cy="1661651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2981677" y="2721361"/>
            <a:ext cx="52380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>
                <a:latin typeface="+mn-ea"/>
              </a:rPr>
              <a:t>음악이 다양하게 활용된 사례를 이야기할 수 있나요</a:t>
            </a:r>
            <a:r>
              <a:rPr lang="en-US" altLang="ko-KR" sz="2800" dirty="0">
                <a:latin typeface="+mn-ea"/>
              </a:rPr>
              <a:t>?</a:t>
            </a:r>
            <a:endParaRPr lang="ko-KR" altLang="en-US" sz="2800" dirty="0">
              <a:latin typeface="+mn-ea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8596262" y="3008555"/>
            <a:ext cx="1075811" cy="420445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761500B9-2BB5-978A-43C3-0BEADB41A455}"/>
              </a:ext>
            </a:extLst>
          </p:cNvPr>
          <p:cNvSpPr txBox="1">
            <a:spLocks/>
          </p:cNvSpPr>
          <p:nvPr/>
        </p:nvSpPr>
        <p:spPr>
          <a:xfrm>
            <a:off x="908584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D6257899-D57E-5BCF-D6E1-BA62ADFCFC72}"/>
              </a:ext>
            </a:extLst>
          </p:cNvPr>
          <p:cNvSpPr txBox="1">
            <a:spLocks/>
          </p:cNvSpPr>
          <p:nvPr/>
        </p:nvSpPr>
        <p:spPr>
          <a:xfrm>
            <a:off x="9950245" y="546143"/>
            <a:ext cx="185539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400" dirty="0">
                <a:solidFill>
                  <a:schemeClr val="bg1"/>
                </a:solidFill>
              </a:rPr>
              <a:t>대중음악 속 클래식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3A941883-6F57-43D4-3486-8D05D233A8E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5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609AA-FFF6-56C8-0104-CB7754BF7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0100320E-2954-6764-F915-E7F2771EB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0114B86-B7A6-4BA7-84E7-7FDD94A1B3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5030585-EB29-B729-5F1F-1AF03E3FE4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E953D65-C85E-1E0E-B147-6D59905D62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92822" y="1214331"/>
            <a:ext cx="8011461" cy="824378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000" dirty="0"/>
              <a:t>좋아하는 클래식 음악 소개하기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C2C9E50D-4363-F59F-B837-B6EA445C772A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A8BD11A3-97F2-C780-353D-AEED678E340A}"/>
              </a:ext>
            </a:extLst>
          </p:cNvPr>
          <p:cNvSpPr txBox="1">
            <a:spLocks/>
          </p:cNvSpPr>
          <p:nvPr/>
        </p:nvSpPr>
        <p:spPr>
          <a:xfrm>
            <a:off x="9950245" y="546143"/>
            <a:ext cx="185539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400" dirty="0">
                <a:solidFill>
                  <a:schemeClr val="bg1"/>
                </a:solidFill>
              </a:rPr>
              <a:t>대중음악 속 클래식 음악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0BB1771-669E-5FE5-4236-26C697D5C95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9E9A8BA-B027-33C9-162B-4C3FAB025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9121" y="2454897"/>
            <a:ext cx="2829320" cy="32389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A28E329C-94C1-E762-56D0-82E1DABD2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121" y="2916224"/>
            <a:ext cx="3448531" cy="2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48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CE3DA89A-9EB2-B7E0-4F55-2A13DCD3E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193161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99977" y="2443836"/>
            <a:ext cx="9592488" cy="2312380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000" dirty="0"/>
              <a:t>음악이 다양하게 활용된 사례를 </a:t>
            </a:r>
            <a:endParaRPr kumimoji="1" lang="en-US" altLang="ko-KR" sz="4000" dirty="0"/>
          </a:p>
          <a:p>
            <a:pPr indent="0" algn="ctr">
              <a:buNone/>
            </a:pPr>
            <a:r>
              <a:rPr kumimoji="1" lang="ko-KR" altLang="en-US" sz="4000" dirty="0"/>
              <a:t>이야기할 수 있어요</a:t>
            </a:r>
            <a:r>
              <a:rPr kumimoji="1" lang="en-US" altLang="ko-KR" sz="4000" dirty="0"/>
              <a:t>.</a:t>
            </a:r>
            <a:endParaRPr kumimoji="1" lang="ko-KR" altLang="en-US" sz="4000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18CA071F-7AA7-E0EC-0A5F-9D0A3FB3CD76}"/>
              </a:ext>
            </a:extLst>
          </p:cNvPr>
          <p:cNvSpPr txBox="1">
            <a:spLocks/>
          </p:cNvSpPr>
          <p:nvPr/>
        </p:nvSpPr>
        <p:spPr>
          <a:xfrm>
            <a:off x="9950245" y="546143"/>
            <a:ext cx="185539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400" dirty="0">
                <a:solidFill>
                  <a:schemeClr val="bg1"/>
                </a:solidFill>
              </a:rPr>
              <a:t>대중음악 속 클래식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35C1C3B7-CB27-EBA5-B60B-918EFA51310A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4238A-BE3B-F324-955E-7FA40416D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622CEF1-4689-8B33-D0A6-C527996B22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9DC8E31-08CE-EED3-AB23-4AE47795772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7442884-14ED-491D-4399-A61B0CBE0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0658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lang="ko-KR" altLang="en-US" b="0" dirty="0"/>
              <a:t>다음 만화에 나오는 악곡을 감상해 </a:t>
            </a:r>
            <a:r>
              <a:rPr lang="ko-KR" altLang="en-US" sz="1950" b="0" dirty="0"/>
              <a:t>봅시다</a:t>
            </a:r>
            <a:r>
              <a:rPr lang="en-US" altLang="ko-KR" sz="1950" b="0" dirty="0"/>
              <a:t>. </a:t>
            </a:r>
            <a:endParaRPr kumimoji="1" lang="ko-KR" altLang="en-US" sz="1950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7DAE2A17-AA3C-DE32-225C-301ACA9181A8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5E8F177D-51ED-C599-D7BE-9FAC3EFFF58A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만화에 나오는 악곡 감상하기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B4557253-4301-189B-FF2C-6068D1627086}"/>
              </a:ext>
            </a:extLst>
          </p:cNvPr>
          <p:cNvSpPr txBox="1">
            <a:spLocks/>
          </p:cNvSpPr>
          <p:nvPr/>
        </p:nvSpPr>
        <p:spPr>
          <a:xfrm>
            <a:off x="9950245" y="546143"/>
            <a:ext cx="185539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400" dirty="0">
                <a:solidFill>
                  <a:schemeClr val="bg1"/>
                </a:solidFill>
              </a:rPr>
              <a:t>대중음악 속 클래식 음악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6A3A94AE-A99E-0DBD-87A1-55BC8BA0847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C852D19-B5CF-A0D1-E7A6-8D0B6FC8A4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3073" y="2213670"/>
            <a:ext cx="7401958" cy="2267266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6785CDC0-FD12-A499-E2CF-222AB7B211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5071" y="4717228"/>
            <a:ext cx="1543265" cy="314369"/>
          </a:xfrm>
          <a:prstGeom prst="rect">
            <a:avLst/>
          </a:prstGeom>
        </p:spPr>
      </p:pic>
      <p:pic>
        <p:nvPicPr>
          <p:cNvPr id="16" name="5-2-8-01 [대중음악 속 클래식 음악] '빼옹빼옹'(감상)">
            <a:hlinkClick r:id="" action="ppaction://media"/>
            <a:extLst>
              <a:ext uri="{FF2B5EF4-FFF2-40B4-BE49-F238E27FC236}">
                <a16:creationId xmlns:a16="http://schemas.microsoft.com/office/drawing/2014/main" id="{A4A8ECDC-F6B0-E110-D1B4-0C3365DFF0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81886" y="4681813"/>
            <a:ext cx="419611" cy="419611"/>
          </a:xfrm>
          <a:prstGeom prst="rect">
            <a:avLst/>
          </a:prstGeom>
        </p:spPr>
      </p:pic>
      <p:pic>
        <p:nvPicPr>
          <p:cNvPr id="19" name="5-2-8-02 [대중음악 속 클래식 음악] ”동물의 사육제” 중 제 1곡 '서주와 사자 왕의 행진'(감상)">
            <a:hlinkClick r:id="" action="ppaction://media"/>
            <a:extLst>
              <a:ext uri="{FF2B5EF4-FFF2-40B4-BE49-F238E27FC236}">
                <a16:creationId xmlns:a16="http://schemas.microsoft.com/office/drawing/2014/main" id="{4BC92E00-F7F7-718C-7503-95D0B6D9EB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86194" y="1853510"/>
            <a:ext cx="419611" cy="41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2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3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46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AED2A-F99A-56DD-B8F4-C30BE8345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675B0F21-96E4-2900-37A2-0421A910B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0970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FB534A4-2414-42B4-AE71-3F64C1936A2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D6C3A64-EE3A-D634-BC60-07DC0C0AFA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0658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lang="ko-KR" altLang="en-US" b="0" dirty="0"/>
              <a:t>다음 만화에 나오는 악곡을 감상해 </a:t>
            </a:r>
            <a:r>
              <a:rPr lang="ko-KR" altLang="en-US" sz="1950" b="0" dirty="0"/>
              <a:t>봅시다</a:t>
            </a:r>
            <a:r>
              <a:rPr lang="en-US" altLang="ko-KR" sz="1950" b="0" dirty="0"/>
              <a:t>. </a:t>
            </a:r>
            <a:endParaRPr kumimoji="1" lang="ko-KR" altLang="en-US" sz="1950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7D307C5-47AD-EE52-2B20-2977B56F3938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CD24CC6D-0257-AE53-83A8-14D3BAE37B5F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클래식 음악이 대중음악에 활용된 이유 생각하기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AA7BE22A-DB6F-DAC6-8A81-64C1A9E80EA6}"/>
              </a:ext>
            </a:extLst>
          </p:cNvPr>
          <p:cNvSpPr txBox="1">
            <a:spLocks/>
          </p:cNvSpPr>
          <p:nvPr/>
        </p:nvSpPr>
        <p:spPr>
          <a:xfrm>
            <a:off x="9950245" y="546143"/>
            <a:ext cx="185539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400" dirty="0">
                <a:solidFill>
                  <a:schemeClr val="bg1"/>
                </a:solidFill>
              </a:rPr>
              <a:t>대중음악 속 클래식 음악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8F5E844D-4642-069A-F2CD-2F0B8F9C3E5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4CF4344D-3C34-7B53-1178-B4C8477A3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035" y="2233994"/>
            <a:ext cx="7947297" cy="38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34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F0F5F-E564-9E70-1298-378505F9B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EC1DE0C8-BE30-4D25-3C6A-F7F71772A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2463BDD-262B-F158-9876-1D077B657C1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B9411DE-12A0-C5D6-26DD-D80090EF88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lang="ko-KR" altLang="en-US" b="0" dirty="0"/>
              <a:t>클래식 음악을 감상하고 이를 활용한 대중음악을 찾아 적어 봅시다</a:t>
            </a:r>
            <a:r>
              <a:rPr lang="en-US" altLang="ko-KR" b="0" dirty="0"/>
              <a:t>. </a:t>
            </a:r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80392970-50AE-E8CF-BF4B-F443D91088A2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92E4916B-68FF-7A0A-312A-C6C4759CF2EB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879983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파헬벨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‘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카논과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지그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’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와 이를 활용한 대중음악 찾아 감상하기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480AF0D2-0156-F4E9-74FE-DA5FFF453273}"/>
              </a:ext>
            </a:extLst>
          </p:cNvPr>
          <p:cNvSpPr txBox="1">
            <a:spLocks/>
          </p:cNvSpPr>
          <p:nvPr/>
        </p:nvSpPr>
        <p:spPr>
          <a:xfrm>
            <a:off x="9950245" y="546143"/>
            <a:ext cx="185539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400" dirty="0">
                <a:solidFill>
                  <a:schemeClr val="bg1"/>
                </a:solidFill>
              </a:rPr>
              <a:t>대중음악 속 클래식 음악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839AB322-5A35-8D4D-AC63-D7A5170413E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59C3DA85-5B6B-F736-0972-4BE1CF480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6471" y="1867192"/>
            <a:ext cx="6838097" cy="192354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66F8B93A-933B-24A7-77C7-093BF80C3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3429" y="3910633"/>
            <a:ext cx="5887272" cy="1190791"/>
          </a:xfrm>
          <a:prstGeom prst="rect">
            <a:avLst/>
          </a:prstGeom>
        </p:spPr>
      </p:pic>
      <p:pic>
        <p:nvPicPr>
          <p:cNvPr id="16" name="5-2-8-04 [대중음악 속 클래식 음악] '카논과 지그' 일부분(감상)">
            <a:hlinkClick r:id="" action="ppaction://media"/>
            <a:extLst>
              <a:ext uri="{FF2B5EF4-FFF2-40B4-BE49-F238E27FC236}">
                <a16:creationId xmlns:a16="http://schemas.microsoft.com/office/drawing/2014/main" id="{6DB19218-129D-9718-D861-2CAD4D97A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65416" y="4480586"/>
            <a:ext cx="428013" cy="4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5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70CF2-A8FA-0B35-8F20-E9D4CA3EF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4E548E08-A16F-F08B-3180-0A4720755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069DB20-A6F7-E512-4199-AAD9FD9F34D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0BE5652-28A3-6BD7-48B2-204EC54372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lang="ko-KR" altLang="en-US" b="0" dirty="0"/>
              <a:t>클래식 음악을 감상하고 이를 활용한 대중음악을 찾아 적어 봅시다</a:t>
            </a:r>
            <a:r>
              <a:rPr lang="en-US" altLang="ko-KR" b="0" dirty="0"/>
              <a:t>. </a:t>
            </a:r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8BBE4094-CECA-02FA-3135-B21FD14FF7E0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28618372-E5CE-9A37-3C41-F4BA05237E2A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112315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0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베토벤 </a:t>
            </a:r>
            <a:r>
              <a:rPr kumimoji="1" lang="en-US" altLang="ko-KR" sz="30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‘</a:t>
            </a:r>
            <a:r>
              <a:rPr kumimoji="1" lang="ko-KR" altLang="en-US" sz="30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비창 소나타</a:t>
            </a:r>
            <a:r>
              <a:rPr kumimoji="1" lang="en-US" altLang="ko-KR" sz="30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’ 2</a:t>
            </a:r>
            <a:r>
              <a:rPr kumimoji="1" lang="ko-KR" altLang="en-US" sz="30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악장과 이를 활용한 대중음악 찾아 감상하기</a:t>
            </a:r>
            <a:endParaRPr kumimoji="1" lang="ko-KR" altLang="en-US" sz="3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0E224BB0-03B3-2550-E48F-041DB83ABF10}"/>
              </a:ext>
            </a:extLst>
          </p:cNvPr>
          <p:cNvSpPr txBox="1">
            <a:spLocks/>
          </p:cNvSpPr>
          <p:nvPr/>
        </p:nvSpPr>
        <p:spPr>
          <a:xfrm>
            <a:off x="9950245" y="546143"/>
            <a:ext cx="185539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400" dirty="0">
                <a:solidFill>
                  <a:schemeClr val="bg1"/>
                </a:solidFill>
              </a:rPr>
              <a:t>대중음악 속 클래식 음악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6A93D6D-E2DA-CE42-ECFE-7D2E1254C3CA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49E467D-356F-DFA1-3480-1103697D92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807" y="1965012"/>
            <a:ext cx="6838097" cy="15560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803C509-9DD6-4552-CFCF-F070792D76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7218" y="3629461"/>
            <a:ext cx="6039693" cy="1752845"/>
          </a:xfrm>
          <a:prstGeom prst="rect">
            <a:avLst/>
          </a:prstGeom>
        </p:spPr>
      </p:pic>
      <p:pic>
        <p:nvPicPr>
          <p:cNvPr id="14" name="5-2-8-03 [대중음악 속 클래식 음악] '비창 소나타' 제2악장 일부분(감상)">
            <a:hlinkClick r:id="" action="ppaction://media"/>
            <a:extLst>
              <a:ext uri="{FF2B5EF4-FFF2-40B4-BE49-F238E27FC236}">
                <a16:creationId xmlns:a16="http://schemas.microsoft.com/office/drawing/2014/main" id="{2B78308E-0FE8-0B79-6424-7E87E7F2A7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9872" y="4711463"/>
            <a:ext cx="389961" cy="38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48A02-8EBE-363E-CBED-63E9341CB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947632E6-C68B-9391-0FB2-7A0CE961E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BEC45BF-1433-9EAF-1863-667087E5D7A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2DA0622-2D69-1A4A-0806-A65C425773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lang="ko-KR" altLang="en-US" b="0" dirty="0"/>
              <a:t>클래식 음악을 감상하고 이를 활용한 대중음악을 찾아 적어 봅시다</a:t>
            </a:r>
            <a:r>
              <a:rPr lang="en-US" altLang="ko-KR" b="0" dirty="0"/>
              <a:t>. </a:t>
            </a:r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1251417-DD12-2B48-268A-822D84D59DB4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6B1AEB40-055F-0632-CC64-CCA22BB1DFD9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112315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0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쇼팽 </a:t>
            </a:r>
            <a:r>
              <a:rPr kumimoji="1" lang="en-US" altLang="ko-KR" sz="30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‘</a:t>
            </a:r>
            <a:r>
              <a:rPr kumimoji="1" lang="ko-KR" altLang="en-US" sz="30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이별의 곡</a:t>
            </a:r>
            <a:r>
              <a:rPr kumimoji="1" lang="en-US" altLang="ko-KR" sz="30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’</a:t>
            </a:r>
            <a:r>
              <a:rPr kumimoji="1" lang="ko-KR" altLang="en-US" sz="30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과 이를 활용한 대중음악 찾아 감상하기</a:t>
            </a:r>
            <a:endParaRPr kumimoji="1" lang="ko-KR" altLang="en-US" sz="3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7127B745-D5DE-8AE5-C866-0414DCA54BD9}"/>
              </a:ext>
            </a:extLst>
          </p:cNvPr>
          <p:cNvSpPr txBox="1">
            <a:spLocks/>
          </p:cNvSpPr>
          <p:nvPr/>
        </p:nvSpPr>
        <p:spPr>
          <a:xfrm>
            <a:off x="9950245" y="546143"/>
            <a:ext cx="185539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400" dirty="0">
                <a:solidFill>
                  <a:schemeClr val="bg1"/>
                </a:solidFill>
              </a:rPr>
              <a:t>대중음악 속 클래식 음악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AB0502C6-17DB-29E7-B0B2-E7B679C37D1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E1146C8-0D8F-6AEB-3426-608710DD03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852" y="1988506"/>
            <a:ext cx="6798310" cy="159898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32BABAA6-3CEF-2370-1D6C-E104DB725A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1431" y="3738160"/>
            <a:ext cx="5953956" cy="1571844"/>
          </a:xfrm>
          <a:prstGeom prst="rect">
            <a:avLst/>
          </a:prstGeom>
        </p:spPr>
      </p:pic>
      <p:pic>
        <p:nvPicPr>
          <p:cNvPr id="16" name="5-2-8-05 [대중음악 속 클래식 음악] '이별의 곡' 일부분(감상)">
            <a:hlinkClick r:id="" action="ppaction://media"/>
            <a:extLst>
              <a:ext uri="{FF2B5EF4-FFF2-40B4-BE49-F238E27FC236}">
                <a16:creationId xmlns:a16="http://schemas.microsoft.com/office/drawing/2014/main" id="{E7B63CC3-4387-42FE-D51A-3AF0EBCD13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91470" y="4427743"/>
            <a:ext cx="389961" cy="38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6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5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AEE9C-C2E8-2815-8B17-DB0ED315E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EDE571CB-E3AC-5FFE-7005-CD0111D1B0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CE0DC56-E537-4B08-D93B-B202B15AA36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4EE441-A609-641F-101A-C920878761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lang="ko-KR" altLang="en-US" b="0" dirty="0"/>
              <a:t>클래식 음악을 감상하고 이를 활용한 대중음악을 찾아 적어 봅시다</a:t>
            </a:r>
            <a:r>
              <a:rPr lang="en-US" altLang="ko-KR" b="0" dirty="0"/>
              <a:t>. </a:t>
            </a:r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B805691-8B1F-9009-8FB4-BA4F12156994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49BB8BF7-81BD-68EB-6304-0CA4FD391EF1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112315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9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클래식 음악과 이를 활용하여 만든 대중음악을 잘 찾았는지 확인하기</a:t>
            </a:r>
            <a:endParaRPr kumimoji="1" lang="ko-KR" altLang="en-US" sz="29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F001D17B-C96F-1663-D5E6-39F9C8B0CAC2}"/>
              </a:ext>
            </a:extLst>
          </p:cNvPr>
          <p:cNvSpPr txBox="1">
            <a:spLocks/>
          </p:cNvSpPr>
          <p:nvPr/>
        </p:nvSpPr>
        <p:spPr>
          <a:xfrm>
            <a:off x="9950245" y="546143"/>
            <a:ext cx="185539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400" dirty="0">
                <a:solidFill>
                  <a:schemeClr val="bg1"/>
                </a:solidFill>
              </a:rPr>
              <a:t>대중음악 속 클래식 음악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B4D9D2B3-FB14-FC1B-C816-0DE43E001A8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B4824902-C48F-C8D0-7B20-57792ECA75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23882" y="1790436"/>
            <a:ext cx="6601036" cy="5067564"/>
          </a:xfrm>
          <a:prstGeom prst="rect">
            <a:avLst/>
          </a:prstGeom>
        </p:spPr>
      </p:pic>
      <p:pic>
        <p:nvPicPr>
          <p:cNvPr id="12" name="5-2-8-06 [대중음악 속 클래식 음악] 'Golden Age'(감상)">
            <a:hlinkClick r:id="" action="ppaction://media"/>
            <a:extLst>
              <a:ext uri="{FF2B5EF4-FFF2-40B4-BE49-F238E27FC236}">
                <a16:creationId xmlns:a16="http://schemas.microsoft.com/office/drawing/2014/main" id="{2A6435BF-8796-4CDF-0DDD-3D5A2EE2F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25494" y="2233994"/>
            <a:ext cx="446907" cy="446907"/>
          </a:xfrm>
          <a:prstGeom prst="rect">
            <a:avLst/>
          </a:prstGeom>
        </p:spPr>
      </p:pic>
      <p:pic>
        <p:nvPicPr>
          <p:cNvPr id="13" name="5-2-8-07 [대중음악 속 클래식 음악] '바람'(감상)">
            <a:hlinkClick r:id="" action="ppaction://media"/>
            <a:extLst>
              <a:ext uri="{FF2B5EF4-FFF2-40B4-BE49-F238E27FC236}">
                <a16:creationId xmlns:a16="http://schemas.microsoft.com/office/drawing/2014/main" id="{60F97B9E-4D18-7B7C-C0A4-E26FE752D4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25494" y="5500273"/>
            <a:ext cx="446907" cy="446907"/>
          </a:xfrm>
          <a:prstGeom prst="rect">
            <a:avLst/>
          </a:prstGeom>
        </p:spPr>
      </p:pic>
      <p:pic>
        <p:nvPicPr>
          <p:cNvPr id="14" name="5-2-8-08 [대중음악 속 클래식 음악] '오랜 날 오랜 밤'(감상)">
            <a:hlinkClick r:id="" action="ppaction://media"/>
            <a:extLst>
              <a:ext uri="{FF2B5EF4-FFF2-40B4-BE49-F238E27FC236}">
                <a16:creationId xmlns:a16="http://schemas.microsoft.com/office/drawing/2014/main" id="{A056F8BE-FD86-767D-7BC3-B43EC861AAA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25494" y="3884822"/>
            <a:ext cx="446907" cy="446907"/>
          </a:xfrm>
          <a:prstGeom prst="rect">
            <a:avLst/>
          </a:prstGeom>
        </p:spPr>
      </p:pic>
      <p:pic>
        <p:nvPicPr>
          <p:cNvPr id="17" name="5-2-8-03 [대중음악 속 클래식 음악] '비창 소나타' 제2악장 일부분(감상)">
            <a:hlinkClick r:id="" action="ppaction://media"/>
            <a:extLst>
              <a:ext uri="{FF2B5EF4-FFF2-40B4-BE49-F238E27FC236}">
                <a16:creationId xmlns:a16="http://schemas.microsoft.com/office/drawing/2014/main" id="{A647BD88-1574-6E9E-38B7-8F6DF675EF1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239569" y="2040260"/>
            <a:ext cx="446907" cy="446907"/>
          </a:xfrm>
          <a:prstGeom prst="rect">
            <a:avLst/>
          </a:prstGeom>
        </p:spPr>
      </p:pic>
      <p:pic>
        <p:nvPicPr>
          <p:cNvPr id="18" name="5-2-8-04 [대중음악 속 클래식 음악] '카논과 지그' 일부분(감상)">
            <a:hlinkClick r:id="" action="ppaction://media"/>
            <a:extLst>
              <a:ext uri="{FF2B5EF4-FFF2-40B4-BE49-F238E27FC236}">
                <a16:creationId xmlns:a16="http://schemas.microsoft.com/office/drawing/2014/main" id="{92610EF0-8E86-0309-4A55-2CC813026FD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239569" y="3649139"/>
            <a:ext cx="446907" cy="446907"/>
          </a:xfrm>
          <a:prstGeom prst="rect">
            <a:avLst/>
          </a:prstGeom>
        </p:spPr>
      </p:pic>
      <p:pic>
        <p:nvPicPr>
          <p:cNvPr id="19" name="5-2-8-05 [대중음악 속 클래식 음악] '이별의 곡' 일부분(감상)">
            <a:hlinkClick r:id="" action="ppaction://media"/>
            <a:extLst>
              <a:ext uri="{FF2B5EF4-FFF2-40B4-BE49-F238E27FC236}">
                <a16:creationId xmlns:a16="http://schemas.microsoft.com/office/drawing/2014/main" id="{F2B31ADD-249D-0BF6-AC9E-F715F96C662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311505" y="5248048"/>
            <a:ext cx="446907" cy="44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5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27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47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105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655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3153</TotalTime>
  <Words>473</Words>
  <Application>Microsoft Office PowerPoint</Application>
  <PresentationFormat>와이드스크린</PresentationFormat>
  <Paragraphs>79</Paragraphs>
  <Slides>14</Slides>
  <Notes>0</Notes>
  <HiddenSlides>0</HiddenSlides>
  <MMClips>12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14</vt:i4>
      </vt:variant>
    </vt:vector>
  </HeadingPairs>
  <TitlesOfParts>
    <vt:vector size="23" baseType="lpstr">
      <vt:lpstr>NanumGothic</vt:lpstr>
      <vt:lpstr>NanumGothicExtraBold</vt:lpstr>
      <vt:lpstr>맑은 고딕</vt:lpstr>
      <vt:lpstr>Arial</vt:lpstr>
      <vt:lpstr>NanumGothicExtraBold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183</cp:revision>
  <dcterms:created xsi:type="dcterms:W3CDTF">2024-07-03T01:17:18Z</dcterms:created>
  <dcterms:modified xsi:type="dcterms:W3CDTF">2025-10-31T07:39:47Z</dcterms:modified>
</cp:coreProperties>
</file>