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7" r:id="rId7"/>
    <p:sldId id="308" r:id="rId8"/>
    <p:sldId id="309" r:id="rId9"/>
    <p:sldId id="29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8"/>
            <p14:sldId id="309"/>
            <p14:sldId id="29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B5E1F2"/>
    <a:srgbClr val="F4F9FE"/>
    <a:srgbClr val="F3D2EF"/>
    <a:srgbClr val="4EA72E"/>
    <a:srgbClr val="7FDB99"/>
    <a:srgbClr val="3CC864"/>
    <a:srgbClr val="36AFB2"/>
    <a:srgbClr val="996600"/>
    <a:srgbClr val="F4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84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j-ea"/>
                <a:ea typeface="+mj-ea"/>
              </a:rPr>
              <a:t>오카리나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연주해요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44~45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다양한 주법과 표현 기법으로 </a:t>
            </a:r>
            <a:r>
              <a:rPr lang="ko-KR" altLang="en-US" sz="3200" i="0" u="none" strike="noStrike" baseline="0" dirty="0" err="1">
                <a:latin typeface="+mn-ea"/>
                <a:ea typeface="+mn-ea"/>
              </a:rPr>
              <a:t>오카리나를</a:t>
            </a:r>
            <a:r>
              <a:rPr lang="ko-KR" altLang="en-US" sz="3200" i="0" u="none" strike="noStrike" baseline="0" dirty="0">
                <a:latin typeface="+mn-ea"/>
                <a:ea typeface="+mn-ea"/>
              </a:rPr>
              <a:t> </a:t>
            </a:r>
            <a:r>
              <a:rPr lang="ko-KR" altLang="en-US" sz="3200" dirty="0">
                <a:latin typeface="+mn-ea"/>
                <a:ea typeface="+mn-ea"/>
              </a:rPr>
              <a:t>연주할 수 있다</a:t>
            </a:r>
            <a:r>
              <a:rPr lang="en-US" altLang="ko-KR" sz="320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오카리나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71DFC0-474A-736B-EC4B-46706ED4FF7E}"/>
              </a:ext>
            </a:extLst>
          </p:cNvPr>
          <p:cNvSpPr/>
          <p:nvPr/>
        </p:nvSpPr>
        <p:spPr>
          <a:xfrm>
            <a:off x="1291129" y="1274813"/>
            <a:ext cx="1163806" cy="342473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latin typeface="+mn-ea"/>
              </a:rPr>
              <a:t>오카리나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2518867" y="1274813"/>
            <a:ext cx="8873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+mn-ea"/>
              </a:rPr>
              <a:t>오카리나는</a:t>
            </a:r>
            <a:r>
              <a:rPr lang="ko-KR" altLang="en-US" sz="1400" dirty="0">
                <a:latin typeface="+mn-ea"/>
              </a:rPr>
              <a:t> ‘작은 </a:t>
            </a:r>
            <a:r>
              <a:rPr lang="ko-KR" altLang="en-US" sz="1400" dirty="0" err="1">
                <a:latin typeface="+mn-ea"/>
              </a:rPr>
              <a:t>거위’라는</a:t>
            </a:r>
            <a:r>
              <a:rPr lang="ko-KR" altLang="en-US" sz="1400" dirty="0">
                <a:latin typeface="+mn-ea"/>
              </a:rPr>
              <a:t> 이탈리아어에서 유래된 이름으로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흙으로 빚어 가마에 구워 만든 악기이다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최근에는 플라스틱으로 만들기도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음역과 크기에 따라 종류가 다양하며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다장조 알토 </a:t>
            </a:r>
            <a:r>
              <a:rPr lang="ko-KR" altLang="en-US" sz="1400" dirty="0" err="1">
                <a:latin typeface="+mn-ea"/>
              </a:rPr>
              <a:t>오카리나를</a:t>
            </a:r>
            <a:r>
              <a:rPr lang="ko-KR" altLang="en-US" sz="1400" dirty="0">
                <a:latin typeface="+mn-ea"/>
              </a:rPr>
              <a:t> 가장 많이 사용한다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48" name="그림 47" descr="오카리나이(가) 표시된 사진&#10;&#10;자동 생성된 설명">
            <a:extLst>
              <a:ext uri="{FF2B5EF4-FFF2-40B4-BE49-F238E27FC236}">
                <a16:creationId xmlns:a16="http://schemas.microsoft.com/office/drawing/2014/main" id="{80A16338-30F2-D7E0-5B64-B873A7E1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067" y="3415369"/>
            <a:ext cx="3262351" cy="1698739"/>
          </a:xfrm>
          <a:prstGeom prst="rect">
            <a:avLst/>
          </a:prstGeom>
        </p:spPr>
      </p:pic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46BDCFA2-F35F-1339-EC3D-1A761C0B67E6}"/>
              </a:ext>
            </a:extLst>
          </p:cNvPr>
          <p:cNvSpPr/>
          <p:nvPr/>
        </p:nvSpPr>
        <p:spPr>
          <a:xfrm>
            <a:off x="1456744" y="2647838"/>
            <a:ext cx="2022240" cy="251999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>
                <a:latin typeface="+mn-ea"/>
              </a:rPr>
              <a:t>오카리나의</a:t>
            </a:r>
            <a:r>
              <a:rPr lang="ko-KR" altLang="en-US" sz="1050" dirty="0">
                <a:latin typeface="+mn-ea"/>
              </a:rPr>
              <a:t> 구조와 잡는 법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1836A961-57C8-AE05-25EA-D0AF5CC27B52}"/>
              </a:ext>
            </a:extLst>
          </p:cNvPr>
          <p:cNvSpPr/>
          <p:nvPr/>
        </p:nvSpPr>
        <p:spPr>
          <a:xfrm rot="416885">
            <a:off x="3270361" y="4792174"/>
            <a:ext cx="780118" cy="390058"/>
          </a:xfrm>
          <a:prstGeom prst="ellipse">
            <a:avLst/>
          </a:prstGeom>
          <a:solidFill>
            <a:srgbClr val="B5E1F2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776ABABF-20A1-FA78-DDA9-D84E4161EA35}"/>
              </a:ext>
            </a:extLst>
          </p:cNvPr>
          <p:cNvSpPr/>
          <p:nvPr/>
        </p:nvSpPr>
        <p:spPr>
          <a:xfrm rot="21030557">
            <a:off x="2908401" y="3548882"/>
            <a:ext cx="1504037" cy="601435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71B27CD2-4628-6B32-1625-68D9D5851F56}"/>
              </a:ext>
            </a:extLst>
          </p:cNvPr>
          <p:cNvSpPr/>
          <p:nvPr/>
        </p:nvSpPr>
        <p:spPr>
          <a:xfrm rot="21030557">
            <a:off x="3928654" y="3786993"/>
            <a:ext cx="1504037" cy="601435"/>
          </a:xfrm>
          <a:prstGeom prst="ellipse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31E3E0F5-FCBC-B38A-075B-849D2AF065D9}"/>
              </a:ext>
            </a:extLst>
          </p:cNvPr>
          <p:cNvSpPr/>
          <p:nvPr/>
        </p:nvSpPr>
        <p:spPr>
          <a:xfrm rot="21030557">
            <a:off x="2976617" y="4357772"/>
            <a:ext cx="458070" cy="439943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A7F02899-2F60-202B-C806-3774EFF07FE0}"/>
              </a:ext>
            </a:extLst>
          </p:cNvPr>
          <p:cNvSpPr/>
          <p:nvPr/>
        </p:nvSpPr>
        <p:spPr>
          <a:xfrm rot="21030557">
            <a:off x="4352492" y="4351198"/>
            <a:ext cx="458070" cy="439943"/>
          </a:xfrm>
          <a:prstGeom prst="ellipse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EBA534C6-7961-1446-0DED-22E067B0CA7D}"/>
              </a:ext>
            </a:extLst>
          </p:cNvPr>
          <p:cNvCxnSpPr>
            <a:cxnSpLocks/>
          </p:cNvCxnSpPr>
          <p:nvPr/>
        </p:nvCxnSpPr>
        <p:spPr>
          <a:xfrm>
            <a:off x="5160301" y="4181589"/>
            <a:ext cx="559830" cy="20775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AC19F362-256F-065B-83C5-1C276DAD5CD1}"/>
              </a:ext>
            </a:extLst>
          </p:cNvPr>
          <p:cNvCxnSpPr>
            <a:cxnSpLocks/>
            <a:stCxn id="54" idx="6"/>
          </p:cNvCxnSpPr>
          <p:nvPr/>
        </p:nvCxnSpPr>
        <p:spPr>
          <a:xfrm flipV="1">
            <a:off x="4807427" y="4385532"/>
            <a:ext cx="912704" cy="14787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443B3C1F-8B0E-BE5A-EDFD-F8F35AD23F3A}"/>
              </a:ext>
            </a:extLst>
          </p:cNvPr>
          <p:cNvCxnSpPr>
            <a:cxnSpLocks/>
          </p:cNvCxnSpPr>
          <p:nvPr/>
        </p:nvCxnSpPr>
        <p:spPr>
          <a:xfrm flipH="1">
            <a:off x="2238183" y="3996479"/>
            <a:ext cx="730861" cy="212660"/>
          </a:xfrm>
          <a:prstGeom prst="line">
            <a:avLst/>
          </a:prstGeom>
          <a:ln>
            <a:solidFill>
              <a:srgbClr val="CC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2268A67E-4C9D-C606-FF3F-C39F586AAE20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2234910" y="4204379"/>
            <a:ext cx="785360" cy="246654"/>
          </a:xfrm>
          <a:prstGeom prst="line">
            <a:avLst/>
          </a:prstGeom>
          <a:ln>
            <a:solidFill>
              <a:srgbClr val="CC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050F0FAF-AE09-2744-B4B8-D2E826603001}"/>
              </a:ext>
            </a:extLst>
          </p:cNvPr>
          <p:cNvSpPr/>
          <p:nvPr/>
        </p:nvSpPr>
        <p:spPr>
          <a:xfrm>
            <a:off x="1478784" y="4084142"/>
            <a:ext cx="690693" cy="258450"/>
          </a:xfrm>
          <a:prstGeom prst="roundRect">
            <a:avLst/>
          </a:prstGeom>
          <a:solidFill>
            <a:srgbClr val="CC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왼손</a:t>
            </a:r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72B84700-5E55-5053-F3DB-C73E9F1786DC}"/>
              </a:ext>
            </a:extLst>
          </p:cNvPr>
          <p:cNvSpPr/>
          <p:nvPr/>
        </p:nvSpPr>
        <p:spPr>
          <a:xfrm>
            <a:off x="5750651" y="4282682"/>
            <a:ext cx="690693" cy="2584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오른손</a:t>
            </a:r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CD7F6B88-F257-F33D-089B-1E59B86557EA}"/>
              </a:ext>
            </a:extLst>
          </p:cNvPr>
          <p:cNvSpPr/>
          <p:nvPr/>
        </p:nvSpPr>
        <p:spPr>
          <a:xfrm>
            <a:off x="3315072" y="5279298"/>
            <a:ext cx="690693" cy="25845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취구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72" name="그림 71" descr="손가락, 손톱, 엄지, 사람이(가) 표시된 사진&#10;&#10;자동 생성된 설명">
            <a:extLst>
              <a:ext uri="{FF2B5EF4-FFF2-40B4-BE49-F238E27FC236}">
                <a16:creationId xmlns:a16="http://schemas.microsoft.com/office/drawing/2014/main" id="{9462ED06-875C-65D4-0763-AC598F27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45" y="2878743"/>
            <a:ext cx="4714147" cy="265900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91BCA239-BF8C-3FA3-AA10-8EC70445732C}"/>
              </a:ext>
            </a:extLst>
          </p:cNvPr>
          <p:cNvSpPr txBox="1"/>
          <p:nvPr/>
        </p:nvSpPr>
        <p:spPr>
          <a:xfrm>
            <a:off x="7198919" y="5563152"/>
            <a:ext cx="4099199" cy="545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 err="1"/>
              <a:t>ㆍ손가락의</a:t>
            </a:r>
            <a:r>
              <a:rPr lang="ko-KR" altLang="en-US" sz="1050" dirty="0"/>
              <a:t> 두툼한 부분으로 구멍을 막는다</a:t>
            </a:r>
            <a:r>
              <a:rPr lang="en-US" altLang="ko-KR" sz="105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50" dirty="0" err="1"/>
              <a:t>ㆍ오카리나</a:t>
            </a:r>
            <a:r>
              <a:rPr lang="ko-KR" altLang="en-US" sz="1050" dirty="0"/>
              <a:t> 구멍을 막지 않을 때도 손가락 높이를 일정하게 한다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65" grpId="0" animBg="1"/>
      <p:bldP spid="66" grpId="0" animBg="1"/>
      <p:bldP spid="70" grpId="0" animBg="1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오카리나</a:t>
            </a:r>
            <a:r>
              <a:rPr kumimoji="1" lang="ko-KR" altLang="en-US" dirty="0">
                <a:latin typeface="+mn-ea"/>
                <a:ea typeface="+mn-ea"/>
              </a:rPr>
              <a:t> 운지법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512736-3D40-CDB8-9671-119A6873C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5A8F2305-0D69-8444-AC65-A09A62B2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41" y="974694"/>
            <a:ext cx="8066118" cy="4908612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3151762F-020F-B87D-D9F9-FC8D66A82A9F}"/>
              </a:ext>
            </a:extLst>
          </p:cNvPr>
          <p:cNvSpPr/>
          <p:nvPr/>
        </p:nvSpPr>
        <p:spPr>
          <a:xfrm>
            <a:off x="3124200" y="2519363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F80AEC8-CC9A-3E42-6C97-D9814647E825}"/>
              </a:ext>
            </a:extLst>
          </p:cNvPr>
          <p:cNvSpPr/>
          <p:nvPr/>
        </p:nvSpPr>
        <p:spPr>
          <a:xfrm>
            <a:off x="4805363" y="2476501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4C85FD4-28E1-C606-8FAC-E647A172D99D}"/>
              </a:ext>
            </a:extLst>
          </p:cNvPr>
          <p:cNvSpPr/>
          <p:nvPr/>
        </p:nvSpPr>
        <p:spPr>
          <a:xfrm>
            <a:off x="6486526" y="2452689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DB7B3994-79B7-77DF-A9CC-BA1CDCAE53AD}"/>
              </a:ext>
            </a:extLst>
          </p:cNvPr>
          <p:cNvSpPr/>
          <p:nvPr/>
        </p:nvSpPr>
        <p:spPr>
          <a:xfrm>
            <a:off x="8205787" y="2419351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CD3C5D66-6223-3982-9BF0-312743EA881B}"/>
              </a:ext>
            </a:extLst>
          </p:cNvPr>
          <p:cNvSpPr/>
          <p:nvPr/>
        </p:nvSpPr>
        <p:spPr>
          <a:xfrm>
            <a:off x="3126581" y="3752850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2CF0543-8CC9-643B-D4EC-44F5783FEC98}"/>
              </a:ext>
            </a:extLst>
          </p:cNvPr>
          <p:cNvSpPr/>
          <p:nvPr/>
        </p:nvSpPr>
        <p:spPr>
          <a:xfrm>
            <a:off x="4807744" y="3709988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451FB33-F54D-DA70-A3D2-A2DE0839F544}"/>
              </a:ext>
            </a:extLst>
          </p:cNvPr>
          <p:cNvSpPr/>
          <p:nvPr/>
        </p:nvSpPr>
        <p:spPr>
          <a:xfrm>
            <a:off x="6486526" y="3713286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E24A930B-820B-FC8D-4ACC-E330E551C66A}"/>
              </a:ext>
            </a:extLst>
          </p:cNvPr>
          <p:cNvSpPr/>
          <p:nvPr/>
        </p:nvSpPr>
        <p:spPr>
          <a:xfrm>
            <a:off x="8208168" y="3770327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A78DD3A-B8D0-A978-5765-D27FA3D8047A}"/>
              </a:ext>
            </a:extLst>
          </p:cNvPr>
          <p:cNvSpPr/>
          <p:nvPr/>
        </p:nvSpPr>
        <p:spPr>
          <a:xfrm>
            <a:off x="2995613" y="5146688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4DF5DB8-B220-CF5F-239B-96C675615664}"/>
              </a:ext>
            </a:extLst>
          </p:cNvPr>
          <p:cNvSpPr/>
          <p:nvPr/>
        </p:nvSpPr>
        <p:spPr>
          <a:xfrm>
            <a:off x="4379121" y="5146688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20CD78D0-7E5B-9D61-45D9-18344B1FE2FC}"/>
              </a:ext>
            </a:extLst>
          </p:cNvPr>
          <p:cNvSpPr/>
          <p:nvPr/>
        </p:nvSpPr>
        <p:spPr>
          <a:xfrm>
            <a:off x="5574504" y="5130827"/>
            <a:ext cx="1245396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87DEE43-56E6-223E-46C6-FE73356B4023}"/>
              </a:ext>
            </a:extLst>
          </p:cNvPr>
          <p:cNvSpPr/>
          <p:nvPr/>
        </p:nvSpPr>
        <p:spPr>
          <a:xfrm>
            <a:off x="6958012" y="5130827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726DE63-A5E9-62F8-E5CC-BC00ED066F73}"/>
              </a:ext>
            </a:extLst>
          </p:cNvPr>
          <p:cNvSpPr/>
          <p:nvPr/>
        </p:nvSpPr>
        <p:spPr>
          <a:xfrm>
            <a:off x="8279603" y="5130827"/>
            <a:ext cx="1119188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0F15A8-135B-6BB2-8F46-437F11521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오카리나</a:t>
            </a:r>
            <a:r>
              <a:rPr lang="ko-KR" altLang="en-US" dirty="0">
                <a:latin typeface="+mn-ea"/>
                <a:ea typeface="+mn-ea"/>
              </a:rPr>
              <a:t> 소리내기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7A00FE-FEEC-14B2-8288-F75B829058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3" name="그림 42" descr="사람, 인간의 얼굴, 안경, 패션 액세서리이(가) 표시된 사진&#10;&#10;자동 생성된 설명">
            <a:extLst>
              <a:ext uri="{FF2B5EF4-FFF2-40B4-BE49-F238E27FC236}">
                <a16:creationId xmlns:a16="http://schemas.microsoft.com/office/drawing/2014/main" id="{AD7C14F4-434E-71B1-9B0F-F368AE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73" y="2011680"/>
            <a:ext cx="3957266" cy="43205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A38A4E2-03AA-E4C6-9391-01A936CFFAE3}"/>
              </a:ext>
            </a:extLst>
          </p:cNvPr>
          <p:cNvSpPr txBox="1"/>
          <p:nvPr/>
        </p:nvSpPr>
        <p:spPr>
          <a:xfrm>
            <a:off x="4959536" y="1738781"/>
            <a:ext cx="403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① 허리를 곧게 편 후 몸에 힘을 뺀다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7174B7-EEF8-5B81-F6CD-E3BB08B42B90}"/>
              </a:ext>
            </a:extLst>
          </p:cNvPr>
          <p:cNvSpPr txBox="1"/>
          <p:nvPr/>
        </p:nvSpPr>
        <p:spPr>
          <a:xfrm>
            <a:off x="4959536" y="2299513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② 입술과 볼에 힘을 빼고 가볍게 악기를 입에 문다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66CBB6-3B7B-DF85-2B48-F53A720FE948}"/>
              </a:ext>
            </a:extLst>
          </p:cNvPr>
          <p:cNvSpPr txBox="1"/>
          <p:nvPr/>
        </p:nvSpPr>
        <p:spPr>
          <a:xfrm>
            <a:off x="4959536" y="2860808"/>
            <a:ext cx="676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③ ‘</a:t>
            </a:r>
            <a:r>
              <a:rPr lang="ko-KR" altLang="en-US" dirty="0" err="1"/>
              <a:t>투’라고</a:t>
            </a:r>
            <a:r>
              <a:rPr lang="ko-KR" altLang="en-US" dirty="0"/>
              <a:t> 발음하듯 일정하게 소리를 내고 세지 않게 호흡한다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69EC4C-481F-0BCB-8C64-CD2F48489E88}"/>
              </a:ext>
            </a:extLst>
          </p:cNvPr>
          <p:cNvSpPr txBox="1"/>
          <p:nvPr/>
        </p:nvSpPr>
        <p:spPr>
          <a:xfrm>
            <a:off x="4959536" y="3421540"/>
            <a:ext cx="697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④ 악기의 구멍을 모두 막고 하나씩 떼며 다장조 음계를 연주한다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9" name="그림 48" descr="라인이(가) 표시된 사진&#10;&#10;자동 생성된 설명">
            <a:extLst>
              <a:ext uri="{FF2B5EF4-FFF2-40B4-BE49-F238E27FC236}">
                <a16:creationId xmlns:a16="http://schemas.microsoft.com/office/drawing/2014/main" id="{76FFCD91-78C2-A208-F30C-31B79D877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72" y="4023432"/>
            <a:ext cx="6499860" cy="8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862EC9C7-73E6-606D-9310-E41AF82CB1D0}"/>
              </a:ext>
            </a:extLst>
          </p:cNvPr>
          <p:cNvGrpSpPr>
            <a:grpSpLocks/>
          </p:cNvGrpSpPr>
          <p:nvPr/>
        </p:nvGrpSpPr>
        <p:grpSpPr bwMode="auto">
          <a:xfrm>
            <a:off x="10346589" y="312084"/>
            <a:ext cx="603474" cy="377219"/>
            <a:chOff x="4663668" y="5678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81F1B3DD-1748-0A28-556F-0AD645F53760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A99FE54-10BD-57DF-9887-044EA1D708A1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그룹 3">
            <a:extLst>
              <a:ext uri="{FF2B5EF4-FFF2-40B4-BE49-F238E27FC236}">
                <a16:creationId xmlns:a16="http://schemas.microsoft.com/office/drawing/2014/main" id="{77F312D3-AE73-30AF-5BEA-BA6448BD5CB1}"/>
              </a:ext>
            </a:extLst>
          </p:cNvPr>
          <p:cNvGrpSpPr>
            <a:grpSpLocks/>
          </p:cNvGrpSpPr>
          <p:nvPr/>
        </p:nvGrpSpPr>
        <p:grpSpPr bwMode="auto">
          <a:xfrm>
            <a:off x="11100517" y="31208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8E1B0D3-478D-D051-B5DB-58EE6E2F107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A33AA4F-3073-F42D-9114-80C349E1FC1E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7" name="[아침나라 중음①]_2단원_교과서_45쪽_문리버_반주_80">
            <a:hlinkClick r:id="" action="ppaction://media"/>
            <a:extLst>
              <a:ext uri="{FF2B5EF4-FFF2-40B4-BE49-F238E27FC236}">
                <a16:creationId xmlns:a16="http://schemas.microsoft.com/office/drawing/2014/main" id="{E3C87AB4-F88F-DDCE-256E-BC3A9F04F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725" y="783388"/>
            <a:ext cx="377219" cy="377219"/>
          </a:xfrm>
          <a:prstGeom prst="rect">
            <a:avLst/>
          </a:prstGeom>
        </p:spPr>
      </p:pic>
      <p:pic>
        <p:nvPicPr>
          <p:cNvPr id="28" name="[아침나라 중음①]_2단원_교과서_45쪽_문리버_오카리나 연주">
            <a:hlinkClick r:id="" action="ppaction://media"/>
            <a:extLst>
              <a:ext uri="{FF2B5EF4-FFF2-40B4-BE49-F238E27FC236}">
                <a16:creationId xmlns:a16="http://schemas.microsoft.com/office/drawing/2014/main" id="{D3488E7E-FAF8-E7DB-E1A6-97346BE1E9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4042" y="778061"/>
            <a:ext cx="377219" cy="377219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48E76334-6259-1B49-0F27-03E43915BBAE}"/>
              </a:ext>
            </a:extLst>
          </p:cNvPr>
          <p:cNvGrpSpPr/>
          <p:nvPr/>
        </p:nvGrpSpPr>
        <p:grpSpPr>
          <a:xfrm>
            <a:off x="3569177" y="462768"/>
            <a:ext cx="5529103" cy="5797091"/>
            <a:chOff x="3569177" y="462768"/>
            <a:chExt cx="5529103" cy="5797091"/>
          </a:xfrm>
        </p:grpSpPr>
        <p:pic>
          <p:nvPicPr>
            <p:cNvPr id="26" name="그림 25" descr="텍스트, 악보, 음악이(가) 표시된 사진&#10;&#10;자동 생성된 설명">
              <a:extLst>
                <a:ext uri="{FF2B5EF4-FFF2-40B4-BE49-F238E27FC236}">
                  <a16:creationId xmlns:a16="http://schemas.microsoft.com/office/drawing/2014/main" id="{CC04B34C-770F-EF2D-500E-AE8B7D0EB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0" t="12588" r="-280" b="593"/>
            <a:stretch/>
          </p:blipFill>
          <p:spPr>
            <a:xfrm>
              <a:off x="3569177" y="840621"/>
              <a:ext cx="5529103" cy="5419238"/>
            </a:xfrm>
            <a:prstGeom prst="rect">
              <a:avLst/>
            </a:prstGeom>
          </p:spPr>
        </p:pic>
        <p:pic>
          <p:nvPicPr>
            <p:cNvPr id="25" name="그림 24" descr="텍스트, 악보, 음악이(가) 표시된 사진&#10;&#10;자동 생성된 설명">
              <a:extLst>
                <a:ext uri="{FF2B5EF4-FFF2-40B4-BE49-F238E27FC236}">
                  <a16:creationId xmlns:a16="http://schemas.microsoft.com/office/drawing/2014/main" id="{C0F97096-DDC9-1CD4-C396-946B5C726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58" t="1152" r="75408" b="94158"/>
            <a:stretch/>
          </p:blipFill>
          <p:spPr>
            <a:xfrm>
              <a:off x="3777498" y="462768"/>
              <a:ext cx="946902" cy="427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</TotalTime>
  <Words>151</Words>
  <Application>Microsoft Office PowerPoint</Application>
  <PresentationFormat>와이드스크린</PresentationFormat>
  <Paragraphs>33</Paragraphs>
  <Slides>7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NanumGothicExtraBold</vt:lpstr>
      <vt:lpstr>맑은 고딕</vt:lpstr>
      <vt:lpstr>Spoqa Han Sans Neo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185</cp:revision>
  <dcterms:created xsi:type="dcterms:W3CDTF">2024-07-03T01:17:18Z</dcterms:created>
  <dcterms:modified xsi:type="dcterms:W3CDTF">2025-03-11T07:29:47Z</dcterms:modified>
</cp:coreProperties>
</file>