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handoutMasterIdLst>
    <p:handoutMasterId r:id="rId15"/>
  </p:handoutMasterIdLst>
  <p:sldIdLst>
    <p:sldId id="292" r:id="rId5"/>
    <p:sldId id="299" r:id="rId6"/>
    <p:sldId id="293" r:id="rId7"/>
    <p:sldId id="296" r:id="rId8"/>
    <p:sldId id="310" r:id="rId9"/>
    <p:sldId id="311" r:id="rId10"/>
    <p:sldId id="312" r:id="rId11"/>
    <p:sldId id="313" r:id="rId12"/>
    <p:sldId id="295" r:id="rId13"/>
  </p:sldIdLst>
  <p:sldSz cx="12192000" cy="6858000"/>
  <p:notesSz cx="6858000" cy="9144000"/>
  <p:embeddedFontLst>
    <p:embeddedFont>
      <p:font typeface="NanumGothicExtraBold" pitchFamily="2" charset="-127"/>
      <p:bold r:id="rId16"/>
    </p:embeddedFont>
    <p:embeddedFont>
      <p:font typeface="나눔고딕" pitchFamily="2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E2E8"/>
    <a:srgbClr val="FEE57E"/>
    <a:srgbClr val="E0FEFF"/>
    <a:srgbClr val="824D79"/>
    <a:srgbClr val="FFFFFF"/>
    <a:srgbClr val="9C3CC8"/>
    <a:srgbClr val="B38553"/>
    <a:srgbClr val="F313B8"/>
    <a:srgbClr val="46C0A9"/>
    <a:srgbClr val="50B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36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5112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6CB4DA6C-162F-03A2-9483-2B58BC6D5D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6C536AE-2D10-4CE5-0889-292A16F6A7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66A69-EA33-4130-B3E5-72686AE04143}" type="datetimeFigureOut">
              <a:rPr lang="ko-KR" altLang="en-US" smtClean="0"/>
              <a:t>2025-09-15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F44E2A6-4D31-3B75-6B89-C2DB84F7A3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438D287-C1A4-DF82-7589-76F092681E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73777-68AD-438A-8A4E-3D339CBD6E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979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44555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CD9B5-AF23-5763-7718-4C60A3A6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EC1E3FC-22B0-5D88-9C48-790A708AF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A615B4D-4FA9-958E-185F-79F2C8CB5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C65230-C92E-9F54-CE79-1324B41C3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17159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1DC7-E7F9-7B1F-3F16-1DC2A45A7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25A0DB7-EAEE-6843-51E3-68974198F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F4994EE-BD4E-6EEA-67A2-F5AAFCE71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B680975-7CAD-A083-1FC1-649F9B4A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8925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5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5.png"/><Relationship Id="rId4" Type="http://schemas.openxmlformats.org/officeDocument/2006/relationships/audio" Target="../media/media5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8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5.png"/><Relationship Id="rId4" Type="http://schemas.openxmlformats.org/officeDocument/2006/relationships/audio" Target="../media/media8.mp3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세계의 음악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38~39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3600" dirty="0"/>
              <a:t>세계 여러 나라의 노래를 </a:t>
            </a:r>
            <a:endParaRPr kumimoji="1" lang="en-US" altLang="ko-KR" sz="3600" dirty="0"/>
          </a:p>
          <a:p>
            <a:r>
              <a:rPr kumimoji="1" lang="ko-KR" altLang="en-US" sz="3600" dirty="0"/>
              <a:t>부를 수 있다</a:t>
            </a:r>
            <a:r>
              <a:rPr kumimoji="1" lang="en-US" altLang="ko-KR" sz="3600" dirty="0"/>
              <a:t>.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원어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95A1FF5-D6F6-5CB3-347C-A1D40479A8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746991" y="913989"/>
            <a:ext cx="4245009" cy="5326573"/>
          </a:xfrm>
          <a:prstGeom prst="rect">
            <a:avLst/>
          </a:prstGeom>
        </p:spPr>
      </p:pic>
      <p:pic>
        <p:nvPicPr>
          <p:cNvPr id="12" name="[아침나라 중음②]_1단원_교과서_38쪽_버드나무 정원 아래에서_노래(원어)">
            <a:hlinkClick r:id="" action="ppaction://media"/>
            <a:extLst>
              <a:ext uri="{FF2B5EF4-FFF2-40B4-BE49-F238E27FC236}">
                <a16:creationId xmlns:a16="http://schemas.microsoft.com/office/drawing/2014/main" id="{35F72B05-DDE6-9171-A6A1-8CE01E384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14680" y="1311918"/>
            <a:ext cx="307975" cy="307975"/>
          </a:xfrm>
          <a:prstGeom prst="rect">
            <a:avLst/>
          </a:prstGeom>
        </p:spPr>
      </p:pic>
      <p:pic>
        <p:nvPicPr>
          <p:cNvPr id="13" name="[아침나라 중음②]_1단원_교과서_38쪽_버드나무 정원 아래에서_노래(한글)">
            <a:hlinkClick r:id="" action="ppaction://media"/>
            <a:extLst>
              <a:ext uri="{FF2B5EF4-FFF2-40B4-BE49-F238E27FC236}">
                <a16:creationId xmlns:a16="http://schemas.microsoft.com/office/drawing/2014/main" id="{E6FD900E-5A97-8C2A-BC93-437EEA6D55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14680" y="2197361"/>
            <a:ext cx="307975" cy="307975"/>
          </a:xfrm>
          <a:prstGeom prst="rect">
            <a:avLst/>
          </a:prstGeom>
        </p:spPr>
      </p:pic>
      <p:pic>
        <p:nvPicPr>
          <p:cNvPr id="14" name="[아침나라 중음②]_1단원_교과서_38쪽_버드나무 정원 아래에서_반주">
            <a:hlinkClick r:id="" action="ppaction://media"/>
            <a:extLst>
              <a:ext uri="{FF2B5EF4-FFF2-40B4-BE49-F238E27FC236}">
                <a16:creationId xmlns:a16="http://schemas.microsoft.com/office/drawing/2014/main" id="{2F011A36-67F1-7147-07D5-78E16E2088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14680" y="3086098"/>
            <a:ext cx="307975" cy="307975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998EC61D-581E-C200-2A45-6D9362D4A638}"/>
              </a:ext>
            </a:extLst>
          </p:cNvPr>
          <p:cNvSpPr/>
          <p:nvPr/>
        </p:nvSpPr>
        <p:spPr bwMode="auto">
          <a:xfrm>
            <a:off x="11249802" y="2790332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45332"/>
            <a:ext cx="8924085" cy="219791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라장조</a:t>
            </a: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  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Andantino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조금 느리게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45333"/>
            <a:ext cx="1388809" cy="2483668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endParaRPr kumimoji="1" lang="en-US" altLang="ko-KR" sz="16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6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연주 형태</a:t>
            </a:r>
            <a:endParaRPr kumimoji="1" lang="en-US" altLang="ko-KR" sz="16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빠르기</a:t>
            </a:r>
            <a:r>
              <a:rPr kumimoji="1" lang="en-US" altLang="ko-KR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6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2997577"/>
            <a:ext cx="8924085" cy="147282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아일랜드 시인 예이츠가 아일랜드 한 농가에서 만난 할머니의 흥얼거리던 구전 민요를 자신의 시에 가사로 붙여 다듬은 노래이다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많은 작곡가가 이 노래를 편곡했는데 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1943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년 영국의 작곡가 ‘벤자민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브리튼’이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가곡으로 편곡하여 자신의 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『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민속 음악 모음집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』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에 실으면서 유명해졌다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아일랜드에서 ‘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샐리’는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‘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버드나무‘를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뜻한다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33C16A5-9C20-0E6D-0DEF-F1FABD61D8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5057" y="1533501"/>
            <a:ext cx="233183" cy="39092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5299853-4F25-79B4-734F-E5C338911154}"/>
              </a:ext>
            </a:extLst>
          </p:cNvPr>
          <p:cNvSpPr txBox="1">
            <a:spLocks/>
          </p:cNvSpPr>
          <p:nvPr/>
        </p:nvSpPr>
        <p:spPr>
          <a:xfrm>
            <a:off x="595200" y="4607326"/>
            <a:ext cx="1570150" cy="641349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아일랜드 노래의 </a:t>
            </a:r>
            <a:endParaRPr kumimoji="1" lang="en-US" altLang="ko-KR" sz="16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특징</a:t>
            </a:r>
            <a:endParaRPr kumimoji="1" lang="en-US" altLang="ko-KR" sz="16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659DB75-E87C-E5D0-18A2-70A3C9D7BC48}"/>
              </a:ext>
            </a:extLst>
          </p:cNvPr>
          <p:cNvSpPr txBox="1">
            <a:spLocks/>
          </p:cNvSpPr>
          <p:nvPr/>
        </p:nvSpPr>
        <p:spPr>
          <a:xfrm>
            <a:off x="2397696" y="4607326"/>
            <a:ext cx="8911446" cy="147282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오랜 기간 영국의 핍박과 착취의 역사 속에서 독립한 아일랜드는 암울한 현실 가운데에서도 희망을 품는 아일랜드인들의 사고방식이 반영되어 민요가 만들어졌다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또한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사랑을 주제로 한 노래도 많은데 사랑 노래여도 아일랜드 특유의 아름다운 자연에 대한 이야기가 나오는 특징이 있다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E4200-5943-0CC8-D81F-0437A719E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0357A2B-AABE-4073-311D-8E01997DDC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762CCCAF-BA4E-490B-927C-79F0B0C63816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원어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07098251-7392-3192-6DF5-CCC8FDA1E683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88BDF2C-27E2-AEFA-3014-FC2FEB33EAA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460751" y="944212"/>
            <a:ext cx="4817490" cy="5266128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32152CD6-0FEA-93C0-95EF-6084FFACAFED}"/>
              </a:ext>
            </a:extLst>
          </p:cNvPr>
          <p:cNvSpPr/>
          <p:nvPr/>
        </p:nvSpPr>
        <p:spPr bwMode="auto">
          <a:xfrm>
            <a:off x="11249803" y="2790332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2" name="[아침나라 중음②]_1단원_교과서_39쪽_관타나메라_노래(원어)">
            <a:hlinkClick r:id="" action="ppaction://media"/>
            <a:extLst>
              <a:ext uri="{FF2B5EF4-FFF2-40B4-BE49-F238E27FC236}">
                <a16:creationId xmlns:a16="http://schemas.microsoft.com/office/drawing/2014/main" id="{DB9B1601-AC9B-3E95-CC09-2A20CAE04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01983" y="1320541"/>
            <a:ext cx="333375" cy="333375"/>
          </a:xfrm>
          <a:prstGeom prst="rect">
            <a:avLst/>
          </a:prstGeom>
        </p:spPr>
      </p:pic>
      <p:pic>
        <p:nvPicPr>
          <p:cNvPr id="4" name="[아침나라 중음②]_1단원_교과서_39쪽_관타나메라_노래(한글)">
            <a:hlinkClick r:id="" action="ppaction://media"/>
            <a:extLst>
              <a:ext uri="{FF2B5EF4-FFF2-40B4-BE49-F238E27FC236}">
                <a16:creationId xmlns:a16="http://schemas.microsoft.com/office/drawing/2014/main" id="{BFB9032C-1B9C-C805-80B0-6B03A7CE27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01983" y="2206888"/>
            <a:ext cx="333375" cy="333375"/>
          </a:xfrm>
          <a:prstGeom prst="rect">
            <a:avLst/>
          </a:prstGeom>
        </p:spPr>
      </p:pic>
      <p:pic>
        <p:nvPicPr>
          <p:cNvPr id="5" name="[아침나라 중음②]_1단원_교과서_39쪽_관타나메라_반주 125">
            <a:hlinkClick r:id="" action="ppaction://media"/>
            <a:extLst>
              <a:ext uri="{FF2B5EF4-FFF2-40B4-BE49-F238E27FC236}">
                <a16:creationId xmlns:a16="http://schemas.microsoft.com/office/drawing/2014/main" id="{E8A1A208-9158-5C62-699E-B4F300D88BC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01983" y="3095625"/>
            <a:ext cx="33337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181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CBF6D-00DF-5B1C-790C-5A169795F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AD2CED84-EE98-E67D-4A18-9A368D737166}"/>
              </a:ext>
            </a:extLst>
          </p:cNvPr>
          <p:cNvSpPr txBox="1">
            <a:spLocks/>
          </p:cNvSpPr>
          <p:nvPr/>
        </p:nvSpPr>
        <p:spPr>
          <a:xfrm>
            <a:off x="2397696" y="945332"/>
            <a:ext cx="8924085" cy="219791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바장조</a:t>
            </a: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  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Allegretto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조금 빠르게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8F09E9E-E210-CE14-6A91-F902F76F99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B9DE916-55E5-8AE8-F45D-412F4D6A78A1}"/>
              </a:ext>
            </a:extLst>
          </p:cNvPr>
          <p:cNvSpPr txBox="1">
            <a:spLocks/>
          </p:cNvSpPr>
          <p:nvPr/>
        </p:nvSpPr>
        <p:spPr>
          <a:xfrm>
            <a:off x="595200" y="945333"/>
            <a:ext cx="1388809" cy="2483668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endParaRPr kumimoji="1" lang="en-US" altLang="ko-KR" sz="16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6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연주 형태</a:t>
            </a:r>
            <a:endParaRPr kumimoji="1" lang="en-US" altLang="ko-KR" sz="16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빠르기</a:t>
            </a:r>
            <a:r>
              <a:rPr kumimoji="1" lang="en-US" altLang="ko-KR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6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4C6DEED-37F8-52A5-F4C0-594D4D77E5FE}"/>
              </a:ext>
            </a:extLst>
          </p:cNvPr>
          <p:cNvSpPr txBox="1">
            <a:spLocks/>
          </p:cNvSpPr>
          <p:nvPr/>
        </p:nvSpPr>
        <p:spPr>
          <a:xfrm>
            <a:off x="2404108" y="2997577"/>
            <a:ext cx="8924085" cy="82512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에스파냐어로 ‘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관타나메라’는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‘관타나모 지방 출신 여자’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‘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과히라’는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‘여자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농부’라는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뜻이다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쿠바 독립운동가인 호세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마르티의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시를 가사로 한 쿠바의 대표 노래이다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013232F-6A85-1E0E-66A8-AE0D8A4650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5057" y="1533501"/>
            <a:ext cx="233183" cy="39092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6129FD3-5A5B-D6C3-5864-23671BA2F18D}"/>
              </a:ext>
            </a:extLst>
          </p:cNvPr>
          <p:cNvSpPr txBox="1">
            <a:spLocks/>
          </p:cNvSpPr>
          <p:nvPr/>
        </p:nvSpPr>
        <p:spPr>
          <a:xfrm>
            <a:off x="595200" y="3895726"/>
            <a:ext cx="1570150" cy="641349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3">
                    <a:lumMod val="75000"/>
                  </a:schemeClr>
                </a:solidFill>
                <a:latin typeface="+mn-ea"/>
                <a:ea typeface="+mn-ea"/>
              </a:rPr>
              <a:t>쿠바 민요의 </a:t>
            </a:r>
            <a:endParaRPr kumimoji="1" lang="en-US" altLang="ko-KR" sz="1600" dirty="0">
              <a:solidFill>
                <a:schemeClr val="accent3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3">
                    <a:lumMod val="75000"/>
                  </a:schemeClr>
                </a:solidFill>
                <a:latin typeface="+mn-ea"/>
                <a:ea typeface="+mn-ea"/>
              </a:rPr>
              <a:t>특징</a:t>
            </a:r>
            <a:endParaRPr kumimoji="1" lang="en-US" altLang="ko-KR" sz="1600" dirty="0">
              <a:solidFill>
                <a:schemeClr val="accent3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44BF104-C357-DDE8-4A04-B4327AB27E4A}"/>
              </a:ext>
            </a:extLst>
          </p:cNvPr>
          <p:cNvSpPr txBox="1">
            <a:spLocks/>
          </p:cNvSpPr>
          <p:nvPr/>
        </p:nvSpPr>
        <p:spPr>
          <a:xfrm>
            <a:off x="2397696" y="3895726"/>
            <a:ext cx="8911446" cy="147282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에스파냐의 오랜 지배를 받은 쿠바는 에스파냐 민속 음악에 영향을 받은 민요가 많다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당시 쿠바에 정착한 에스파냐계 백인들은 사탕수수 농사를 짓기 위해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아프리카로부터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흑인 노예들을 데려왔다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쿠바의 음악은 아프리카 음악에 영향을 받으며 에스파냐계와 흑인계의 두 요소가 융합되어 여러 장르가 생겨났다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춤과 음악이 일체가 되어 독특한 느낌을 주며 리듬이 빠르고 화려한 민요가 많다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특히 흑인 음악의 영향을 받아 타악기가 즐겨 쓰인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룸바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(rumba),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맘보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(mambo),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차차차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(cha </a:t>
            </a:r>
            <a:r>
              <a:rPr kumimoji="1" lang="en-US" altLang="ko-KR" sz="1600" b="0" dirty="0" err="1">
                <a:solidFill>
                  <a:schemeClr val="tx1"/>
                </a:solidFill>
                <a:latin typeface="+mn-ea"/>
                <a:ea typeface="+mn-ea"/>
              </a:rPr>
              <a:t>cha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 cha)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와 같은 다양한 쿠바 댄스 리듬이 세계적으로 유행하였다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399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A8D3E-308F-73D2-1C1B-DB3C358EC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51F1153-4FA5-AB0E-A6D3-4B0358D08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1BF6F76A-0006-BEF3-410B-EF8C7BA2E2E6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원어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177476D6-A4DE-E307-E2CF-DDDADA755098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노래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738BB05-8130-790B-9DA3-2A924FA6738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22845" y="1704413"/>
            <a:ext cx="6146309" cy="3379319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0608AACB-8824-AA15-C6A9-E21427F6D3BB}"/>
              </a:ext>
            </a:extLst>
          </p:cNvPr>
          <p:cNvSpPr/>
          <p:nvPr/>
        </p:nvSpPr>
        <p:spPr bwMode="auto">
          <a:xfrm>
            <a:off x="11249803" y="2790332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2" name="[아침나라 중음②]_1단원_교과서_39쪽_안녕_노래(원어)">
            <a:hlinkClick r:id="" action="ppaction://media"/>
            <a:extLst>
              <a:ext uri="{FF2B5EF4-FFF2-40B4-BE49-F238E27FC236}">
                <a16:creationId xmlns:a16="http://schemas.microsoft.com/office/drawing/2014/main" id="{154664EA-CFC1-8FAD-0B48-BBE4C198A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92458" y="1299101"/>
            <a:ext cx="352425" cy="352425"/>
          </a:xfrm>
          <a:prstGeom prst="rect">
            <a:avLst/>
          </a:prstGeom>
        </p:spPr>
      </p:pic>
      <p:pic>
        <p:nvPicPr>
          <p:cNvPr id="4" name="[아침나라 중음②]_1단원_교과서_39쪽_안녕_노래(한글)">
            <a:hlinkClick r:id="" action="ppaction://media"/>
            <a:extLst>
              <a:ext uri="{FF2B5EF4-FFF2-40B4-BE49-F238E27FC236}">
                <a16:creationId xmlns:a16="http://schemas.microsoft.com/office/drawing/2014/main" id="{AC00721B-EA95-4DA4-508A-CC04E61D2D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92458" y="2187838"/>
            <a:ext cx="352425" cy="352425"/>
          </a:xfrm>
          <a:prstGeom prst="rect">
            <a:avLst/>
          </a:prstGeom>
        </p:spPr>
      </p:pic>
      <p:pic>
        <p:nvPicPr>
          <p:cNvPr id="5" name="[아침나라 중음②]_1단원_교과서_39쪽_안녕_반주_105">
            <a:hlinkClick r:id="" action="ppaction://media"/>
            <a:extLst>
              <a:ext uri="{FF2B5EF4-FFF2-40B4-BE49-F238E27FC236}">
                <a16:creationId xmlns:a16="http://schemas.microsoft.com/office/drawing/2014/main" id="{B2655A7A-42BF-E221-68B5-21AC47C24F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92458" y="3076575"/>
            <a:ext cx="3524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287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19762-3F87-E41B-4987-05383A386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0EB8E12C-EC05-B759-A697-E5B1DA4608F2}"/>
              </a:ext>
            </a:extLst>
          </p:cNvPr>
          <p:cNvSpPr txBox="1">
            <a:spLocks/>
          </p:cNvSpPr>
          <p:nvPr/>
        </p:nvSpPr>
        <p:spPr>
          <a:xfrm>
            <a:off x="2397696" y="945332"/>
            <a:ext cx="8924085" cy="219791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라단조</a:t>
            </a: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  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16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en-US" altLang="ko-K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Allegretto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</a:rPr>
              <a:t>(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</a:rPr>
              <a:t>조금 빠르게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</a:rPr>
              <a:t>)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42285CF-DB18-014A-2A1B-E192BD5066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74B3885-CFD9-8648-DCA8-4C2F4627331D}"/>
              </a:ext>
            </a:extLst>
          </p:cNvPr>
          <p:cNvSpPr txBox="1">
            <a:spLocks/>
          </p:cNvSpPr>
          <p:nvPr/>
        </p:nvSpPr>
        <p:spPr>
          <a:xfrm>
            <a:off x="595200" y="945333"/>
            <a:ext cx="1388809" cy="2483668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endParaRPr kumimoji="1" lang="en-US" altLang="ko-KR" sz="16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6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연주 형태</a:t>
            </a:r>
            <a:endParaRPr kumimoji="1" lang="en-US" altLang="ko-KR" sz="16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빠르기</a:t>
            </a:r>
            <a:r>
              <a:rPr kumimoji="1" lang="en-US" altLang="ko-KR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6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89204E0-46D2-9A04-9ED8-A0D64DFC2164}"/>
              </a:ext>
            </a:extLst>
          </p:cNvPr>
          <p:cNvSpPr txBox="1">
            <a:spLocks/>
          </p:cNvSpPr>
          <p:nvPr/>
        </p:nvSpPr>
        <p:spPr>
          <a:xfrm>
            <a:off x="2404108" y="2997577"/>
            <a:ext cx="8924085" cy="147282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친구들에게 다시 만날 때까지 무사하길 바라는 마음으로 인사하며 부르는 이스라엘 민요이다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52325DD-D117-35F9-07EF-B3B6AA4744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5057" y="1533501"/>
            <a:ext cx="233183" cy="39092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7735935-FC1E-AE30-D212-84394E003887}"/>
              </a:ext>
            </a:extLst>
          </p:cNvPr>
          <p:cNvSpPr txBox="1">
            <a:spLocks/>
          </p:cNvSpPr>
          <p:nvPr/>
        </p:nvSpPr>
        <p:spPr>
          <a:xfrm>
            <a:off x="595200" y="3976671"/>
            <a:ext cx="1570150" cy="641349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이스라엘 민요의 </a:t>
            </a:r>
            <a:endParaRPr kumimoji="1" lang="en-US" altLang="ko-KR" sz="1600" dirty="0">
              <a:solidFill>
                <a:schemeClr val="accent6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특징</a:t>
            </a:r>
            <a:endParaRPr kumimoji="1" lang="en-US" altLang="ko-KR" sz="1600" dirty="0">
              <a:solidFill>
                <a:schemeClr val="accent6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D363FC8-A06D-82A9-94D3-7356970F1485}"/>
              </a:ext>
            </a:extLst>
          </p:cNvPr>
          <p:cNvSpPr txBox="1">
            <a:spLocks/>
          </p:cNvSpPr>
          <p:nvPr/>
        </p:nvSpPr>
        <p:spPr>
          <a:xfrm>
            <a:off x="2397696" y="3976671"/>
            <a:ext cx="8911446" cy="147282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흩어졌던 유대인들이 고향인 팔레스타인으로 이주하기 시작한 역사 속에서 이민 사회의 다양하고 독특한 민속 음악들이 생겨났다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가사의 억양을 따르는 리듬을 사용하는 노래가 많다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‘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안녕’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‘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하바나길라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’ 등의 노래가 유명하며 가사의 억양을 따르는 리듬을 사용하는 노래가 많고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짧은 동기로 구성되는 특징이 있다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한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악구를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선창하면 다 같이 같은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악구나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후속구로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답창하는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특징이 있다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050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401</Words>
  <Application>Microsoft Office PowerPoint</Application>
  <PresentationFormat>와이드스크린</PresentationFormat>
  <Paragraphs>66</Paragraphs>
  <Slides>9</Slides>
  <Notes>3</Notes>
  <HiddenSlides>0</HiddenSlides>
  <MMClips>9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Times New Roman</vt:lpstr>
      <vt:lpstr>나눔고딕</vt:lpstr>
      <vt:lpstr>Arial</vt:lpstr>
      <vt:lpstr>NanumGothicExtraBold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USER</cp:lastModifiedBy>
  <cp:revision>186</cp:revision>
  <dcterms:created xsi:type="dcterms:W3CDTF">2024-07-03T01:17:18Z</dcterms:created>
  <dcterms:modified xsi:type="dcterms:W3CDTF">2025-09-15T07:17:35Z</dcterms:modified>
</cp:coreProperties>
</file>