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300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>
                <a:latin typeface="+mn-ea"/>
                <a:ea typeface="+mn-ea"/>
              </a:rPr>
              <a:t>산타 </a:t>
            </a:r>
            <a:r>
              <a:rPr kumimoji="1" lang="ko-KR" altLang="en-US" sz="3600" dirty="0" err="1">
                <a:latin typeface="+mn-ea"/>
                <a:ea typeface="+mn-ea"/>
              </a:rPr>
              <a:t>루치아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20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악상 기호와 곡의 분위기를 살려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노래 부를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내림나장조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 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Andantino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조금 느리게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부분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404108" y="1633268"/>
            <a:ext cx="240390" cy="455252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686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경쾌한 리듬과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셈여림의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변화가 특징인 이탈리아 칸초네이다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산타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루치아’의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루치아’는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디오클레티아누스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황제의 기독교 박해 때 순교한 실존 인물로 라틴어 ‘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Lux’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에서 파생된 이름이며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산타는 ‘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성스러운’이라는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뜻의 라틴어이다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이탈리아의 산타 루치아는 뱃사람의 수호신이자 구원자이다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527602B-C92E-9CE5-3478-2E58B06DE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2429" y="1125009"/>
            <a:ext cx="5967141" cy="4926190"/>
          </a:xfrm>
          <a:prstGeom prst="rect">
            <a:avLst/>
          </a:prstGeom>
        </p:spPr>
      </p:pic>
      <p:pic>
        <p:nvPicPr>
          <p:cNvPr id="16" name="Q9.산타루치아-노래">
            <a:hlinkClick r:id="" action="ppaction://media"/>
            <a:extLst>
              <a:ext uri="{FF2B5EF4-FFF2-40B4-BE49-F238E27FC236}">
                <a16:creationId xmlns:a16="http://schemas.microsoft.com/office/drawing/2014/main" id="{97E124E6-E3C7-BC9D-324B-5656E5FF9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5524" y="1302890"/>
            <a:ext cx="330784" cy="330784"/>
          </a:xfrm>
          <a:prstGeom prst="rect">
            <a:avLst/>
          </a:prstGeom>
        </p:spPr>
      </p:pic>
      <p:pic>
        <p:nvPicPr>
          <p:cNvPr id="17" name="Q9.산타루치아-반주">
            <a:hlinkClick r:id="" action="ppaction://media"/>
            <a:extLst>
              <a:ext uri="{FF2B5EF4-FFF2-40B4-BE49-F238E27FC236}">
                <a16:creationId xmlns:a16="http://schemas.microsoft.com/office/drawing/2014/main" id="{468D372A-04FC-C050-3D23-88CF360DE2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95523" y="2216474"/>
            <a:ext cx="330784" cy="33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악상 기호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B65CA8A-4A2F-8F79-A184-B5EDE77C7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429" y="1125009"/>
            <a:ext cx="5967141" cy="4926190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CA485C46-10D0-25E9-0B6D-27A818127C2E}"/>
              </a:ext>
            </a:extLst>
          </p:cNvPr>
          <p:cNvSpPr/>
          <p:nvPr/>
        </p:nvSpPr>
        <p:spPr>
          <a:xfrm>
            <a:off x="3802856" y="1785938"/>
            <a:ext cx="276225" cy="223837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30EF043A-224D-BF9A-2B09-985CB5C4089F}"/>
              </a:ext>
            </a:extLst>
          </p:cNvPr>
          <p:cNvSpPr/>
          <p:nvPr/>
        </p:nvSpPr>
        <p:spPr>
          <a:xfrm>
            <a:off x="6270624" y="1785937"/>
            <a:ext cx="1177925" cy="223837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0E7FB1D3-E0B0-9C13-1DBF-4952D8D29983}"/>
              </a:ext>
            </a:extLst>
          </p:cNvPr>
          <p:cNvSpPr/>
          <p:nvPr/>
        </p:nvSpPr>
        <p:spPr>
          <a:xfrm>
            <a:off x="7523958" y="1785936"/>
            <a:ext cx="1315242" cy="223837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6E0C9737-9F31-CB57-C9E5-7C2A299D1DAB}"/>
              </a:ext>
            </a:extLst>
          </p:cNvPr>
          <p:cNvSpPr/>
          <p:nvPr/>
        </p:nvSpPr>
        <p:spPr>
          <a:xfrm>
            <a:off x="6408737" y="2895601"/>
            <a:ext cx="188914" cy="169862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BDE9F365-26BD-DA78-3AC0-FFEF4E5E51D8}"/>
              </a:ext>
            </a:extLst>
          </p:cNvPr>
          <p:cNvSpPr/>
          <p:nvPr/>
        </p:nvSpPr>
        <p:spPr>
          <a:xfrm>
            <a:off x="3721100" y="3819526"/>
            <a:ext cx="219868" cy="223836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E45ECD37-8388-39EA-068F-D347C825EA0A}"/>
              </a:ext>
            </a:extLst>
          </p:cNvPr>
          <p:cNvSpPr/>
          <p:nvPr/>
        </p:nvSpPr>
        <p:spPr>
          <a:xfrm>
            <a:off x="4124325" y="4254501"/>
            <a:ext cx="219868" cy="223836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BA13D13A-D5A2-44EB-A77C-3F60022320D8}"/>
              </a:ext>
            </a:extLst>
          </p:cNvPr>
          <p:cNvSpPr/>
          <p:nvPr/>
        </p:nvSpPr>
        <p:spPr>
          <a:xfrm>
            <a:off x="7414024" y="5035551"/>
            <a:ext cx="219868" cy="223836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9D14465F-6F49-7ECD-A933-FF831E84F60C}"/>
              </a:ext>
            </a:extLst>
          </p:cNvPr>
          <p:cNvSpPr/>
          <p:nvPr/>
        </p:nvSpPr>
        <p:spPr>
          <a:xfrm>
            <a:off x="3582988" y="5035551"/>
            <a:ext cx="277812" cy="223836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4DF9638B-4389-2478-E46C-162106921D1B}"/>
              </a:ext>
            </a:extLst>
          </p:cNvPr>
          <p:cNvCxnSpPr>
            <a:stCxn id="6" idx="2"/>
          </p:cNvCxnSpPr>
          <p:nvPr/>
        </p:nvCxnSpPr>
        <p:spPr>
          <a:xfrm flipH="1" flipV="1">
            <a:off x="2873829" y="1785936"/>
            <a:ext cx="929027" cy="11192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087ECCFC-2341-4D52-F11D-26B4671BFCFF}"/>
              </a:ext>
            </a:extLst>
          </p:cNvPr>
          <p:cNvCxnSpPr/>
          <p:nvPr/>
        </p:nvCxnSpPr>
        <p:spPr>
          <a:xfrm flipV="1">
            <a:off x="6916783" y="1397726"/>
            <a:ext cx="182880" cy="38821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F6C1B4A8-C87C-3D09-C657-AF3ECB024A8A}"/>
              </a:ext>
            </a:extLst>
          </p:cNvPr>
          <p:cNvCxnSpPr>
            <a:stCxn id="8" idx="6"/>
          </p:cNvCxnSpPr>
          <p:nvPr/>
        </p:nvCxnSpPr>
        <p:spPr>
          <a:xfrm>
            <a:off x="8839200" y="1897855"/>
            <a:ext cx="703217" cy="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DCE135E0-0B7A-D8D9-A317-2F2C93039075}"/>
              </a:ext>
            </a:extLst>
          </p:cNvPr>
          <p:cNvCxnSpPr>
            <a:stCxn id="10" idx="2"/>
          </p:cNvCxnSpPr>
          <p:nvPr/>
        </p:nvCxnSpPr>
        <p:spPr>
          <a:xfrm flipH="1" flipV="1">
            <a:off x="2743200" y="3755571"/>
            <a:ext cx="977900" cy="17587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62591A61-9ED8-E0A3-002B-6A2D3B50AEEB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2669176" y="5147469"/>
            <a:ext cx="913812" cy="32787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7AD182A9-0411-6D02-0E8E-43CBC1C70E71}"/>
              </a:ext>
            </a:extLst>
          </p:cNvPr>
          <p:cNvCxnSpPr>
            <a:stCxn id="12" idx="6"/>
          </p:cNvCxnSpPr>
          <p:nvPr/>
        </p:nvCxnSpPr>
        <p:spPr>
          <a:xfrm flipV="1">
            <a:off x="7633892" y="5146766"/>
            <a:ext cx="1814907" cy="70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37EEE0D-3E2C-442D-DEA7-968D189C0448}"/>
              </a:ext>
            </a:extLst>
          </p:cNvPr>
          <p:cNvCxnSpPr/>
          <p:nvPr/>
        </p:nvCxnSpPr>
        <p:spPr>
          <a:xfrm flipH="1">
            <a:off x="2334758" y="4408714"/>
            <a:ext cx="1787275" cy="18941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76409C1F-1E92-2950-8B4A-078AE00401C1}"/>
              </a:ext>
            </a:extLst>
          </p:cNvPr>
          <p:cNvCxnSpPr>
            <a:stCxn id="9" idx="5"/>
          </p:cNvCxnSpPr>
          <p:nvPr/>
        </p:nvCxnSpPr>
        <p:spPr>
          <a:xfrm>
            <a:off x="6569985" y="3040587"/>
            <a:ext cx="2665455" cy="479853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9B259EE-D371-F950-208A-F3EE9988D5A7}"/>
              </a:ext>
            </a:extLst>
          </p:cNvPr>
          <p:cNvSpPr txBox="1"/>
          <p:nvPr/>
        </p:nvSpPr>
        <p:spPr>
          <a:xfrm>
            <a:off x="1675277" y="1573632"/>
            <a:ext cx="12525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2"/>
                </a:solidFill>
              </a:rPr>
              <a:t>메조 포르테</a:t>
            </a:r>
            <a:endParaRPr lang="en-US" altLang="ko-KR" sz="1400" b="1" dirty="0">
              <a:solidFill>
                <a:schemeClr val="accent2"/>
              </a:solidFill>
            </a:endParaRPr>
          </a:p>
          <a:p>
            <a:pPr algn="ctr"/>
            <a:r>
              <a:rPr lang="ko-KR" altLang="en-US" sz="1100" dirty="0"/>
              <a:t>조금 세게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E331644-E510-8B84-4868-9636D23F0576}"/>
              </a:ext>
            </a:extLst>
          </p:cNvPr>
          <p:cNvSpPr txBox="1"/>
          <p:nvPr/>
        </p:nvSpPr>
        <p:spPr>
          <a:xfrm>
            <a:off x="2005149" y="3566125"/>
            <a:ext cx="7853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2"/>
                </a:solidFill>
              </a:rPr>
              <a:t>포르테</a:t>
            </a:r>
            <a:endParaRPr lang="en-US" altLang="ko-KR" sz="1400" b="1" dirty="0">
              <a:solidFill>
                <a:schemeClr val="accent2"/>
              </a:solidFill>
            </a:endParaRPr>
          </a:p>
          <a:p>
            <a:pPr algn="ctr"/>
            <a:r>
              <a:rPr lang="ko-KR" altLang="en-US" sz="1100" dirty="0"/>
              <a:t>세게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1385F3-E5D8-F466-6EC7-4BEF22A90661}"/>
              </a:ext>
            </a:extLst>
          </p:cNvPr>
          <p:cNvSpPr txBox="1"/>
          <p:nvPr/>
        </p:nvSpPr>
        <p:spPr>
          <a:xfrm>
            <a:off x="1558117" y="5408458"/>
            <a:ext cx="12525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2"/>
                </a:solidFill>
              </a:rPr>
              <a:t>메조 피아노</a:t>
            </a:r>
            <a:endParaRPr lang="en-US" altLang="ko-KR" sz="1400" b="1" dirty="0">
              <a:solidFill>
                <a:schemeClr val="accent2"/>
              </a:solidFill>
            </a:endParaRPr>
          </a:p>
          <a:p>
            <a:pPr algn="ctr"/>
            <a:r>
              <a:rPr lang="ko-KR" altLang="en-US" sz="1100" dirty="0"/>
              <a:t>조금 여리게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81CAEB-421D-6CD0-5DA3-A09298B7739C}"/>
              </a:ext>
            </a:extLst>
          </p:cNvPr>
          <p:cNvSpPr txBox="1"/>
          <p:nvPr/>
        </p:nvSpPr>
        <p:spPr>
          <a:xfrm>
            <a:off x="6503194" y="940992"/>
            <a:ext cx="12525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2"/>
                </a:solidFill>
              </a:rPr>
              <a:t>크레셴도</a:t>
            </a:r>
            <a:endParaRPr lang="en-US" altLang="ko-KR" sz="1400" b="1" dirty="0">
              <a:solidFill>
                <a:schemeClr val="accent2"/>
              </a:solidFill>
            </a:endParaRPr>
          </a:p>
          <a:p>
            <a:pPr algn="ctr"/>
            <a:r>
              <a:rPr lang="ko-KR" altLang="en-US" sz="1100" dirty="0"/>
              <a:t> 점점 세게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9A4898-606B-2ABF-74C5-0A758E85EB86}"/>
              </a:ext>
            </a:extLst>
          </p:cNvPr>
          <p:cNvSpPr txBox="1"/>
          <p:nvPr/>
        </p:nvSpPr>
        <p:spPr>
          <a:xfrm>
            <a:off x="9443255" y="1732981"/>
            <a:ext cx="12525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2"/>
                </a:solidFill>
              </a:rPr>
              <a:t>데크레셴도</a:t>
            </a:r>
            <a:endParaRPr lang="en-US" altLang="ko-KR" sz="1400" b="1" dirty="0">
              <a:solidFill>
                <a:schemeClr val="accent2"/>
              </a:solidFill>
            </a:endParaRPr>
          </a:p>
          <a:p>
            <a:pPr algn="ctr"/>
            <a:r>
              <a:rPr lang="ko-KR" altLang="en-US" sz="1100" dirty="0"/>
              <a:t>점점 여리게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8C63E5-91EF-E219-94C7-211137BB9695}"/>
              </a:ext>
            </a:extLst>
          </p:cNvPr>
          <p:cNvSpPr txBox="1"/>
          <p:nvPr/>
        </p:nvSpPr>
        <p:spPr>
          <a:xfrm>
            <a:off x="9041697" y="3393128"/>
            <a:ext cx="92266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6"/>
                </a:solidFill>
              </a:rPr>
              <a:t>숨표</a:t>
            </a:r>
            <a:endParaRPr lang="en-US" altLang="ko-KR" sz="1400" b="1" dirty="0">
              <a:solidFill>
                <a:schemeClr val="accent6"/>
              </a:solidFill>
            </a:endParaRPr>
          </a:p>
          <a:p>
            <a:pPr algn="ctr"/>
            <a:r>
              <a:rPr lang="ko-KR" altLang="en-US" sz="1100" dirty="0"/>
              <a:t>숨을 쉰다</a:t>
            </a:r>
            <a:r>
              <a:rPr lang="en-US" altLang="ko-KR" sz="1100" dirty="0"/>
              <a:t>.</a:t>
            </a:r>
            <a:endParaRPr lang="ko-KR" altLang="en-US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B908F1-D068-F8BC-AEB3-F15B63A51FA9}"/>
              </a:ext>
            </a:extLst>
          </p:cNvPr>
          <p:cNvSpPr txBox="1"/>
          <p:nvPr/>
        </p:nvSpPr>
        <p:spPr>
          <a:xfrm>
            <a:off x="9341075" y="4961240"/>
            <a:ext cx="175582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err="1">
                <a:solidFill>
                  <a:schemeClr val="accent6"/>
                </a:solidFill>
              </a:rPr>
              <a:t>페르마타</a:t>
            </a:r>
            <a:r>
              <a:rPr lang="en-US" altLang="ko-KR" sz="1400" b="1" dirty="0">
                <a:solidFill>
                  <a:schemeClr val="accent6"/>
                </a:solidFill>
              </a:rPr>
              <a:t>(</a:t>
            </a:r>
            <a:r>
              <a:rPr lang="ko-KR" altLang="en-US" sz="1400" b="1" dirty="0" err="1">
                <a:solidFill>
                  <a:schemeClr val="accent6"/>
                </a:solidFill>
              </a:rPr>
              <a:t>늘임표</a:t>
            </a:r>
            <a:r>
              <a:rPr lang="en-US" altLang="ko-KR" sz="1400" b="1" dirty="0">
                <a:solidFill>
                  <a:schemeClr val="accent6"/>
                </a:solidFill>
              </a:rPr>
              <a:t>)</a:t>
            </a:r>
          </a:p>
          <a:p>
            <a:pPr algn="ctr"/>
            <a:r>
              <a:rPr lang="ko-KR" altLang="en-US" sz="1100" dirty="0"/>
              <a:t>음의 길이를 </a:t>
            </a:r>
            <a:r>
              <a:rPr lang="en-US" altLang="ko-KR" sz="1100" dirty="0"/>
              <a:t>2~3</a:t>
            </a:r>
            <a:r>
              <a:rPr lang="ko-KR" altLang="en-US" sz="1100" dirty="0"/>
              <a:t>배 길게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7E5D75-7F85-85FF-1C00-D4661F64310B}"/>
              </a:ext>
            </a:extLst>
          </p:cNvPr>
          <p:cNvSpPr txBox="1"/>
          <p:nvPr/>
        </p:nvSpPr>
        <p:spPr>
          <a:xfrm>
            <a:off x="1214846" y="4458145"/>
            <a:ext cx="133297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6"/>
                </a:solidFill>
              </a:rPr>
              <a:t>악센트</a:t>
            </a:r>
            <a:endParaRPr lang="en-US" altLang="ko-KR" sz="1400" b="1" dirty="0">
              <a:solidFill>
                <a:schemeClr val="accent6"/>
              </a:solidFill>
            </a:endParaRPr>
          </a:p>
          <a:p>
            <a:pPr algn="ctr"/>
            <a:r>
              <a:rPr lang="ko-KR" altLang="en-US" sz="1100" dirty="0"/>
              <a:t>그 음만 특히 세게</a:t>
            </a:r>
          </a:p>
        </p:txBody>
      </p:sp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8" grpId="0" animBg="1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이탈리아 칸초네 찾아 감상하고 느낌 이야기하기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D010AAB8-B547-4FA3-5AD0-ED8658286910}"/>
              </a:ext>
            </a:extLst>
          </p:cNvPr>
          <p:cNvSpPr/>
          <p:nvPr/>
        </p:nvSpPr>
        <p:spPr>
          <a:xfrm>
            <a:off x="1109888" y="1415279"/>
            <a:ext cx="1959884" cy="351863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칸초네</a:t>
            </a:r>
            <a:r>
              <a:rPr lang="en-US" altLang="ko-KR" sz="1400" dirty="0">
                <a:solidFill>
                  <a:schemeClr val="tx1"/>
                </a:solidFill>
              </a:rPr>
              <a:t>(Canzone)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DB1D3BCA-3797-E7C0-2D62-DFE617578A8D}"/>
              </a:ext>
            </a:extLst>
          </p:cNvPr>
          <p:cNvSpPr txBox="1">
            <a:spLocks/>
          </p:cNvSpPr>
          <p:nvPr/>
        </p:nvSpPr>
        <p:spPr>
          <a:xfrm>
            <a:off x="1450520" y="1942699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칸초네’라는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용어는 중세 때 특정한 시의 형식에서 유래된 말로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세기에는 이탈리아의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다성부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성악곡이나 기악곡을 뜻하였으나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18~19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세기에는 오페라의 아리아 등의 순수 클래식 곡을 포함하지 않은 서정적인 이탈리아 대중음악을 뜻한다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칸초네는 전통 민요에 바탕을 두고 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단순한 내용에 사랑을 표현한 노래가 많으며 이탈리아인 특유의 낭만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정열이 깃들여 있고 멜로디가 밝고 부르기 쉽다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이야기 부분의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스트로파’와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반복하는 ‘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리토르넬로’로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구성된다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1EE23CD7-72C5-C5F3-D3A1-E7BAEA57379D}"/>
              </a:ext>
            </a:extLst>
          </p:cNvPr>
          <p:cNvSpPr/>
          <p:nvPr/>
        </p:nvSpPr>
        <p:spPr>
          <a:xfrm>
            <a:off x="1450520" y="3664550"/>
            <a:ext cx="1455965" cy="293496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칸초네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곡</a:t>
            </a:r>
          </a:p>
        </p:txBody>
      </p: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D2EB5931-FF97-A8EF-81D8-13CB1D8C138C}"/>
              </a:ext>
            </a:extLst>
          </p:cNvPr>
          <p:cNvSpPr txBox="1">
            <a:spLocks/>
          </p:cNvSpPr>
          <p:nvPr/>
        </p:nvSpPr>
        <p:spPr>
          <a:xfrm>
            <a:off x="3233058" y="3664551"/>
            <a:ext cx="2520000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무정한 마음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7" name="텍스트 개체 틀 1">
            <a:extLst>
              <a:ext uri="{FF2B5EF4-FFF2-40B4-BE49-F238E27FC236}">
                <a16:creationId xmlns:a16="http://schemas.microsoft.com/office/drawing/2014/main" id="{F17FE300-09EA-8361-EA29-49A18B0F8B27}"/>
              </a:ext>
            </a:extLst>
          </p:cNvPr>
          <p:cNvSpPr txBox="1">
            <a:spLocks/>
          </p:cNvSpPr>
          <p:nvPr/>
        </p:nvSpPr>
        <p:spPr>
          <a:xfrm>
            <a:off x="3233057" y="4170948"/>
            <a:ext cx="1711233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돌아오라 소렌토로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8" name="텍스트 개체 틀 1">
            <a:extLst>
              <a:ext uri="{FF2B5EF4-FFF2-40B4-BE49-F238E27FC236}">
                <a16:creationId xmlns:a16="http://schemas.microsoft.com/office/drawing/2014/main" id="{0D179C88-1610-A967-6EEA-8DEC984002CD}"/>
              </a:ext>
            </a:extLst>
          </p:cNvPr>
          <p:cNvSpPr txBox="1">
            <a:spLocks/>
          </p:cNvSpPr>
          <p:nvPr/>
        </p:nvSpPr>
        <p:spPr>
          <a:xfrm>
            <a:off x="3233058" y="4943345"/>
            <a:ext cx="1711233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나의 태양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9" name="텍스트 개체 틀 1">
            <a:extLst>
              <a:ext uri="{FF2B5EF4-FFF2-40B4-BE49-F238E27FC236}">
                <a16:creationId xmlns:a16="http://schemas.microsoft.com/office/drawing/2014/main" id="{2068F828-778D-A127-00C9-E6BAEFC412F1}"/>
              </a:ext>
            </a:extLst>
          </p:cNvPr>
          <p:cNvSpPr txBox="1">
            <a:spLocks/>
          </p:cNvSpPr>
          <p:nvPr/>
        </p:nvSpPr>
        <p:spPr>
          <a:xfrm>
            <a:off x="5502729" y="3664551"/>
            <a:ext cx="2520000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볼라레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(Volare)</a:t>
            </a:r>
          </a:p>
        </p:txBody>
      </p:sp>
      <p:sp>
        <p:nvSpPr>
          <p:cNvPr id="40" name="텍스트 개체 틀 1">
            <a:extLst>
              <a:ext uri="{FF2B5EF4-FFF2-40B4-BE49-F238E27FC236}">
                <a16:creationId xmlns:a16="http://schemas.microsoft.com/office/drawing/2014/main" id="{78C46B01-B240-28A5-3924-D19E8A49D058}"/>
              </a:ext>
            </a:extLst>
          </p:cNvPr>
          <p:cNvSpPr txBox="1">
            <a:spLocks/>
          </p:cNvSpPr>
          <p:nvPr/>
        </p:nvSpPr>
        <p:spPr>
          <a:xfrm>
            <a:off x="7772399" y="3664551"/>
            <a:ext cx="2520000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티리톰바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en-US" altLang="ko-KR" b="0" dirty="0" err="1">
                <a:solidFill>
                  <a:schemeClr val="tx1"/>
                </a:solidFill>
                <a:latin typeface="+mn-ea"/>
                <a:ea typeface="+mn-ea"/>
              </a:rPr>
              <a:t>Tiritomba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3E1795B0-D7E5-68E6-2B83-2272AD610CA6}"/>
              </a:ext>
            </a:extLst>
          </p:cNvPr>
          <p:cNvSpPr/>
          <p:nvPr/>
        </p:nvSpPr>
        <p:spPr>
          <a:xfrm>
            <a:off x="4944290" y="4224047"/>
            <a:ext cx="6250578" cy="600046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이탈리아 나폴리 지역의 분위기를 담은 칸초네로 밝고 강렬한 느낌을 준다</a:t>
            </a:r>
            <a:r>
              <a:rPr lang="en-US" altLang="ko-KR" sz="1200" dirty="0">
                <a:solidFill>
                  <a:schemeClr val="tx1"/>
                </a:solidFill>
              </a:rPr>
              <a:t>. ‘</a:t>
            </a:r>
            <a:r>
              <a:rPr lang="en-US" altLang="ko-KR" sz="1200" dirty="0" err="1">
                <a:solidFill>
                  <a:schemeClr val="tx1"/>
                </a:solidFill>
              </a:rPr>
              <a:t>Torna</a:t>
            </a:r>
            <a:r>
              <a:rPr lang="en-US" altLang="ko-KR" sz="1200" dirty="0">
                <a:solidFill>
                  <a:schemeClr val="tx1"/>
                </a:solidFill>
              </a:rPr>
              <a:t> a </a:t>
            </a:r>
            <a:r>
              <a:rPr lang="en-US" altLang="ko-KR" sz="1200" dirty="0" err="1">
                <a:solidFill>
                  <a:schemeClr val="tx1"/>
                </a:solidFill>
              </a:rPr>
              <a:t>Suriento</a:t>
            </a:r>
            <a:r>
              <a:rPr lang="en-US" altLang="ko-KR" sz="1200" dirty="0">
                <a:solidFill>
                  <a:schemeClr val="tx1"/>
                </a:solidFill>
              </a:rPr>
              <a:t>’</a:t>
            </a:r>
            <a:r>
              <a:rPr lang="ko-KR" altLang="en-US" sz="1200" dirty="0">
                <a:solidFill>
                  <a:schemeClr val="tx1"/>
                </a:solidFill>
              </a:rPr>
              <a:t>는 이탈리아 나폴리 지역의 방언으로 ‘</a:t>
            </a:r>
            <a:r>
              <a:rPr lang="ko-KR" altLang="en-US" sz="1200" dirty="0" err="1">
                <a:solidFill>
                  <a:schemeClr val="tx1"/>
                </a:solidFill>
              </a:rPr>
              <a:t>수리엔토로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</a:rPr>
              <a:t>돌아오라’라는</a:t>
            </a:r>
            <a:r>
              <a:rPr lang="ko-KR" altLang="en-US" sz="1200" dirty="0">
                <a:solidFill>
                  <a:schemeClr val="tx1"/>
                </a:solidFill>
              </a:rPr>
              <a:t> 뜻이다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BB763B20-F00A-61CA-8845-5325ADB04C57}"/>
              </a:ext>
            </a:extLst>
          </p:cNvPr>
          <p:cNvSpPr/>
          <p:nvPr/>
        </p:nvSpPr>
        <p:spPr>
          <a:xfrm>
            <a:off x="4944290" y="4943345"/>
            <a:ext cx="6250578" cy="799893"/>
          </a:xfrm>
          <a:prstGeom prst="roundRect">
            <a:avLst/>
          </a:prstGeom>
          <a:noFill/>
          <a:ln w="31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</a:rPr>
              <a:t>1898</a:t>
            </a:r>
            <a:r>
              <a:rPr lang="ko-KR" altLang="en-US" sz="1200" dirty="0">
                <a:solidFill>
                  <a:schemeClr val="tx1"/>
                </a:solidFill>
              </a:rPr>
              <a:t>년 나폴리 </a:t>
            </a:r>
            <a:r>
              <a:rPr lang="ko-KR" altLang="en-US" sz="1200" dirty="0" err="1">
                <a:solidFill>
                  <a:schemeClr val="tx1"/>
                </a:solidFill>
              </a:rPr>
              <a:t>피에디그로타</a:t>
            </a:r>
            <a:r>
              <a:rPr lang="ko-KR" altLang="en-US" sz="1200" dirty="0">
                <a:solidFill>
                  <a:schemeClr val="tx1"/>
                </a:solidFill>
              </a:rPr>
              <a:t> 가요제 </a:t>
            </a:r>
            <a:r>
              <a:rPr lang="ko-KR" altLang="en-US" sz="1200" dirty="0" err="1">
                <a:solidFill>
                  <a:schemeClr val="tx1"/>
                </a:solidFill>
              </a:rPr>
              <a:t>수상곡으로</a:t>
            </a:r>
            <a:r>
              <a:rPr lang="ko-KR" altLang="en-US" sz="1200" dirty="0">
                <a:solidFill>
                  <a:schemeClr val="tx1"/>
                </a:solidFill>
              </a:rPr>
              <a:t> 연인의 아름다움을 태양에 비유한 밝고 정열적인 가사에 </a:t>
            </a:r>
            <a:r>
              <a:rPr lang="ko-KR" altLang="en-US" sz="1200" dirty="0" err="1">
                <a:solidFill>
                  <a:schemeClr val="tx1"/>
                </a:solidFill>
              </a:rPr>
              <a:t>하바네라</a:t>
            </a:r>
            <a:r>
              <a:rPr lang="ko-KR" altLang="en-US" sz="1200" dirty="0">
                <a:solidFill>
                  <a:schemeClr val="tx1"/>
                </a:solidFill>
              </a:rPr>
              <a:t> 리듬을 사용한 반주가 결합되어 쿠바의 민속 음악적 특징과 이탈리아적 특징이 잘 표현된 곡이다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302</Words>
  <Application>Microsoft Office PowerPoint</Application>
  <PresentationFormat>와이드스크린</PresentationFormat>
  <Paragraphs>51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Times New Roman</vt:lpstr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156</cp:revision>
  <dcterms:created xsi:type="dcterms:W3CDTF">2024-07-03T01:17:18Z</dcterms:created>
  <dcterms:modified xsi:type="dcterms:W3CDTF">2025-05-19T01:47:24Z</dcterms:modified>
</cp:coreProperties>
</file>