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sldIdLst>
    <p:sldId id="292" r:id="rId5"/>
    <p:sldId id="298" r:id="rId6"/>
    <p:sldId id="348" r:id="rId7"/>
    <p:sldId id="352" r:id="rId8"/>
    <p:sldId id="317" r:id="rId9"/>
    <p:sldId id="355" r:id="rId10"/>
    <p:sldId id="350" r:id="rId11"/>
    <p:sldId id="356" r:id="rId12"/>
    <p:sldId id="354" r:id="rId13"/>
    <p:sldId id="357" r:id="rId14"/>
    <p:sldId id="295" r:id="rId15"/>
  </p:sldIdLst>
  <p:sldSz cx="12192000" cy="6858000"/>
  <p:notesSz cx="6858000" cy="9144000"/>
  <p:embeddedFontLst>
    <p:embeddedFont>
      <p:font typeface="NanumGothicExtraBold" pitchFamily="2" charset="-127"/>
      <p:bold r:id="rId17"/>
    </p:embeddedFont>
    <p:embeddedFont>
      <p:font typeface="Spoqa Han Sans Neo" panose="020B0600000101010101" charset="0"/>
      <p:regular r:id="rId18"/>
      <p:bold r:id="rId19"/>
      <p:italic r:id="rId20"/>
      <p:boldItalic r:id="rId21"/>
    </p:embeddedFont>
    <p:embeddedFont>
      <p:font typeface="나눔고딕" pitchFamily="2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48"/>
            <p14:sldId id="352"/>
            <p14:sldId id="317"/>
            <p14:sldId id="355"/>
            <p14:sldId id="350"/>
            <p14:sldId id="356"/>
            <p14:sldId id="354"/>
            <p14:sldId id="357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AFC5"/>
    <a:srgbClr val="6F6AAA"/>
    <a:srgbClr val="2B3C71"/>
    <a:srgbClr val="FFFFFF"/>
    <a:srgbClr val="69B76B"/>
    <a:srgbClr val="E97D34"/>
    <a:srgbClr val="B2884C"/>
    <a:srgbClr val="588195"/>
    <a:srgbClr val="D0EBD1"/>
    <a:srgbClr val="3C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37" autoAdjust="0"/>
    <p:restoredTop sz="94145" autoAdjust="0"/>
  </p:normalViewPr>
  <p:slideViewPr>
    <p:cSldViewPr snapToGrid="0" showGuides="1">
      <p:cViewPr varScale="1">
        <p:scale>
          <a:sx n="150" d="100"/>
          <a:sy n="150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2025-07-15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65348"/>
            <a:ext cx="5760000" cy="792000"/>
          </a:xfrm>
        </p:spPr>
        <p:txBody>
          <a:bodyPr/>
          <a:lstStyle/>
          <a:p>
            <a:r>
              <a:rPr kumimoji="1" lang="ko-KR" altLang="en-US" sz="4400" dirty="0">
                <a:solidFill>
                  <a:schemeClr val="tx1"/>
                </a:solidFill>
                <a:latin typeface="+mn-ea"/>
                <a:ea typeface="+mn-ea"/>
              </a:rPr>
              <a:t>바로크</a:t>
            </a:r>
            <a:r>
              <a:rPr kumimoji="1" lang="ko-KR" altLang="en-US" sz="4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음악</a:t>
            </a:r>
            <a:endParaRPr kumimoji="1" lang="en-US" altLang="ko-KR" sz="44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  <a:p>
            <a:endParaRPr kumimoji="1" lang="ko-KR" altLang="en-US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Ⅲ</a:t>
            </a:r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. 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감상으로 느끼는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223961" y="4894508"/>
            <a:ext cx="1744078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86~87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CA51B-6A9D-2CE0-1778-F74EF651E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0102937-47E9-B6A1-C747-A8DF1088B37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바로크 시대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5D9EA83-DBDF-1996-23BF-C96785C596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10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F848FE6-2DA2-1339-4A40-340246DACE3A}"/>
              </a:ext>
            </a:extLst>
          </p:cNvPr>
          <p:cNvSpPr/>
          <p:nvPr/>
        </p:nvSpPr>
        <p:spPr>
          <a:xfrm>
            <a:off x="1135772" y="1934915"/>
            <a:ext cx="4823068" cy="37892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1">
                    <a:lumMod val="50000"/>
                  </a:schemeClr>
                </a:solidFill>
              </a:rPr>
              <a:t>헨델</a:t>
            </a:r>
            <a:r>
              <a:rPr lang="en-US" altLang="ko-KR" sz="1400" dirty="0">
                <a:solidFill>
                  <a:schemeClr val="accent1">
                    <a:lumMod val="50000"/>
                  </a:schemeClr>
                </a:solidFill>
              </a:rPr>
              <a:t>(H</a:t>
            </a:r>
            <a:r>
              <a:rPr lang="az-Cyrl-AZ" altLang="ko-KR" sz="1400" dirty="0">
                <a:solidFill>
                  <a:schemeClr val="accent1">
                    <a:lumMod val="50000"/>
                  </a:schemeClr>
                </a:solidFill>
              </a:rPr>
              <a:t>ӓ</a:t>
            </a:r>
            <a:r>
              <a:rPr lang="en-US" altLang="ko-KR" sz="1400" dirty="0" err="1">
                <a:solidFill>
                  <a:schemeClr val="accent1">
                    <a:lumMod val="50000"/>
                  </a:schemeClr>
                </a:solidFill>
              </a:rPr>
              <a:t>ndel</a:t>
            </a:r>
            <a:r>
              <a:rPr lang="en-US" altLang="ko-KR" sz="1400" dirty="0">
                <a:solidFill>
                  <a:schemeClr val="accent1">
                    <a:lumMod val="50000"/>
                  </a:schemeClr>
                </a:solidFill>
              </a:rPr>
              <a:t>, Georg Friedrich, 1685~1759, </a:t>
            </a:r>
            <a:r>
              <a:rPr lang="ko-KR" altLang="en-US" sz="1400" dirty="0" err="1">
                <a:solidFill>
                  <a:schemeClr val="accent1">
                    <a:lumMod val="50000"/>
                  </a:schemeClr>
                </a:solidFill>
              </a:rPr>
              <a:t>독일→영국</a:t>
            </a:r>
            <a:r>
              <a:rPr lang="en-US" altLang="ko-KR" sz="14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5EC69-1887-11C9-90B1-EB3D38FD0142}"/>
              </a:ext>
            </a:extLst>
          </p:cNvPr>
          <p:cNvSpPr txBox="1"/>
          <p:nvPr/>
        </p:nvSpPr>
        <p:spPr>
          <a:xfrm>
            <a:off x="4245065" y="2819333"/>
            <a:ext cx="7504975" cy="1891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>
                <a:latin typeface="+mn-ea"/>
              </a:rPr>
              <a:t>50</a:t>
            </a:r>
            <a:r>
              <a:rPr lang="ko-KR" altLang="en-US" sz="1600" dirty="0">
                <a:latin typeface="+mn-ea"/>
              </a:rPr>
              <a:t>개의 오페라와 </a:t>
            </a:r>
            <a:r>
              <a:rPr lang="en-US" altLang="ko-KR" sz="1600" dirty="0">
                <a:latin typeface="+mn-ea"/>
              </a:rPr>
              <a:t>23</a:t>
            </a:r>
            <a:r>
              <a:rPr lang="ko-KR" altLang="en-US" sz="1600" dirty="0">
                <a:latin typeface="+mn-ea"/>
              </a:rPr>
              <a:t>개의 오라토리오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많은 양의 교회 음악은 물론 많은 기악 음악 작품을 남겼다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영국에 머무르면서 앤 여왕의 비호를 받아 오페라 작곡가로 이름을 떨치게 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바로크 후기</a:t>
            </a:r>
            <a:r>
              <a:rPr lang="en-US" altLang="ko-KR" sz="1600" dirty="0">
                <a:latin typeface="+mn-ea"/>
              </a:rPr>
              <a:t>(18</a:t>
            </a:r>
            <a:r>
              <a:rPr lang="ko-KR" altLang="en-US" sz="1600" dirty="0">
                <a:latin typeface="+mn-ea"/>
              </a:rPr>
              <a:t>세기 중엽</a:t>
            </a:r>
            <a:r>
              <a:rPr lang="en-US" altLang="ko-KR" sz="1600" dirty="0">
                <a:latin typeface="+mn-ea"/>
              </a:rPr>
              <a:t>)</a:t>
            </a:r>
            <a:r>
              <a:rPr lang="ko-KR" altLang="en-US" sz="1600" dirty="0">
                <a:latin typeface="+mn-ea"/>
              </a:rPr>
              <a:t>의 동시대 인물 바흐와 비견된다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바흐는 독일 내에서만 거주하며 작곡과 연주 활동을 한 반면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헨델은 </a:t>
            </a:r>
            <a:r>
              <a:rPr lang="ko-KR" altLang="en-US" sz="1600" dirty="0" err="1">
                <a:latin typeface="+mn-ea"/>
              </a:rPr>
              <a:t>독일뿐</a:t>
            </a:r>
            <a:r>
              <a:rPr lang="ko-KR" altLang="en-US" sz="1600" dirty="0">
                <a:latin typeface="+mn-ea"/>
              </a:rPr>
              <a:t> 아니라 이탈리아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영국에 이르기까지 여러 나라에서 활동한 국제적인 작곡가였다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0D06FB1-3A1E-FA4F-484D-0A8D5D2B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31697" y="2784261"/>
            <a:ext cx="2186661" cy="21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190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61755" y="3346150"/>
            <a:ext cx="6745983" cy="1188272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바로크</a:t>
            </a:r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음악을 감상하고</a:t>
            </a:r>
            <a:r>
              <a:rPr kumimoji="1" lang="en-US" altLang="ko-KR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r>
              <a:rPr kumimoji="1" lang="ko-KR" altLang="en-US" sz="3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음악의 특징을 설명할 </a:t>
            </a:r>
            <a:r>
              <a:rPr kumimoji="1" lang="ko-KR" altLang="en-US" sz="3200" dirty="0">
                <a:latin typeface="+mn-ea"/>
                <a:ea typeface="+mn-ea"/>
              </a:rPr>
              <a:t>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6E420-471B-3F3A-2C09-FDAA7E54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D4E583E-40CD-62DC-56C6-F932EAFCCB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바로크 시대의 사회</a:t>
            </a:r>
            <a:r>
              <a:rPr kumimoji="1" lang="en-US" altLang="ko-KR" dirty="0">
                <a:latin typeface="+mn-ea"/>
                <a:ea typeface="+mn-ea"/>
              </a:rPr>
              <a:t>·</a:t>
            </a:r>
            <a:r>
              <a:rPr kumimoji="1" lang="ko-KR" altLang="en-US" dirty="0">
                <a:latin typeface="+mn-ea"/>
                <a:ea typeface="+mn-ea"/>
              </a:rPr>
              <a:t>문화적 배경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420FA439-7FA6-B0A1-959B-406557443694}"/>
              </a:ext>
            </a:extLst>
          </p:cNvPr>
          <p:cNvSpPr txBox="1">
            <a:spLocks/>
          </p:cNvSpPr>
          <p:nvPr/>
        </p:nvSpPr>
        <p:spPr>
          <a:xfrm>
            <a:off x="1981200" y="4539311"/>
            <a:ext cx="9048750" cy="120715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바로크 시대는 자본주의 경제 체제가 등장하고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갈릴레오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뉴턴 등에 의해 근대 과학이 성립되는 등 큰 변화가 일어난 시기였다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이 시기는 절대 왕정 체제를 배경으로 정치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사회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문화의 중심이 교회에서 왕으로 옮겨졌다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F9A0C03-C791-4C81-9ED7-657CBAAEC5AE}"/>
              </a:ext>
            </a:extLst>
          </p:cNvPr>
          <p:cNvCxnSpPr>
            <a:cxnSpLocks/>
          </p:cNvCxnSpPr>
          <p:nvPr/>
        </p:nvCxnSpPr>
        <p:spPr>
          <a:xfrm>
            <a:off x="847747" y="663262"/>
            <a:ext cx="1417206" cy="0"/>
          </a:xfrm>
          <a:prstGeom prst="line">
            <a:avLst/>
          </a:prstGeom>
          <a:ln w="9525"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701ED9-9BD4-4D23-B9A6-E539E6982018}"/>
              </a:ext>
            </a:extLst>
          </p:cNvPr>
          <p:cNvSpPr txBox="1"/>
          <p:nvPr/>
        </p:nvSpPr>
        <p:spPr>
          <a:xfrm>
            <a:off x="827607" y="690693"/>
            <a:ext cx="14574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chemeClr val="accent2"/>
                </a:solidFill>
                <a:latin typeface="+mn-ea"/>
              </a:rPr>
              <a:t>1600~1750</a:t>
            </a:r>
            <a:r>
              <a:rPr lang="ko-KR" altLang="en-US" sz="1050" dirty="0">
                <a:solidFill>
                  <a:schemeClr val="accent2"/>
                </a:solidFill>
                <a:latin typeface="+mn-ea"/>
              </a:rPr>
              <a:t>년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824B9-AB55-3A9D-B731-0D38AD0A0C35}"/>
              </a:ext>
            </a:extLst>
          </p:cNvPr>
          <p:cNvSpPr txBox="1"/>
          <p:nvPr/>
        </p:nvSpPr>
        <p:spPr>
          <a:xfrm>
            <a:off x="3708126" y="4147531"/>
            <a:ext cx="4590053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1000" b="0" dirty="0">
                <a:latin typeface="+mn-ea"/>
                <a:ea typeface="+mn-ea"/>
              </a:rPr>
              <a:t>→ 절대 왕정의 왕들은 자신의 위대함과 위엄을 바로크 양식으로 나타냈다</a:t>
            </a:r>
            <a:r>
              <a:rPr kumimoji="1" lang="en-US" altLang="ko-KR" sz="1000" b="0" dirty="0">
                <a:latin typeface="+mn-ea"/>
                <a:ea typeface="+mn-ea"/>
              </a:rPr>
              <a:t>.</a:t>
            </a:r>
          </a:p>
          <a:p>
            <a:endParaRPr kumimoji="1" lang="en-US" altLang="ko-KR" sz="100" dirty="0">
              <a:latin typeface="+mn-ea"/>
              <a:ea typeface="+mn-ea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E94BF4C-2F69-49DC-96C5-E6A10C1E2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784" y="1063284"/>
            <a:ext cx="3079978" cy="27516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C441C2D-12DA-446C-B6CD-F4E63390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024" y="1111538"/>
            <a:ext cx="3372376" cy="2655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A76B66-7DFD-469D-AABA-502AB5674D62}"/>
              </a:ext>
            </a:extLst>
          </p:cNvPr>
          <p:cNvSpPr txBox="1"/>
          <p:nvPr/>
        </p:nvSpPr>
        <p:spPr>
          <a:xfrm>
            <a:off x="3153933" y="3885921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절대 왕정의 시대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68787-F54A-4F4D-B98E-D0482E4EF2BC}"/>
              </a:ext>
            </a:extLst>
          </p:cNvPr>
          <p:cNvSpPr txBox="1"/>
          <p:nvPr/>
        </p:nvSpPr>
        <p:spPr>
          <a:xfrm>
            <a:off x="7545669" y="3824677"/>
            <a:ext cx="201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100" dirty="0">
                <a:solidFill>
                  <a:schemeClr val="accent4">
                    <a:lumMod val="75000"/>
                  </a:schemeClr>
                </a:solidFill>
              </a:rPr>
              <a:t>▲ 근대 과학의 성립</a:t>
            </a:r>
          </a:p>
        </p:txBody>
      </p:sp>
    </p:spTree>
    <p:extLst>
      <p:ext uri="{BB962C8B-B14F-4D97-AF65-F5344CB8AC3E}">
        <p14:creationId xmlns:p14="http://schemas.microsoft.com/office/powerpoint/2010/main" val="10618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C5F84-361A-9FED-34AE-4587E3F82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6A7D1C-55F1-EAE9-ECEC-8D6ED82AB9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바로크 음악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" name="텍스트 개체 틀 2">
            <a:extLst>
              <a:ext uri="{FF2B5EF4-FFF2-40B4-BE49-F238E27FC236}">
                <a16:creationId xmlns:a16="http://schemas.microsoft.com/office/drawing/2014/main" id="{52BE16A4-80A4-3F24-DAAF-8EA2120485B5}"/>
              </a:ext>
            </a:extLst>
          </p:cNvPr>
          <p:cNvSpPr txBox="1">
            <a:spLocks/>
          </p:cNvSpPr>
          <p:nvPr/>
        </p:nvSpPr>
        <p:spPr>
          <a:xfrm>
            <a:off x="1775707" y="1496836"/>
            <a:ext cx="8915153" cy="68929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 바로크는 </a:t>
            </a:r>
            <a:r>
              <a:rPr kumimoji="1" lang="en-US" altLang="ko-KR" sz="1600" b="0" dirty="0">
                <a:latin typeface="+mn-ea"/>
                <a:ea typeface="+mn-ea"/>
              </a:rPr>
              <a:t>‘</a:t>
            </a:r>
            <a:r>
              <a:rPr kumimoji="1" lang="ko-KR" altLang="en-US" sz="1600" b="0" dirty="0">
                <a:latin typeface="+mn-ea"/>
                <a:ea typeface="+mn-ea"/>
              </a:rPr>
              <a:t>일그러진 진주</a:t>
            </a:r>
            <a:r>
              <a:rPr kumimoji="1" lang="en-US" altLang="ko-KR" sz="1600" b="0" dirty="0">
                <a:latin typeface="+mn-ea"/>
                <a:ea typeface="+mn-ea"/>
              </a:rPr>
              <a:t>’</a:t>
            </a:r>
            <a:r>
              <a:rPr kumimoji="1" lang="ko-KR" altLang="en-US" sz="1600" b="0" dirty="0">
                <a:latin typeface="+mn-ea"/>
                <a:ea typeface="+mn-ea"/>
              </a:rPr>
              <a:t>를 의미하며 처음에는 음악이 아닌 미술에서 사용된 용어이다</a:t>
            </a:r>
            <a:r>
              <a:rPr kumimoji="1" lang="en-US" altLang="ko-KR" sz="1600" b="0" dirty="0">
                <a:latin typeface="+mn-ea"/>
                <a:ea typeface="+mn-ea"/>
              </a:rPr>
              <a:t>. </a:t>
            </a:r>
            <a:r>
              <a:rPr kumimoji="1" lang="ko-KR" altLang="en-US" sz="1600" b="0" dirty="0">
                <a:latin typeface="+mn-ea"/>
                <a:ea typeface="+mn-ea"/>
              </a:rPr>
              <a:t>뜻과 같이 음악에서도 불규칙하고 과장된 표현 방식을 사용하였다</a:t>
            </a:r>
            <a:r>
              <a:rPr kumimoji="1" lang="en-US" altLang="ko-KR" sz="1600" b="0" dirty="0">
                <a:latin typeface="+mn-ea"/>
                <a:ea typeface="+mn-ea"/>
              </a:rPr>
              <a:t>.</a:t>
            </a:r>
            <a:endParaRPr kumimoji="1" lang="ko-KR" altLang="en-US" sz="1600" b="0" dirty="0">
              <a:latin typeface="+mn-ea"/>
              <a:ea typeface="+mn-ea"/>
            </a:endParaRPr>
          </a:p>
        </p:txBody>
      </p:sp>
      <p:sp>
        <p:nvSpPr>
          <p:cNvPr id="5" name="사각형: 위쪽 모서리의 한쪽은 둥글고 다른 한쪽은 잘림 4">
            <a:extLst>
              <a:ext uri="{FF2B5EF4-FFF2-40B4-BE49-F238E27FC236}">
                <a16:creationId xmlns:a16="http://schemas.microsoft.com/office/drawing/2014/main" id="{3FB93582-4E1A-C92D-8260-A29AEC8CEAAA}"/>
              </a:ext>
            </a:extLst>
          </p:cNvPr>
          <p:cNvSpPr/>
          <p:nvPr/>
        </p:nvSpPr>
        <p:spPr>
          <a:xfrm>
            <a:off x="1292895" y="2920699"/>
            <a:ext cx="2033421" cy="300537"/>
          </a:xfrm>
          <a:prstGeom prst="snip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/>
              <a:t>음악적 특징</a:t>
            </a:r>
            <a:endParaRPr lang="ko-KR" altLang="en-US" sz="1200" dirty="0"/>
          </a:p>
        </p:txBody>
      </p:sp>
      <p:sp>
        <p:nvSpPr>
          <p:cNvPr id="6" name="사각형: 위쪽 모서리의 한쪽은 둥글고 다른 한쪽은 잘림 5">
            <a:extLst>
              <a:ext uri="{FF2B5EF4-FFF2-40B4-BE49-F238E27FC236}">
                <a16:creationId xmlns:a16="http://schemas.microsoft.com/office/drawing/2014/main" id="{11AB0FD6-1903-691C-E752-D13C0993A631}"/>
              </a:ext>
            </a:extLst>
          </p:cNvPr>
          <p:cNvSpPr/>
          <p:nvPr/>
        </p:nvSpPr>
        <p:spPr>
          <a:xfrm>
            <a:off x="1292894" y="1077065"/>
            <a:ext cx="2033421" cy="300537"/>
          </a:xfrm>
          <a:prstGeom prst="snip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바로크</a:t>
            </a:r>
            <a:r>
              <a:rPr lang="en-US" altLang="ko-KR" sz="1200" dirty="0"/>
              <a:t>(Baroque)</a:t>
            </a:r>
            <a:endParaRPr lang="ko-KR" altLang="en-US" sz="1200" dirty="0"/>
          </a:p>
        </p:txBody>
      </p:sp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B4B53AB3-59FA-C75E-5059-E6A030718A65}"/>
              </a:ext>
            </a:extLst>
          </p:cNvPr>
          <p:cNvSpPr txBox="1">
            <a:spLocks/>
          </p:cNvSpPr>
          <p:nvPr/>
        </p:nvSpPr>
        <p:spPr>
          <a:xfrm>
            <a:off x="1775707" y="3429000"/>
            <a:ext cx="8915153" cy="267793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 교회 선법에서 벗어나 </a:t>
            </a:r>
            <a:r>
              <a:rPr kumimoji="1" lang="ko-KR" altLang="en-US" sz="1600" b="0" dirty="0" err="1">
                <a:latin typeface="+mn-ea"/>
                <a:ea typeface="+mn-ea"/>
              </a:rPr>
              <a:t>장〮단조</a:t>
            </a:r>
            <a:r>
              <a:rPr kumimoji="1" lang="ko-KR" altLang="en-US" sz="1600" b="0" dirty="0">
                <a:latin typeface="+mn-ea"/>
                <a:ea typeface="+mn-ea"/>
              </a:rPr>
              <a:t> 조성이 확립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 </a:t>
            </a:r>
            <a:r>
              <a:rPr kumimoji="1" lang="ko-KR" altLang="en-US" sz="1600" b="0" dirty="0" err="1">
                <a:latin typeface="+mn-ea"/>
                <a:ea typeface="+mn-ea"/>
              </a:rPr>
              <a:t>다성</a:t>
            </a:r>
            <a:r>
              <a:rPr kumimoji="1" lang="ko-KR" altLang="en-US" sz="1600" b="0" dirty="0">
                <a:latin typeface="+mn-ea"/>
                <a:ea typeface="+mn-ea"/>
              </a:rPr>
              <a:t> 음악이 완성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</a:t>
            </a:r>
            <a:r>
              <a:rPr kumimoji="1" lang="en-US" altLang="ko-KR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 err="1">
                <a:latin typeface="+mn-ea"/>
                <a:ea typeface="+mn-ea"/>
              </a:rPr>
              <a:t>통주저음</a:t>
            </a:r>
            <a:r>
              <a:rPr kumimoji="1" lang="ko-KR" altLang="en-US" sz="1600" b="0" dirty="0">
                <a:latin typeface="+mn-ea"/>
                <a:ea typeface="+mn-ea"/>
              </a:rPr>
              <a:t> 사용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</a:t>
            </a:r>
            <a:r>
              <a:rPr kumimoji="1" lang="en-US" altLang="ko-KR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>
                <a:latin typeface="+mn-ea"/>
                <a:ea typeface="+mn-ea"/>
              </a:rPr>
              <a:t>기악 음악에서는 교회 소나타</a:t>
            </a:r>
            <a:r>
              <a:rPr kumimoji="1" lang="en-US" altLang="ko-KR" sz="1600" b="0" dirty="0">
                <a:latin typeface="+mn-ea"/>
                <a:ea typeface="+mn-ea"/>
              </a:rPr>
              <a:t>, </a:t>
            </a:r>
            <a:r>
              <a:rPr kumimoji="1" lang="ko-KR" altLang="en-US" sz="1600" b="0" dirty="0">
                <a:latin typeface="+mn-ea"/>
                <a:ea typeface="+mn-ea"/>
              </a:rPr>
              <a:t>트리오 소나타 모음곡 등이 성립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</a:t>
            </a:r>
            <a:r>
              <a:rPr kumimoji="1" lang="en-US" altLang="ko-KR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>
                <a:latin typeface="+mn-ea"/>
                <a:ea typeface="+mn-ea"/>
              </a:rPr>
              <a:t>음악은 건축 예술의 영향을 많이 받아 다양한 종류의 장식음들이 많이 사용됨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</a:t>
            </a:r>
            <a:r>
              <a:rPr kumimoji="1" lang="en-US" altLang="ko-KR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>
                <a:latin typeface="+mn-ea"/>
                <a:ea typeface="+mn-ea"/>
              </a:rPr>
              <a:t>대조와 극적인 효과를 중시하는 콘체르토 양식이 선호됨</a:t>
            </a:r>
            <a:endParaRPr kumimoji="1" lang="en-US" altLang="ko-KR" sz="1600" b="0" dirty="0">
              <a:latin typeface="+mn-ea"/>
              <a:ea typeface="+mn-ea"/>
            </a:endParaRPr>
          </a:p>
          <a:p>
            <a:pPr>
              <a:lnSpc>
                <a:spcPct val="100000"/>
              </a:lnSpc>
            </a:pPr>
            <a:r>
              <a:rPr kumimoji="1" lang="ko-KR" altLang="en-US" sz="1600" b="0" dirty="0">
                <a:latin typeface="+mn-ea"/>
                <a:ea typeface="+mn-ea"/>
              </a:rPr>
              <a:t>〮</a:t>
            </a:r>
            <a:r>
              <a:rPr kumimoji="1" lang="en-US" altLang="ko-KR" sz="1600" b="0" dirty="0">
                <a:latin typeface="+mn-ea"/>
                <a:ea typeface="+mn-ea"/>
              </a:rPr>
              <a:t> </a:t>
            </a:r>
            <a:r>
              <a:rPr kumimoji="1" lang="ko-KR" altLang="en-US" sz="1600" b="0" dirty="0">
                <a:latin typeface="+mn-ea"/>
                <a:ea typeface="+mn-ea"/>
              </a:rPr>
              <a:t>작곡가들은 지배 계층에 고용되어 작품 활동을 함</a:t>
            </a:r>
          </a:p>
        </p:txBody>
      </p:sp>
    </p:spTree>
    <p:extLst>
      <p:ext uri="{BB962C8B-B14F-4D97-AF65-F5344CB8AC3E}">
        <p14:creationId xmlns:p14="http://schemas.microsoft.com/office/powerpoint/2010/main" val="7184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바이올린 협주곡 </a:t>
            </a:r>
            <a:r>
              <a:rPr kumimoji="1" lang="en-US" altLang="ko-KR" dirty="0">
                <a:latin typeface="+mn-ea"/>
                <a:ea typeface="+mn-ea"/>
              </a:rPr>
              <a:t>6</a:t>
            </a:r>
            <a:r>
              <a:rPr kumimoji="1" lang="ko-KR" altLang="en-US" dirty="0">
                <a:latin typeface="+mn-ea"/>
                <a:ea typeface="+mn-ea"/>
              </a:rPr>
              <a:t>번 </a:t>
            </a:r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조화의 영감</a:t>
            </a:r>
            <a:r>
              <a:rPr kumimoji="1" lang="en-US" altLang="ko-KR" dirty="0">
                <a:latin typeface="+mn-ea"/>
                <a:ea typeface="+mn-ea"/>
              </a:rPr>
              <a:t>’ </a:t>
            </a:r>
            <a:r>
              <a:rPr kumimoji="1" lang="ko-KR" altLang="en-US" dirty="0">
                <a:latin typeface="+mn-ea"/>
                <a:ea typeface="+mn-ea"/>
              </a:rPr>
              <a:t>제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악장</a:t>
            </a: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D60EA232-9A5E-6C2B-8E45-030A7A4F6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85559" y="1096017"/>
            <a:ext cx="7200001" cy="3548438"/>
          </a:xfrm>
          <a:prstGeom prst="rect">
            <a:avLst/>
          </a:prstGeom>
        </p:spPr>
      </p:pic>
      <p:pic>
        <p:nvPicPr>
          <p:cNvPr id="5" name="3단원_교과서_86쪽_QR46_1.바이올린 협주곡_6번_조화의 영감_제1악장">
            <a:hlinkClick r:id="" action="ppaction://media"/>
            <a:extLst>
              <a:ext uri="{FF2B5EF4-FFF2-40B4-BE49-F238E27FC236}">
                <a16:creationId xmlns:a16="http://schemas.microsoft.com/office/drawing/2014/main" id="{603FB1CF-685D-AABF-FAE3-76485A04B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8762" y="1470660"/>
            <a:ext cx="382270" cy="382270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9196C09D-8ECB-2569-967C-F3720FF3532C}"/>
              </a:ext>
            </a:extLst>
          </p:cNvPr>
          <p:cNvSpPr/>
          <p:nvPr/>
        </p:nvSpPr>
        <p:spPr>
          <a:xfrm>
            <a:off x="1659348" y="4747260"/>
            <a:ext cx="9452425" cy="128777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‘조화의 </a:t>
            </a:r>
            <a:r>
              <a:rPr lang="ko-KR" altLang="en-US" sz="1400" dirty="0" err="1">
                <a:solidFill>
                  <a:schemeClr val="accent2">
                    <a:lumMod val="50000"/>
                  </a:schemeClr>
                </a:solidFill>
              </a:rPr>
              <a:t>영감’은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 비발디의 첫 협주곡 작품으로 연주 형태에 따라 총 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12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곡으로 구성되어 있다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독주부에는 독주 바이올린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합주부에는 바이올린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비올라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첼로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400" dirty="0" err="1">
                <a:solidFill>
                  <a:schemeClr val="accent2">
                    <a:lumMod val="50000"/>
                  </a:schemeClr>
                </a:solidFill>
              </a:rPr>
              <a:t>통주저음으로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 구성되어 있다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이 협주곡은 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3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악장으로 구성되어 있으며 빠름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느림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2">
                    <a:lumMod val="50000"/>
                  </a:schemeClr>
                </a:solidFill>
              </a:rPr>
              <a:t>빠름의 빠르기를 가지고 있다</a:t>
            </a:r>
            <a:r>
              <a:rPr lang="en-US" altLang="ko-KR" sz="14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20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DEB79-DB4B-582E-9C87-2812C9881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EC6BCFE-D9C0-941F-9FBE-7A2BA71A6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바로크 시대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CFC7C2-6E1E-C8E2-B461-FECBC4EDA9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6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177F00E-986E-40A0-94F6-9D68232DEE3E}"/>
              </a:ext>
            </a:extLst>
          </p:cNvPr>
          <p:cNvSpPr/>
          <p:nvPr/>
        </p:nvSpPr>
        <p:spPr>
          <a:xfrm>
            <a:off x="1135772" y="1934915"/>
            <a:ext cx="4823068" cy="378923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비발디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(Vivaldi, Antonio Lucio, 1678~1741,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이탈리아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C30087-F448-4ACB-811D-CD2C758FCEAB}"/>
              </a:ext>
            </a:extLst>
          </p:cNvPr>
          <p:cNvSpPr txBox="1"/>
          <p:nvPr/>
        </p:nvSpPr>
        <p:spPr>
          <a:xfrm>
            <a:off x="4245065" y="2739066"/>
            <a:ext cx="7383055" cy="263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비발디는 어려서 사제 교육을 받았으나 건강이 나빠져서 미사 집전이 어렵게 되어 전적으로 음악에 헌신하게 되었다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베네치아의 고아와 사생아들의 교육을 담당하였던 </a:t>
            </a:r>
            <a:r>
              <a:rPr lang="ko-KR" altLang="en-US" sz="1600" dirty="0" err="1">
                <a:latin typeface="+mn-ea"/>
              </a:rPr>
              <a:t>피에타</a:t>
            </a:r>
            <a:r>
              <a:rPr lang="ko-KR" altLang="en-US" sz="1600" dirty="0">
                <a:latin typeface="+mn-ea"/>
              </a:rPr>
              <a:t> </a:t>
            </a:r>
            <a:r>
              <a:rPr lang="ko-KR" altLang="en-US" sz="1600" dirty="0" err="1">
                <a:latin typeface="+mn-ea"/>
              </a:rPr>
              <a:t>오스페달레의</a:t>
            </a:r>
            <a:r>
              <a:rPr lang="ko-KR" altLang="en-US" sz="1600" dirty="0">
                <a:latin typeface="+mn-ea"/>
              </a:rPr>
              <a:t> 바이올린 주자 겸 작곡가이자 교사로 </a:t>
            </a:r>
            <a:r>
              <a:rPr lang="en-US" altLang="ko-KR" sz="1600" dirty="0">
                <a:latin typeface="+mn-ea"/>
              </a:rPr>
              <a:t>15</a:t>
            </a:r>
            <a:r>
              <a:rPr lang="ko-KR" altLang="en-US" sz="1600" dirty="0">
                <a:latin typeface="+mn-ea"/>
              </a:rPr>
              <a:t>년간 일하였다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협주곡에서 탁월한 성과를 보였는데</a:t>
            </a:r>
            <a:r>
              <a:rPr lang="en-US" altLang="ko-KR" sz="1600" dirty="0">
                <a:latin typeface="+mn-ea"/>
              </a:rPr>
              <a:t>, 500</a:t>
            </a:r>
            <a:r>
              <a:rPr lang="ko-KR" altLang="en-US" sz="1600" dirty="0">
                <a:latin typeface="+mn-ea"/>
              </a:rPr>
              <a:t>여 곡의 협주곡 중 절반이 바이올린을 위한 작품이다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</a:t>
            </a:r>
            <a:r>
              <a:rPr lang="en-US" altLang="ko-KR" sz="1600" dirty="0">
                <a:latin typeface="+mn-ea"/>
              </a:rPr>
              <a:t>3</a:t>
            </a:r>
            <a:r>
              <a:rPr lang="ko-KR" altLang="en-US" sz="1600" dirty="0">
                <a:latin typeface="+mn-ea"/>
              </a:rPr>
              <a:t>악장 구조의 느린 악장에 다양한 변화를 주었으며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풍부한 상상력으로 그림처럼 생생한 음악을 작곡하였고</a:t>
            </a:r>
            <a:r>
              <a:rPr lang="en-US" altLang="ko-KR" sz="1600" dirty="0">
                <a:latin typeface="+mn-ea"/>
              </a:rPr>
              <a:t>, 16</a:t>
            </a:r>
            <a:r>
              <a:rPr lang="ko-KR" altLang="en-US" sz="1600" dirty="0">
                <a:latin typeface="+mn-ea"/>
              </a:rPr>
              <a:t>개에 달하는 </a:t>
            </a:r>
            <a:r>
              <a:rPr lang="ko-KR" altLang="en-US" sz="1600" dirty="0" err="1">
                <a:latin typeface="+mn-ea"/>
              </a:rPr>
              <a:t>신포니아</a:t>
            </a:r>
            <a:r>
              <a:rPr lang="en-US" altLang="ko-KR" sz="1600" dirty="0">
                <a:latin typeface="+mn-ea"/>
              </a:rPr>
              <a:t>(sinfonia)</a:t>
            </a:r>
            <a:r>
              <a:rPr lang="ko-KR" altLang="en-US" sz="1600" dirty="0">
                <a:latin typeface="+mn-ea"/>
              </a:rPr>
              <a:t>는 고전 교향곡의 발판을 마련해 주었다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0C98A20-526A-456E-96ED-E1A8305AA3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9418" y="2739066"/>
            <a:ext cx="2331219" cy="22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7057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934D5-A310-4237-EDCE-166C2DF4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8BA5093-D5C7-34E3-7CE7-85340CCD95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 err="1">
                <a:latin typeface="+mn-ea"/>
                <a:ea typeface="+mn-ea"/>
              </a:rPr>
              <a:t>프렐류드와</a:t>
            </a:r>
            <a:r>
              <a:rPr kumimoji="1" lang="ko-KR" altLang="en-US" dirty="0">
                <a:latin typeface="+mn-ea"/>
                <a:ea typeface="+mn-ea"/>
              </a:rPr>
              <a:t> 푸가 다장조 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번</a:t>
            </a:r>
            <a:r>
              <a:rPr kumimoji="1" lang="en-US" altLang="ko-KR" dirty="0">
                <a:latin typeface="+mn-ea"/>
                <a:ea typeface="+mn-ea"/>
              </a:rPr>
              <a:t>, BWV 846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CAF44C09-F6EE-C737-4B83-61A19E7C96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509057" y="1223582"/>
            <a:ext cx="5684223" cy="148913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4833D11-DC81-C2E8-4071-7F3EBBAF02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09057" y="3324303"/>
            <a:ext cx="5684223" cy="2697988"/>
          </a:xfrm>
          <a:prstGeom prst="rect">
            <a:avLst/>
          </a:prstGeom>
        </p:spPr>
      </p:pic>
      <p:pic>
        <p:nvPicPr>
          <p:cNvPr id="6" name="3단원_교과서_87쪽_QR46_2.프렐류드와 푸가 다장조_1번_프렐류드">
            <a:hlinkClick r:id="" action="ppaction://media"/>
            <a:extLst>
              <a:ext uri="{FF2B5EF4-FFF2-40B4-BE49-F238E27FC236}">
                <a16:creationId xmlns:a16="http://schemas.microsoft.com/office/drawing/2014/main" id="{09A23E2C-7FE0-19DF-8D04-B19331D6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475" y="1886172"/>
            <a:ext cx="410210" cy="410210"/>
          </a:xfrm>
          <a:prstGeom prst="rect">
            <a:avLst/>
          </a:prstGeom>
        </p:spPr>
      </p:pic>
      <p:pic>
        <p:nvPicPr>
          <p:cNvPr id="7" name="3단원_교과서_87쪽_QR46_3.프렐류드와 푸가 다장조_1번_푸가">
            <a:hlinkClick r:id="" action="ppaction://media"/>
            <a:extLst>
              <a:ext uri="{FF2B5EF4-FFF2-40B4-BE49-F238E27FC236}">
                <a16:creationId xmlns:a16="http://schemas.microsoft.com/office/drawing/2014/main" id="{CA5733E1-354F-DA00-AFC9-C4EFEAD78E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6475" y="3834130"/>
            <a:ext cx="410210" cy="410210"/>
          </a:xfrm>
          <a:prstGeom prst="rect">
            <a:avLst/>
          </a:prstGeom>
        </p:spPr>
      </p:pic>
      <p:sp>
        <p:nvSpPr>
          <p:cNvPr id="8" name="사각형: 위쪽 모서리의 한쪽은 둥글고 다른 한쪽은 잘림 7">
            <a:extLst>
              <a:ext uri="{FF2B5EF4-FFF2-40B4-BE49-F238E27FC236}">
                <a16:creationId xmlns:a16="http://schemas.microsoft.com/office/drawing/2014/main" id="{634317C3-9419-BD35-8FED-650CEBBD52A6}"/>
              </a:ext>
            </a:extLst>
          </p:cNvPr>
          <p:cNvSpPr/>
          <p:nvPr/>
        </p:nvSpPr>
        <p:spPr>
          <a:xfrm>
            <a:off x="1630680" y="919204"/>
            <a:ext cx="1447800" cy="252000"/>
          </a:xfrm>
          <a:prstGeom prst="snip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>
                <a:solidFill>
                  <a:schemeClr val="accent2">
                    <a:lumMod val="50000"/>
                  </a:schemeClr>
                </a:solidFill>
              </a:rPr>
              <a:t>프렐류드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(Prelude)</a:t>
            </a:r>
            <a:endParaRPr lang="ko-KR" alt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사각형: 위쪽 모서리의 한쪽은 둥글고 다른 한쪽은 잘림 8">
            <a:extLst>
              <a:ext uri="{FF2B5EF4-FFF2-40B4-BE49-F238E27FC236}">
                <a16:creationId xmlns:a16="http://schemas.microsoft.com/office/drawing/2014/main" id="{015B6002-6023-CAB0-50AA-B0F175AA93C9}"/>
              </a:ext>
            </a:extLst>
          </p:cNvPr>
          <p:cNvSpPr/>
          <p:nvPr/>
        </p:nvSpPr>
        <p:spPr>
          <a:xfrm>
            <a:off x="1630680" y="2970005"/>
            <a:ext cx="1447800" cy="252000"/>
          </a:xfrm>
          <a:prstGeom prst="snip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>
                <a:solidFill>
                  <a:schemeClr val="accent2">
                    <a:lumMod val="50000"/>
                  </a:schemeClr>
                </a:solidFill>
              </a:rPr>
              <a:t>푸가</a:t>
            </a:r>
            <a:r>
              <a:rPr lang="en-US" altLang="ko-KR" sz="1100" dirty="0">
                <a:solidFill>
                  <a:schemeClr val="accent2">
                    <a:lumMod val="50000"/>
                  </a:schemeClr>
                </a:solidFill>
              </a:rPr>
              <a:t>(Fuga)</a:t>
            </a:r>
            <a:endParaRPr lang="ko-KR" altLang="en-US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7E213E0-AE88-22C3-B483-490DC875ED13}"/>
              </a:ext>
            </a:extLst>
          </p:cNvPr>
          <p:cNvSpPr/>
          <p:nvPr/>
        </p:nvSpPr>
        <p:spPr>
          <a:xfrm>
            <a:off x="7472772" y="3570554"/>
            <a:ext cx="4338228" cy="2235886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  <a:t>푸가</a:t>
            </a: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(Fuga)</a:t>
            </a:r>
          </a:p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‘</a:t>
            </a:r>
            <a:r>
              <a:rPr lang="ko-KR" altLang="en-US" sz="1200" dirty="0" err="1">
                <a:solidFill>
                  <a:schemeClr val="accent2">
                    <a:lumMod val="50000"/>
                  </a:schemeClr>
                </a:solidFill>
              </a:rPr>
              <a:t>도망가다’라는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 뜻을 가졌으며 주제를 대위법적으로 발전시켜 나가는 작품 혹은 작곡 기법이다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 2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성 또는 그 이상의 성부로 된 성악이나 기악을 위한 </a:t>
            </a:r>
            <a:r>
              <a:rPr lang="ko-KR" altLang="en-US" sz="1200" dirty="0" err="1">
                <a:solidFill>
                  <a:schemeClr val="accent2">
                    <a:lumMod val="50000"/>
                  </a:schemeClr>
                </a:solidFill>
              </a:rPr>
              <a:t>다성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 악곡으로 주제나 동기를 대위법적 기법으로 발전시킨다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제시된 주제와 응답이 조를 바꾸며 계속 반복된다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93217D6-2272-C564-7FBB-9AAB03631D8C}"/>
              </a:ext>
            </a:extLst>
          </p:cNvPr>
          <p:cNvSpPr/>
          <p:nvPr/>
        </p:nvSpPr>
        <p:spPr>
          <a:xfrm>
            <a:off x="7472772" y="1378808"/>
            <a:ext cx="4338228" cy="44276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36000" rIns="0" bIns="36000" rtlCol="0" anchor="ctr"/>
          <a:lstStyle/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‘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프렐류드와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푸가 다장조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번’은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24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개의 장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·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단조로 구성된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《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평균율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클라비어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곡집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》 1, 2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권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총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48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곡의 ‘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프렐류드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(Prelude)’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와 ‘푸가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(Fuga)’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를 모은 작품 중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권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번 곡이다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본래 하프시코드나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클라비코드를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위해 작곡되었지만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현재는 피아노로 연주되는 경우가 많다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이 곡의 ‘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프렐류드’는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뚜렷한 선율의 등장 없이 단순히 하나의 화성 진행을 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아르페지오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(Arpeggio)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만으로 구성하였다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 ‘</a:t>
            </a:r>
            <a:r>
              <a:rPr lang="ko-KR" altLang="en-US" sz="1200" dirty="0" err="1">
                <a:solidFill>
                  <a:schemeClr val="accent1">
                    <a:lumMod val="75000"/>
                  </a:schemeClr>
                </a:solidFill>
              </a:rPr>
              <a:t>푸가’는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성 푸가로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주제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(Subject)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가 알토에서 나타나 응답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(Answer)</a:t>
            </a:r>
            <a:r>
              <a:rPr lang="ko-KR" altLang="en-US" sz="1200" dirty="0">
                <a:solidFill>
                  <a:schemeClr val="accent1">
                    <a:lumMod val="75000"/>
                  </a:schemeClr>
                </a:solidFill>
              </a:rPr>
              <a:t>이 소프라노에서 테너로 옮겨지며 마지막으로 베이스에서 등장하며 일반적인 푸가의 진행 방법을 보여준다</a:t>
            </a:r>
            <a:r>
              <a:rPr lang="en-US" altLang="ko-KR" sz="12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19625E0-D59B-A850-7B90-FD39CAA1C5ED}"/>
              </a:ext>
            </a:extLst>
          </p:cNvPr>
          <p:cNvSpPr/>
          <p:nvPr/>
        </p:nvSpPr>
        <p:spPr>
          <a:xfrm>
            <a:off x="7472772" y="1378807"/>
            <a:ext cx="4338228" cy="142493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 err="1">
                <a:solidFill>
                  <a:schemeClr val="accent2">
                    <a:lumMod val="50000"/>
                  </a:schemeClr>
                </a:solidFill>
              </a:rPr>
              <a:t>프렐류드</a:t>
            </a: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(Prelude, </a:t>
            </a:r>
            <a:r>
              <a:rPr lang="ko-KR" altLang="en-US" sz="1200" b="1" dirty="0">
                <a:solidFill>
                  <a:schemeClr val="accent2">
                    <a:lumMod val="50000"/>
                  </a:schemeClr>
                </a:solidFill>
              </a:rPr>
              <a:t>전주곡</a:t>
            </a:r>
            <a:r>
              <a:rPr lang="en-US" altLang="ko-KR" sz="1200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전주곡은 일정한 형식을 취하지 않으며 즉흥적이고 자유로운 성격을 지니는데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2">
                    <a:lumMod val="50000"/>
                  </a:schemeClr>
                </a:solidFill>
              </a:rPr>
              <a:t>바흐의 평균율 전주곡도 각각의 곡들이 정해진 형식 없이 서로 다른 형식을 취하고 있다</a:t>
            </a:r>
            <a:r>
              <a:rPr lang="en-US" altLang="ko-KR" sz="12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1900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1CAEC-CE93-A830-17F7-CF0127A9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A6E61CF-FC7A-4F0B-9558-3135D42211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바로크 시대 작곡가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DE4B28F-D5D0-E8D1-D6C8-BFBAF11018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519385" y="7107533"/>
            <a:ext cx="3185657" cy="182791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8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573E520C-AB06-B2E9-965E-1E84A7C6F11B}"/>
              </a:ext>
            </a:extLst>
          </p:cNvPr>
          <p:cNvSpPr/>
          <p:nvPr/>
        </p:nvSpPr>
        <p:spPr>
          <a:xfrm>
            <a:off x="1135772" y="1934915"/>
            <a:ext cx="4823068" cy="378923"/>
          </a:xfrm>
          <a:prstGeom prst="roundRect">
            <a:avLst>
              <a:gd name="adj" fmla="val 50000"/>
            </a:avLst>
          </a:prstGeom>
          <a:solidFill>
            <a:schemeClr val="accent5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바흐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(Bach, Johann Sebastian, 1685~1750, </a:t>
            </a:r>
            <a:r>
              <a:rPr lang="ko-KR" altLang="en-US" sz="1400" dirty="0">
                <a:solidFill>
                  <a:schemeClr val="accent5">
                    <a:lumMod val="50000"/>
                  </a:schemeClr>
                </a:solidFill>
              </a:rPr>
              <a:t>독일</a:t>
            </a:r>
            <a:r>
              <a:rPr lang="en-US" altLang="ko-KR" sz="1400" dirty="0">
                <a:solidFill>
                  <a:schemeClr val="accent5">
                    <a:lumMod val="50000"/>
                  </a:schemeClr>
                </a:solidFill>
              </a:rPr>
              <a:t>)</a:t>
            </a:r>
            <a:endParaRPr lang="en-US" altLang="ko-KR" sz="14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4E5232-22FE-BECB-164F-77E732122594}"/>
              </a:ext>
            </a:extLst>
          </p:cNvPr>
          <p:cNvSpPr txBox="1"/>
          <p:nvPr/>
        </p:nvSpPr>
        <p:spPr>
          <a:xfrm>
            <a:off x="4245065" y="2739066"/>
            <a:ext cx="7504975" cy="2260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바로크 시대를 대표하는 </a:t>
            </a:r>
            <a:r>
              <a:rPr lang="ko-KR" altLang="en-US" sz="1600" dirty="0" err="1">
                <a:latin typeface="+mn-ea"/>
              </a:rPr>
              <a:t>오르가니스트</a:t>
            </a:r>
            <a:r>
              <a:rPr lang="ko-KR" altLang="en-US" sz="1600" dirty="0">
                <a:latin typeface="+mn-ea"/>
              </a:rPr>
              <a:t> 겸 작곡가로 평생을 교회 음악가로 활동하였다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음악을 가업으로 한 바흐의 집안은 </a:t>
            </a:r>
            <a:r>
              <a:rPr lang="en-US" altLang="ko-KR" sz="1600" dirty="0">
                <a:latin typeface="+mn-ea"/>
              </a:rPr>
              <a:t>200</a:t>
            </a:r>
            <a:r>
              <a:rPr lang="ko-KR" altLang="en-US" sz="1600" dirty="0">
                <a:latin typeface="+mn-ea"/>
              </a:rPr>
              <a:t>년에 걸쳐 </a:t>
            </a:r>
            <a:r>
              <a:rPr lang="en-US" altLang="ko-KR" sz="1600" dirty="0">
                <a:latin typeface="+mn-ea"/>
              </a:rPr>
              <a:t>50</a:t>
            </a:r>
            <a:r>
              <a:rPr lang="ko-KR" altLang="en-US" sz="1600" dirty="0">
                <a:latin typeface="+mn-ea"/>
              </a:rPr>
              <a:t>명 이상의 유명한 음악가를 배출하였다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바흐는 교회 성가대 지휘자로 활동하였으며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오라토리오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칸타타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수난곡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토카타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코랄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 err="1">
                <a:latin typeface="+mn-ea"/>
              </a:rPr>
              <a:t>오르간곡</a:t>
            </a:r>
            <a:r>
              <a:rPr lang="ko-KR" altLang="en-US" sz="1600" dirty="0">
                <a:latin typeface="+mn-ea"/>
              </a:rPr>
              <a:t> 등 많은 종교음악을 작곡하였다</a:t>
            </a:r>
            <a:r>
              <a:rPr lang="en-US" altLang="ko-KR" sz="1600" dirty="0">
                <a:latin typeface="+mn-ea"/>
              </a:rPr>
              <a:t>. </a:t>
            </a:r>
            <a:r>
              <a:rPr lang="ko-KR" altLang="en-US" sz="1600" dirty="0">
                <a:latin typeface="+mn-ea"/>
              </a:rPr>
              <a:t>그는 바로크 시대에 대위법을 바탕으로 한 푸가 기법을 가장 효과적으로 완성한 작곡가로 </a:t>
            </a:r>
            <a:r>
              <a:rPr lang="en-US" altLang="ko-KR" sz="1600" dirty="0">
                <a:latin typeface="+mn-ea"/>
              </a:rPr>
              <a:t>300</a:t>
            </a:r>
            <a:r>
              <a:rPr lang="ko-KR" altLang="en-US" sz="1600" dirty="0">
                <a:latin typeface="+mn-ea"/>
              </a:rPr>
              <a:t>여 곡의 교회용 칸타타</a:t>
            </a:r>
            <a:r>
              <a:rPr lang="en-US" altLang="ko-KR" sz="1600" dirty="0">
                <a:latin typeface="+mn-ea"/>
              </a:rPr>
              <a:t>, 5</a:t>
            </a:r>
            <a:r>
              <a:rPr lang="ko-KR" altLang="en-US" sz="1600" dirty="0">
                <a:latin typeface="+mn-ea"/>
              </a:rPr>
              <a:t>개의 </a:t>
            </a:r>
            <a:r>
              <a:rPr lang="ko-KR" altLang="en-US" sz="1600" dirty="0" err="1">
                <a:latin typeface="+mn-ea"/>
              </a:rPr>
              <a:t>수난곡</a:t>
            </a:r>
            <a:r>
              <a:rPr lang="en-US" altLang="ko-KR" sz="1600" dirty="0">
                <a:latin typeface="+mn-ea"/>
              </a:rPr>
              <a:t>, 5</a:t>
            </a:r>
            <a:r>
              <a:rPr lang="ko-KR" altLang="en-US" sz="1600" dirty="0">
                <a:latin typeface="+mn-ea"/>
              </a:rPr>
              <a:t>개의 미사곡 등을 작곡하였다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8EF511D-4D28-670A-4C60-449BCF649E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59418" y="2784261"/>
            <a:ext cx="2331219" cy="21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4889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8F133-29E1-D5A6-06F0-4DEBB8AA0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CFF9B5-A4CB-371E-4D1A-582E663C36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하프시코드 모음곡 </a:t>
            </a:r>
            <a:r>
              <a:rPr kumimoji="1" lang="en-US" altLang="ko-KR" dirty="0">
                <a:latin typeface="+mn-ea"/>
                <a:ea typeface="+mn-ea"/>
              </a:rPr>
              <a:t>4</a:t>
            </a:r>
            <a:r>
              <a:rPr kumimoji="1" lang="ko-KR" altLang="en-US" dirty="0">
                <a:latin typeface="+mn-ea"/>
                <a:ea typeface="+mn-ea"/>
              </a:rPr>
              <a:t>번</a:t>
            </a:r>
            <a:r>
              <a:rPr kumimoji="1" lang="en-US" altLang="ko-KR" dirty="0">
                <a:latin typeface="+mn-ea"/>
                <a:ea typeface="+mn-ea"/>
              </a:rPr>
              <a:t> ‘</a:t>
            </a:r>
            <a:r>
              <a:rPr kumimoji="1" lang="ko-KR" altLang="en-US" dirty="0">
                <a:latin typeface="+mn-ea"/>
                <a:ea typeface="+mn-ea"/>
              </a:rPr>
              <a:t>사라반드</a:t>
            </a:r>
            <a:r>
              <a:rPr kumimoji="1" lang="en-US" altLang="ko-KR" dirty="0">
                <a:latin typeface="+mn-ea"/>
                <a:ea typeface="+mn-ea"/>
              </a:rPr>
              <a:t>’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48F4A49-CB7F-A12B-4398-37363B94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04713" y="2070591"/>
            <a:ext cx="7329785" cy="1858623"/>
          </a:xfrm>
          <a:prstGeom prst="rect">
            <a:avLst/>
          </a:prstGeom>
        </p:spPr>
      </p:pic>
      <p:pic>
        <p:nvPicPr>
          <p:cNvPr id="5" name="3단원_교과서_87쪽_QR46_4.하프시코드 모음곡_4번_사라반드">
            <a:hlinkClick r:id="" action="ppaction://media"/>
            <a:extLst>
              <a:ext uri="{FF2B5EF4-FFF2-40B4-BE49-F238E27FC236}">
                <a16:creationId xmlns:a16="http://schemas.microsoft.com/office/drawing/2014/main" id="{1E6454A7-A1EF-309A-10A5-193C0AB93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48278" y="2416569"/>
            <a:ext cx="441642" cy="441642"/>
          </a:xfrm>
          <a:prstGeom prst="rect">
            <a:avLst/>
          </a:prstGeom>
        </p:spPr>
      </p:pic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58EF44FA-25A8-EDCE-6DF7-A16B8DA305D7}"/>
              </a:ext>
            </a:extLst>
          </p:cNvPr>
          <p:cNvSpPr/>
          <p:nvPr/>
        </p:nvSpPr>
        <p:spPr>
          <a:xfrm>
            <a:off x="1794695" y="4255086"/>
            <a:ext cx="9452425" cy="167541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‘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사라반드’는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 바로크 시대의 느리고 장중한 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박자 춤곡으로 두 번째 박이 강조된다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이 곡은 우아하고 서정적이며 구슬픈 주제와 두 개의 변주곡으로 구성되어 있다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바로크 시대의 모음곡은 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알망드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쿠랑트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사라반드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지그로 구성되나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모음곡 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4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번은 네 개의 춤곡 앞에 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프렐류드가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 첨가되어 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5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악장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프렐류드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알망드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 err="1">
                <a:solidFill>
                  <a:schemeClr val="accent6">
                    <a:lumMod val="50000"/>
                  </a:schemeClr>
                </a:solidFill>
              </a:rPr>
              <a:t>쿠랑트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사라반드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지그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으로 구성되어 있다</a:t>
            </a:r>
            <a:r>
              <a:rPr lang="en-US" altLang="ko-KR" sz="14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808F40AE-0104-B530-935B-F81AC722B4E8}"/>
              </a:ext>
            </a:extLst>
          </p:cNvPr>
          <p:cNvSpPr/>
          <p:nvPr/>
        </p:nvSpPr>
        <p:spPr>
          <a:xfrm>
            <a:off x="1903187" y="927502"/>
            <a:ext cx="9235440" cy="9754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36000" rIns="36000" bIns="36000" rtlCol="0" anchor="ctr"/>
          <a:lstStyle/>
          <a:p>
            <a:pPr>
              <a:lnSpc>
                <a:spcPct val="150000"/>
              </a:lnSpc>
            </a:pPr>
            <a:r>
              <a:rPr lang="ko-KR" altLang="en-US" sz="1200" b="1" dirty="0">
                <a:solidFill>
                  <a:schemeClr val="accent6">
                    <a:lumMod val="50000"/>
                  </a:schemeClr>
                </a:solidFill>
              </a:rPr>
              <a:t>사라반드</a:t>
            </a:r>
            <a:r>
              <a:rPr lang="en-US" altLang="ko-KR" sz="1200" b="1" dirty="0">
                <a:solidFill>
                  <a:schemeClr val="accent6">
                    <a:lumMod val="50000"/>
                  </a:schemeClr>
                </a:solidFill>
              </a:rPr>
              <a:t>(Sarabande)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느린 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3/4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박자 또는 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3/2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박자로 장식음이 많이 사용되는 것이 특징이며 장중하고 </a:t>
            </a:r>
            <a:r>
              <a:rPr lang="ko-KR" altLang="en-US" sz="1200" dirty="0" err="1">
                <a:solidFill>
                  <a:schemeClr val="accent6">
                    <a:lumMod val="50000"/>
                  </a:schemeClr>
                </a:solidFill>
              </a:rPr>
              <a:t>위엄있는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 표정을 가진다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일반적으로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강박으로 시작되며 제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ko-KR" altLang="en-US" sz="1200" dirty="0">
                <a:solidFill>
                  <a:schemeClr val="accent6">
                    <a:lumMod val="50000"/>
                  </a:schemeClr>
                </a:solidFill>
              </a:rPr>
              <a:t>박에 가벼운 악센트가 있거나 또는 점음표와 같은 긴 음표에 의해서 강조되는 것이 특징이다</a:t>
            </a:r>
            <a:r>
              <a:rPr lang="en-US" altLang="ko-KR" sz="12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56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주황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l">
          <a:lnSpc>
            <a:spcPct val="150000"/>
          </a:lnSpc>
          <a:defRPr sz="1200" dirty="0">
            <a:solidFill>
              <a:schemeClr val="accent2">
                <a:lumMod val="50000"/>
              </a:schemeClr>
            </a:solidFill>
          </a:defRPr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5433</TotalTime>
  <Words>832</Words>
  <Application>Microsoft Office PowerPoint</Application>
  <PresentationFormat>와이드스크린</PresentationFormat>
  <Paragraphs>54</Paragraphs>
  <Slides>11</Slides>
  <Notes>2</Notes>
  <HiddenSlides>0</HiddenSlides>
  <MMClips>4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Arial</vt:lpstr>
      <vt:lpstr>Spoqa Han Sans Neo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배예담</dc:creator>
  <cp:lastModifiedBy>나래 콩</cp:lastModifiedBy>
  <cp:revision>205</cp:revision>
  <dcterms:created xsi:type="dcterms:W3CDTF">2024-07-03T01:17:18Z</dcterms:created>
  <dcterms:modified xsi:type="dcterms:W3CDTF">2025-07-15T04:35:00Z</dcterms:modified>
</cp:coreProperties>
</file>