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314" r:id="rId7"/>
    <p:sldId id="299" r:id="rId8"/>
    <p:sldId id="320" r:id="rId9"/>
    <p:sldId id="315" r:id="rId10"/>
    <p:sldId id="319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4"/>
            <p14:sldId id="299"/>
            <p14:sldId id="320"/>
            <p14:sldId id="315"/>
            <p14:sldId id="31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3D6"/>
    <a:srgbClr val="A8AFC5"/>
    <a:srgbClr val="6F6AAA"/>
    <a:srgbClr val="2B3C71"/>
    <a:srgbClr val="FFFFFF"/>
    <a:srgbClr val="69B76B"/>
    <a:srgbClr val="E97D34"/>
    <a:srgbClr val="B2884C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1710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내 사랑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39190" y="4894508"/>
            <a:ext cx="182662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24~25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14354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꾸밈음과 악상을 살려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333450" y="691874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333451" y="1607770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03F506C2-1C23-DD31-52C1-F127A08A741F}"/>
              </a:ext>
            </a:extLst>
          </p:cNvPr>
          <p:cNvGrpSpPr>
            <a:grpSpLocks/>
          </p:cNvGrpSpPr>
          <p:nvPr/>
        </p:nvGrpSpPr>
        <p:grpSpPr bwMode="auto">
          <a:xfrm>
            <a:off x="11331899" y="2524792"/>
            <a:ext cx="605025" cy="377219"/>
            <a:chOff x="4487478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B2DA006-4606-84E9-4D0B-321F1A785061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511C0049-8E37-73C2-B239-C0A4378D9A2C}"/>
                </a:ext>
              </a:extLst>
            </p:cNvPr>
            <p:cNvSpPr/>
            <p:nvPr/>
          </p:nvSpPr>
          <p:spPr bwMode="auto">
            <a:xfrm>
              <a:off x="4487478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3" name="1단원_교과서_24쪽_QR11_1.오! 내 사랑(노래)">
            <a:hlinkClick r:id="" action="ppaction://media"/>
            <a:extLst>
              <a:ext uri="{FF2B5EF4-FFF2-40B4-BE49-F238E27FC236}">
                <a16:creationId xmlns:a16="http://schemas.microsoft.com/office/drawing/2014/main" id="{C3DB0067-38D7-BAD9-5BF0-BB8F96F64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1556" y="360000"/>
            <a:ext cx="406400" cy="406400"/>
          </a:xfrm>
          <a:prstGeom prst="rect">
            <a:avLst/>
          </a:prstGeom>
        </p:spPr>
      </p:pic>
      <p:pic>
        <p:nvPicPr>
          <p:cNvPr id="34" name="1단원_교과서_24쪽_QR11_2.오! 내 사랑(원어)">
            <a:hlinkClick r:id="" action="ppaction://media"/>
            <a:extLst>
              <a:ext uri="{FF2B5EF4-FFF2-40B4-BE49-F238E27FC236}">
                <a16:creationId xmlns:a16="http://schemas.microsoft.com/office/drawing/2014/main" id="{1FD4A5A1-B933-6E5D-0D03-D5FB2EE67D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1899" y="2189878"/>
            <a:ext cx="406400" cy="406400"/>
          </a:xfrm>
          <a:prstGeom prst="rect">
            <a:avLst/>
          </a:prstGeom>
        </p:spPr>
      </p:pic>
      <p:pic>
        <p:nvPicPr>
          <p:cNvPr id="35" name="1단원_교과서_24쪽_QR11_3.오! 내 사랑(반주)">
            <a:hlinkClick r:id="" action="ppaction://media"/>
            <a:extLst>
              <a:ext uri="{FF2B5EF4-FFF2-40B4-BE49-F238E27FC236}">
                <a16:creationId xmlns:a16="http://schemas.microsoft.com/office/drawing/2014/main" id="{C8079279-5B93-16B7-B7AC-E3CE53CADE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1899" y="1272856"/>
            <a:ext cx="406400" cy="406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219959D-D50C-AFD0-5286-495F12FD2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1899" y="328748"/>
            <a:ext cx="4494501" cy="58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82E9896-230B-7272-ED84-34809627674A}"/>
              </a:ext>
            </a:extLst>
          </p:cNvPr>
          <p:cNvSpPr txBox="1">
            <a:spLocks/>
          </p:cNvSpPr>
          <p:nvPr/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Larghetto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라르고보다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조금 빠르게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10AB1D1-ABCF-5A9F-33E7-816B29FF026B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4A642ED-3DD3-2F55-D1F8-CB36983DA546}"/>
              </a:ext>
            </a:extLst>
          </p:cNvPr>
          <p:cNvSpPr txBox="1">
            <a:spLocks/>
          </p:cNvSpPr>
          <p:nvPr/>
        </p:nvSpPr>
        <p:spPr>
          <a:xfrm>
            <a:off x="2708908" y="3429000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꾸밈음으로 장식한 민요풍의 연가로 이탈리아 고전 가곡 가운데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가장 명작으로 손꼽히는 작품이다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주세페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조르다니가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작곡한 작품 중 가장 유명하며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작곡된 지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200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년이 넘었지만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오늘날에도 성악가들에 의해 불리며 세계인의 사랑을 받는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7A9A1D9-6163-191A-CDF7-050B1718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90"/>
            <a:ext cx="213187" cy="4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D1E5-9256-8DDF-409E-B0DD040D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6A338C-C7CE-10DC-9E00-89BBDCA39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악곡의 </a:t>
            </a:r>
            <a:r>
              <a:rPr kumimoji="1" lang="ko-KR" altLang="en-US" dirty="0" err="1">
                <a:latin typeface="+mn-ea"/>
                <a:ea typeface="+mn-ea"/>
              </a:rPr>
              <a:t>나타냄말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18CB2F-F0BF-9081-769E-054561A33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67E5EC2-FEA9-E3B0-3642-BBB626F3A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04"/>
          <a:stretch/>
        </p:blipFill>
        <p:spPr>
          <a:xfrm>
            <a:off x="887180" y="1483502"/>
            <a:ext cx="5509358" cy="371994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7167CA6-3BF4-C07C-AF0D-B5394F12B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82"/>
          <a:stretch/>
        </p:blipFill>
        <p:spPr>
          <a:xfrm>
            <a:off x="6479635" y="1924552"/>
            <a:ext cx="5509356" cy="3406109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03BF8591-E77C-BFB2-61AA-FD8A332C0B66}"/>
              </a:ext>
            </a:extLst>
          </p:cNvPr>
          <p:cNvSpPr/>
          <p:nvPr/>
        </p:nvSpPr>
        <p:spPr>
          <a:xfrm>
            <a:off x="6826250" y="3251200"/>
            <a:ext cx="695326" cy="46672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AEB71975-F647-54EF-7DBB-554F509AC254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7419748" y="1704027"/>
            <a:ext cx="1245922" cy="16155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32AF12BF-A7E7-F95F-1446-BC161816CD1B}"/>
              </a:ext>
            </a:extLst>
          </p:cNvPr>
          <p:cNvGrpSpPr/>
          <p:nvPr/>
        </p:nvGrpSpPr>
        <p:grpSpPr>
          <a:xfrm>
            <a:off x="8268925" y="611999"/>
            <a:ext cx="2761425" cy="1037000"/>
            <a:chOff x="8268925" y="611999"/>
            <a:chExt cx="2761425" cy="1037000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39F1FAB9-12B3-B63B-4BE5-D6EA8C17EC1C}"/>
                </a:ext>
              </a:extLst>
            </p:cNvPr>
            <p:cNvSpPr/>
            <p:nvPr/>
          </p:nvSpPr>
          <p:spPr>
            <a:xfrm>
              <a:off x="8268925" y="611999"/>
              <a:ext cx="2761425" cy="1037000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0EBF15-B351-A265-27EE-6D04217C9AA4}"/>
                </a:ext>
              </a:extLst>
            </p:cNvPr>
            <p:cNvSpPr txBox="1"/>
            <p:nvPr/>
          </p:nvSpPr>
          <p:spPr>
            <a:xfrm>
              <a:off x="8696869" y="697189"/>
              <a:ext cx="1930536" cy="3336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200" b="1" dirty="0">
                  <a:latin typeface="+mn-ea"/>
                </a:rPr>
                <a:t>Portamento(</a:t>
              </a:r>
              <a:r>
                <a:rPr lang="ko-KR" altLang="en-US" sz="1200" b="1" dirty="0" err="1">
                  <a:latin typeface="+mn-ea"/>
                </a:rPr>
                <a:t>포르타멘토</a:t>
              </a:r>
              <a:r>
                <a:rPr lang="en-US" altLang="ko-KR" sz="1200" b="1" dirty="0">
                  <a:latin typeface="+mn-ea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CE6B10-E6B1-A9FB-194A-23C0AB0937F1}"/>
                </a:ext>
              </a:extLst>
            </p:cNvPr>
            <p:cNvSpPr txBox="1"/>
            <p:nvPr/>
          </p:nvSpPr>
          <p:spPr>
            <a:xfrm>
              <a:off x="8328909" y="1037443"/>
              <a:ext cx="26414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0" i="0" u="none" strike="noStrike" baseline="0" dirty="0">
                  <a:latin typeface="+mn-ea"/>
                </a:rPr>
                <a:t>높이가 다른 두 음 사이를 매끄럽게 끌어올리듯이 이어서 연주한다</a:t>
              </a:r>
              <a:r>
                <a:rPr lang="en-US" altLang="ko-KR" sz="1200" b="0" i="0" u="none" strike="noStrike" baseline="0" dirty="0">
                  <a:latin typeface="+mn-ea"/>
                </a:rPr>
                <a:t>.</a:t>
              </a:r>
              <a:endParaRPr lang="en-US" altLang="ko-KR" sz="1000" dirty="0">
                <a:latin typeface="+mn-ea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C1290E7-D665-EA0B-F61E-62B5E975E69E}"/>
              </a:ext>
            </a:extLst>
          </p:cNvPr>
          <p:cNvGrpSpPr/>
          <p:nvPr/>
        </p:nvGrpSpPr>
        <p:grpSpPr>
          <a:xfrm>
            <a:off x="6826250" y="4386264"/>
            <a:ext cx="1390652" cy="896936"/>
            <a:chOff x="6826250" y="4386264"/>
            <a:chExt cx="1390652" cy="896936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8249116-7E59-7FEA-6689-B0C2B4C9F132}"/>
                </a:ext>
              </a:extLst>
            </p:cNvPr>
            <p:cNvSpPr/>
            <p:nvPr/>
          </p:nvSpPr>
          <p:spPr>
            <a:xfrm>
              <a:off x="7631906" y="4386264"/>
              <a:ext cx="584996" cy="188118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3E0D9928-032F-B34C-5147-4A75BD068EF8}"/>
                </a:ext>
              </a:extLst>
            </p:cNvPr>
            <p:cNvCxnSpPr/>
            <p:nvPr/>
          </p:nvCxnSpPr>
          <p:spPr>
            <a:xfrm flipH="1">
              <a:off x="6826250" y="4574382"/>
              <a:ext cx="990600" cy="7088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5AD2C78-7410-4068-D825-D995F90973F1}"/>
              </a:ext>
            </a:extLst>
          </p:cNvPr>
          <p:cNvGrpSpPr/>
          <p:nvPr/>
        </p:nvGrpSpPr>
        <p:grpSpPr>
          <a:xfrm>
            <a:off x="5272121" y="5337013"/>
            <a:ext cx="2359786" cy="774648"/>
            <a:chOff x="5272121" y="5337013"/>
            <a:chExt cx="2359786" cy="774648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E0387DE9-E12C-B59A-1C9D-B9E8EED5375B}"/>
                </a:ext>
              </a:extLst>
            </p:cNvPr>
            <p:cNvSpPr/>
            <p:nvPr/>
          </p:nvSpPr>
          <p:spPr>
            <a:xfrm>
              <a:off x="5272121" y="5337013"/>
              <a:ext cx="2359786" cy="774648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36C74A-E06E-BA7D-DB13-7E987E4CA08D}"/>
                </a:ext>
              </a:extLst>
            </p:cNvPr>
            <p:cNvSpPr txBox="1"/>
            <p:nvPr/>
          </p:nvSpPr>
          <p:spPr>
            <a:xfrm>
              <a:off x="5499245" y="5416686"/>
              <a:ext cx="1930536" cy="313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</a:t>
              </a:r>
              <a:r>
                <a:rPr lang="en-US" altLang="ko-KR" sz="1200" b="1" i="1" kern="0" spc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ù</a:t>
              </a:r>
              <a:r>
                <a:rPr lang="en-US" altLang="ko-KR" sz="1200" i="1" kern="0" spc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cresc</a:t>
              </a:r>
              <a:r>
                <a:rPr lang="en-US" altLang="ko-KR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ko-KR" sz="1200" b="1" dirty="0">
                  <a:latin typeface="+mn-ea"/>
                </a:rPr>
                <a:t>(</a:t>
              </a:r>
              <a:r>
                <a:rPr lang="ko-KR" altLang="en-US" sz="1200" b="1" dirty="0" err="1">
                  <a:latin typeface="+mn-ea"/>
                </a:rPr>
                <a:t>피우</a:t>
              </a:r>
              <a:r>
                <a:rPr lang="ko-KR" altLang="en-US" sz="1200" b="1" dirty="0">
                  <a:latin typeface="+mn-ea"/>
                </a:rPr>
                <a:t> 크레셴도</a:t>
              </a:r>
              <a:r>
                <a:rPr lang="en-US" altLang="ko-KR" sz="1200" b="1" dirty="0">
                  <a:latin typeface="+mn-ea"/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35128D-AA51-80C3-E272-91B3D5978E62}"/>
                </a:ext>
              </a:extLst>
            </p:cNvPr>
            <p:cNvSpPr txBox="1"/>
            <p:nvPr/>
          </p:nvSpPr>
          <p:spPr>
            <a:xfrm>
              <a:off x="5602265" y="5734910"/>
              <a:ext cx="1699496" cy="259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>
                  <a:latin typeface="+mn-ea"/>
                </a:rPr>
                <a:t>더 점점 세게</a:t>
              </a:r>
              <a:endParaRPr lang="en-US" altLang="ko-KR" sz="10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D1E5-9256-8DDF-409E-B0DD040D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6A338C-C7CE-10DC-9E00-89BBDCA39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꾸밈음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18CB2F-F0BF-9081-769E-054561A33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1756D-52F4-3F2F-91B4-64C67547C6D2}"/>
              </a:ext>
            </a:extLst>
          </p:cNvPr>
          <p:cNvSpPr txBox="1"/>
          <p:nvPr/>
        </p:nvSpPr>
        <p:spPr>
          <a:xfrm>
            <a:off x="1531387" y="1230831"/>
            <a:ext cx="114555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꾸밈음</a:t>
            </a:r>
            <a:endParaRPr lang="en-US" altLang="ko-KR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D5963-F876-FD9D-F540-698EFE90303F}"/>
              </a:ext>
            </a:extLst>
          </p:cNvPr>
          <p:cNvSpPr txBox="1"/>
          <p:nvPr/>
        </p:nvSpPr>
        <p:spPr>
          <a:xfrm>
            <a:off x="3000374" y="1130903"/>
            <a:ext cx="8339860" cy="783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dirty="0"/>
              <a:t>〮 어떤 부분을 재미있게 꾸며주기 위한 표현으로</a:t>
            </a:r>
            <a:r>
              <a:rPr lang="en-US" altLang="ko-KR" sz="1600" dirty="0"/>
              <a:t>, </a:t>
            </a:r>
            <a:r>
              <a:rPr lang="ko-KR" altLang="en-US" sz="1600" dirty="0"/>
              <a:t>작은 음표나 여러 가지 기호를 사용하여 음의 앞이나 뒤에 놓는 음표를 말한다</a:t>
            </a:r>
            <a:r>
              <a:rPr lang="en-US" altLang="ko-KR" sz="1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619818-FE14-FDDD-BC6B-527872414741}"/>
              </a:ext>
            </a:extLst>
          </p:cNvPr>
          <p:cNvSpPr txBox="1"/>
          <p:nvPr/>
        </p:nvSpPr>
        <p:spPr>
          <a:xfrm>
            <a:off x="3000374" y="1914259"/>
            <a:ext cx="8934451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dirty="0"/>
              <a:t>〮 꾸밈음은 따로 길이를 계산하지 않고</a:t>
            </a:r>
            <a:r>
              <a:rPr lang="en-US" altLang="ko-KR" sz="1600" dirty="0"/>
              <a:t>, </a:t>
            </a:r>
            <a:r>
              <a:rPr lang="ko-KR" altLang="en-US" sz="1600" dirty="0"/>
              <a:t>본음에 합하여 본래의 음길이만큼 연주한다</a:t>
            </a:r>
            <a:r>
              <a:rPr lang="en-US" altLang="ko-KR" sz="1600" dirty="0"/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1014FF7-A841-D388-E915-72D70F63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76" y="2620519"/>
            <a:ext cx="8701392" cy="3105806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40337204-1207-82C3-ECD4-1CD210807B9A}"/>
              </a:ext>
            </a:extLst>
          </p:cNvPr>
          <p:cNvGrpSpPr/>
          <p:nvPr/>
        </p:nvGrpSpPr>
        <p:grpSpPr>
          <a:xfrm>
            <a:off x="6729413" y="3157538"/>
            <a:ext cx="3797455" cy="1243012"/>
            <a:chOff x="6729413" y="3157538"/>
            <a:chExt cx="3797455" cy="1243012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D80EFF44-5056-F574-90FE-EF1F97D2A030}"/>
                </a:ext>
              </a:extLst>
            </p:cNvPr>
            <p:cNvSpPr/>
            <p:nvPr/>
          </p:nvSpPr>
          <p:spPr>
            <a:xfrm>
              <a:off x="6729413" y="3157538"/>
              <a:ext cx="3797455" cy="1243012"/>
            </a:xfrm>
            <a:prstGeom prst="roundRect">
              <a:avLst/>
            </a:prstGeom>
            <a:solidFill>
              <a:srgbClr val="A8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32051D-FA64-8577-1EFB-A382D1DA1E82}"/>
                </a:ext>
              </a:extLst>
            </p:cNvPr>
            <p:cNvSpPr txBox="1"/>
            <p:nvPr/>
          </p:nvSpPr>
          <p:spPr>
            <a:xfrm>
              <a:off x="8453116" y="3572032"/>
              <a:ext cx="350045" cy="414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600" dirty="0"/>
                <a:t>?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F519BBD-6279-2DCC-ABEF-AF8461D3E397}"/>
              </a:ext>
            </a:extLst>
          </p:cNvPr>
          <p:cNvGrpSpPr/>
          <p:nvPr/>
        </p:nvGrpSpPr>
        <p:grpSpPr>
          <a:xfrm>
            <a:off x="6729412" y="4441931"/>
            <a:ext cx="3797455" cy="1243012"/>
            <a:chOff x="6729412" y="4441931"/>
            <a:chExt cx="3797455" cy="1243012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5D7A677B-5A99-9985-628C-D88A76DACA25}"/>
                </a:ext>
              </a:extLst>
            </p:cNvPr>
            <p:cNvSpPr/>
            <p:nvPr/>
          </p:nvSpPr>
          <p:spPr>
            <a:xfrm>
              <a:off x="6729412" y="4441931"/>
              <a:ext cx="3797455" cy="1243012"/>
            </a:xfrm>
            <a:prstGeom prst="roundRect">
              <a:avLst/>
            </a:prstGeom>
            <a:solidFill>
              <a:srgbClr val="A8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DDDED-F2AE-EF1F-FE34-90CBDC1154A8}"/>
                </a:ext>
              </a:extLst>
            </p:cNvPr>
            <p:cNvSpPr txBox="1"/>
            <p:nvPr/>
          </p:nvSpPr>
          <p:spPr>
            <a:xfrm>
              <a:off x="8453115" y="4856425"/>
              <a:ext cx="350045" cy="414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37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C8C40-4348-6C19-A05E-022F190EF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A0542E-CA26-E277-2E46-894CD2A6FA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벨칸토</a:t>
            </a:r>
            <a:r>
              <a:rPr kumimoji="1" lang="ko-KR" altLang="en-US" dirty="0">
                <a:latin typeface="+mn-ea"/>
                <a:ea typeface="+mn-ea"/>
              </a:rPr>
              <a:t> 창법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9E3AE8-8CCA-4E82-DF4B-03DE5DF17B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7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93DC8-4BAD-39AB-B8AC-EE585155BC03}"/>
              </a:ext>
            </a:extLst>
          </p:cNvPr>
          <p:cNvSpPr txBox="1"/>
          <p:nvPr/>
        </p:nvSpPr>
        <p:spPr>
          <a:xfrm>
            <a:off x="1403546" y="1079221"/>
            <a:ext cx="165909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/>
              <a:t>벨칸토</a:t>
            </a:r>
            <a:r>
              <a:rPr lang="ko-KR" altLang="en-US" sz="1400" dirty="0"/>
              <a:t> 창법</a:t>
            </a:r>
            <a:endParaRPr lang="en-US" altLang="ko-K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86405-224F-EF5B-83BA-6D43B3A6CCB0}"/>
              </a:ext>
            </a:extLst>
          </p:cNvPr>
          <p:cNvSpPr txBox="1"/>
          <p:nvPr/>
        </p:nvSpPr>
        <p:spPr>
          <a:xfrm>
            <a:off x="1783621" y="1469506"/>
            <a:ext cx="9309829" cy="115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dirty="0" err="1"/>
              <a:t>벨칸토는</a:t>
            </a:r>
            <a:r>
              <a:rPr lang="ko-KR" altLang="en-US" sz="1600" dirty="0"/>
              <a:t> ‘아름다운 </a:t>
            </a:r>
            <a:r>
              <a:rPr lang="ko-KR" altLang="en-US" sz="1600" dirty="0" err="1"/>
              <a:t>노래’라는</a:t>
            </a:r>
            <a:r>
              <a:rPr lang="ko-KR" altLang="en-US" sz="1600" dirty="0"/>
              <a:t> 뜻으로</a:t>
            </a:r>
            <a:r>
              <a:rPr lang="en-US" altLang="ko-KR" sz="1600" dirty="0"/>
              <a:t>, </a:t>
            </a:r>
            <a:r>
              <a:rPr lang="ko-KR" altLang="en-US" sz="1600" dirty="0"/>
              <a:t>울림이 좋고 예쁜 소리를 내며 성량을 정확히 조절하는 발성 방식을 말한다</a:t>
            </a:r>
            <a:r>
              <a:rPr lang="en-US" altLang="ko-KR" sz="1600" dirty="0"/>
              <a:t>. 16</a:t>
            </a:r>
            <a:r>
              <a:rPr lang="ko-KR" altLang="en-US" sz="1600" dirty="0"/>
              <a:t>세기 이탈리아 </a:t>
            </a:r>
            <a:r>
              <a:rPr lang="ko-KR" altLang="en-US" sz="1600" dirty="0" err="1"/>
              <a:t>다성</a:t>
            </a:r>
            <a:r>
              <a:rPr lang="ko-KR" altLang="en-US" sz="1600" dirty="0"/>
              <a:t> 음악과 궁정의 독창 음악에서 유래되었으며</a:t>
            </a:r>
            <a:r>
              <a:rPr lang="en-US" altLang="ko-KR" sz="1600" dirty="0"/>
              <a:t>, 17~19</a:t>
            </a:r>
            <a:r>
              <a:rPr lang="ko-KR" altLang="en-US" sz="1600" dirty="0"/>
              <a:t>세기 초에 이탈리아 오페라를 중심으로 발전하였다</a:t>
            </a:r>
            <a:r>
              <a:rPr lang="en-US" altLang="ko-KR" sz="1600" dirty="0"/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6B75D61-429C-1226-1B73-D2D204E6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637" y="3194887"/>
            <a:ext cx="8629404" cy="2726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44051-75DE-BD64-E633-A2978295EA4B}"/>
              </a:ext>
            </a:extLst>
          </p:cNvPr>
          <p:cNvSpPr txBox="1"/>
          <p:nvPr/>
        </p:nvSpPr>
        <p:spPr>
          <a:xfrm>
            <a:off x="1568645" y="2887110"/>
            <a:ext cx="1659091" cy="276999"/>
          </a:xfrm>
          <a:prstGeom prst="rect">
            <a:avLst/>
          </a:prstGeom>
          <a:ln>
            <a:solidFill>
              <a:srgbClr val="FBE3D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이탈리아어 발음법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12295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212</Words>
  <Application>Microsoft Office PowerPoint</Application>
  <PresentationFormat>와이드스크린</PresentationFormat>
  <Paragraphs>46</Paragraphs>
  <Slides>8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8" baseType="lpstr">
      <vt:lpstr>Spoqa Han Sans Neo</vt:lpstr>
      <vt:lpstr>Times New Roman</vt:lpstr>
      <vt:lpstr>맑은 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163</cp:revision>
  <dcterms:created xsi:type="dcterms:W3CDTF">2024-07-03T01:17:18Z</dcterms:created>
  <dcterms:modified xsi:type="dcterms:W3CDTF">2025-04-28T00:32:31Z</dcterms:modified>
</cp:coreProperties>
</file>