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48" r:id="rId7"/>
    <p:sldId id="360" r:id="rId8"/>
    <p:sldId id="352" r:id="rId9"/>
    <p:sldId id="359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itchFamily="2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0"/>
            <p14:sldId id="352"/>
            <p14:sldId id="35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B3"/>
    <a:srgbClr val="FFE1B5"/>
    <a:srgbClr val="A66BD3"/>
    <a:srgbClr val="C391D7"/>
    <a:srgbClr val="CBA0DC"/>
    <a:srgbClr val="D1AAE0"/>
    <a:srgbClr val="C28CD8"/>
    <a:srgbClr val="6F6AAA"/>
    <a:srgbClr val="A8AFC5"/>
    <a:srgbClr val="2B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7" autoAdjust="0"/>
    <p:restoredTop sz="97316" autoAdjust="0"/>
  </p:normalViewPr>
  <p:slideViewPr>
    <p:cSldViewPr snapToGrid="0" showGuides="1">
      <p:cViewPr>
        <p:scale>
          <a:sx n="150" d="100"/>
          <a:sy n="150" d="100"/>
        </p:scale>
        <p:origin x="46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933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1213002"/>
          </a:xfrm>
        </p:spPr>
        <p:txBody>
          <a:bodyPr/>
          <a:lstStyle/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노랫말에 어울리는 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가락 만들기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Ⅳ.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창작으로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128~129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제시된 동기로 </a:t>
            </a:r>
            <a:r>
              <a:rPr kumimoji="1" lang="ko-KR" altLang="en-US" sz="2800" dirty="0" err="1">
                <a:latin typeface="+mn-ea"/>
                <a:ea typeface="+mn-ea"/>
              </a:rPr>
              <a:t>두도막</a:t>
            </a:r>
            <a:r>
              <a:rPr kumimoji="1" lang="ko-KR" altLang="en-US" sz="2800" dirty="0">
                <a:latin typeface="+mn-ea"/>
                <a:ea typeface="+mn-ea"/>
              </a:rPr>
              <a:t> 형식의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가락을 만들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‘</a:t>
            </a:r>
            <a:r>
              <a:rPr kumimoji="1" lang="ko-KR" altLang="en-US" dirty="0">
                <a:latin typeface="+mn-ea"/>
                <a:ea typeface="+mn-ea"/>
              </a:rPr>
              <a:t>위풍당당 행진곡</a:t>
            </a:r>
            <a:r>
              <a:rPr kumimoji="1" lang="en-US" altLang="ko-KR" dirty="0">
                <a:latin typeface="+mn-ea"/>
                <a:ea typeface="+mn-ea"/>
              </a:rPr>
              <a:t>’</a:t>
            </a:r>
            <a:r>
              <a:rPr kumimoji="1" lang="ko-KR" altLang="en-US" dirty="0">
                <a:latin typeface="+mn-ea"/>
                <a:ea typeface="+mn-ea"/>
              </a:rPr>
              <a:t>에 어울리는 노랫말 만들어 보기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420FA439-7FA6-B0A1-959B-406557443694}"/>
              </a:ext>
            </a:extLst>
          </p:cNvPr>
          <p:cNvSpPr txBox="1">
            <a:spLocks/>
          </p:cNvSpPr>
          <p:nvPr/>
        </p:nvSpPr>
        <p:spPr>
          <a:xfrm>
            <a:off x="1425575" y="1001835"/>
            <a:ext cx="9775825" cy="7447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‘위풍당당 </a:t>
            </a:r>
            <a:r>
              <a:rPr kumimoji="1" lang="ko-KR" altLang="en-US" sz="1400" b="0" dirty="0" err="1">
                <a:latin typeface="+mn-ea"/>
                <a:ea typeface="+mn-ea"/>
              </a:rPr>
              <a:t>행진곡’은</a:t>
            </a:r>
            <a:r>
              <a:rPr kumimoji="1" lang="ko-KR" altLang="en-US" sz="1400" b="0" dirty="0">
                <a:latin typeface="+mn-ea"/>
                <a:ea typeface="+mn-ea"/>
              </a:rPr>
              <a:t> </a:t>
            </a:r>
            <a:r>
              <a:rPr kumimoji="1" lang="en-US" altLang="ko-KR" sz="1400" b="0" dirty="0">
                <a:latin typeface="+mn-ea"/>
                <a:ea typeface="+mn-ea"/>
              </a:rPr>
              <a:t>TV</a:t>
            </a:r>
            <a:r>
              <a:rPr kumimoji="1" lang="ko-KR" altLang="en-US" sz="1400" b="0" dirty="0">
                <a:latin typeface="+mn-ea"/>
                <a:ea typeface="+mn-ea"/>
              </a:rPr>
              <a:t>나 영화 등 다양한 매체에도 많이 나와 우리에게 익숙하며 웅장하고 힘찬 분위기의 악곡이다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중반부의 웅장하고 유연한 가락을 불러 보고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희망과 꿈을 담은 노랫말을 만들어 보자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6267E2C-F1B7-760F-2926-8314FF6476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89441" y="1834103"/>
            <a:ext cx="6848092" cy="4450287"/>
          </a:xfrm>
          <a:prstGeom prst="rect">
            <a:avLst/>
          </a:prstGeom>
        </p:spPr>
      </p:pic>
      <p:pic>
        <p:nvPicPr>
          <p:cNvPr id="2" name="4단원_교과서_128쪽_QR64_1.노랫말에 어울리는 가락 만들기_위풍당당 행진곡">
            <a:hlinkClick r:id="" action="ppaction://media"/>
            <a:extLst>
              <a:ext uri="{FF2B5EF4-FFF2-40B4-BE49-F238E27FC236}">
                <a16:creationId xmlns:a16="http://schemas.microsoft.com/office/drawing/2014/main" id="{74A8CD91-51C1-FAC5-6F69-8790E79F7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3897" y="356972"/>
            <a:ext cx="424078" cy="4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‘</a:t>
            </a:r>
            <a:r>
              <a:rPr kumimoji="1" lang="ko-KR" altLang="en-US" dirty="0">
                <a:latin typeface="+mn-ea"/>
                <a:ea typeface="+mn-ea"/>
              </a:rPr>
              <a:t>위풍당당 행진곡</a:t>
            </a:r>
            <a:r>
              <a:rPr kumimoji="1" lang="en-US" altLang="ko-KR" dirty="0">
                <a:latin typeface="+mn-ea"/>
                <a:ea typeface="+mn-ea"/>
              </a:rPr>
              <a:t>’</a:t>
            </a:r>
            <a:r>
              <a:rPr kumimoji="1" lang="ko-KR" altLang="en-US" dirty="0">
                <a:latin typeface="+mn-ea"/>
                <a:ea typeface="+mn-ea"/>
              </a:rPr>
              <a:t>에 어울리는 노랫말 만들어 보기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B571740-1736-E26D-03DB-19B1CCBB89F6}"/>
              </a:ext>
            </a:extLst>
          </p:cNvPr>
          <p:cNvGrpSpPr/>
          <p:nvPr/>
        </p:nvGrpSpPr>
        <p:grpSpPr>
          <a:xfrm>
            <a:off x="1485900" y="1022350"/>
            <a:ext cx="2622550" cy="323850"/>
            <a:chOff x="1079500" y="1022350"/>
            <a:chExt cx="2622550" cy="323850"/>
          </a:xfrm>
        </p:grpSpPr>
        <p:sp>
          <p:nvSpPr>
            <p:cNvPr id="5" name="순서도: 수행의 시작/종료 4">
              <a:extLst>
                <a:ext uri="{FF2B5EF4-FFF2-40B4-BE49-F238E27FC236}">
                  <a16:creationId xmlns:a16="http://schemas.microsoft.com/office/drawing/2014/main" id="{F718334B-813B-307D-D654-ACB3E78C815B}"/>
                </a:ext>
              </a:extLst>
            </p:cNvPr>
            <p:cNvSpPr/>
            <p:nvPr/>
          </p:nvSpPr>
          <p:spPr>
            <a:xfrm>
              <a:off x="1079500" y="1022350"/>
              <a:ext cx="2622550" cy="323850"/>
            </a:xfrm>
            <a:prstGeom prst="flowChartTerminator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C7664B-4E6A-1FE6-48CE-F5623347C77B}"/>
                </a:ext>
              </a:extLst>
            </p:cNvPr>
            <p:cNvSpPr txBox="1"/>
            <p:nvPr/>
          </p:nvSpPr>
          <p:spPr>
            <a:xfrm>
              <a:off x="1282138" y="1053470"/>
              <a:ext cx="22172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/>
                <a:t>동기에 따른 가락의 연결과 발전</a:t>
              </a:r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9AE0933B-BA82-9CB8-A644-629E50F3A1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414" b="48702"/>
          <a:stretch>
            <a:fillRect/>
          </a:stretch>
        </p:blipFill>
        <p:spPr>
          <a:xfrm>
            <a:off x="2057400" y="1631127"/>
            <a:ext cx="3708400" cy="97285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893D008-FCC1-44D8-8205-CB4BB0E2BC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414" b="48702"/>
          <a:stretch>
            <a:fillRect/>
          </a:stretch>
        </p:blipFill>
        <p:spPr>
          <a:xfrm>
            <a:off x="6722050" y="1631127"/>
            <a:ext cx="3708400" cy="97285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ECCB804-D5DB-9861-67B6-67EFBA1D53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332" r="51414"/>
          <a:stretch>
            <a:fillRect/>
          </a:stretch>
        </p:blipFill>
        <p:spPr>
          <a:xfrm>
            <a:off x="2057400" y="2967503"/>
            <a:ext cx="3708400" cy="92299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F9C6AC1-6676-8CCD-4635-44464D5874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414" t="54654"/>
          <a:stretch>
            <a:fillRect/>
          </a:stretch>
        </p:blipFill>
        <p:spPr>
          <a:xfrm>
            <a:off x="6722050" y="2999011"/>
            <a:ext cx="3708400" cy="859976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D2A73167-F456-76FB-6171-BCCA66AB8AF3}"/>
              </a:ext>
            </a:extLst>
          </p:cNvPr>
          <p:cNvGrpSpPr/>
          <p:nvPr/>
        </p:nvGrpSpPr>
        <p:grpSpPr>
          <a:xfrm>
            <a:off x="1485900" y="4590566"/>
            <a:ext cx="2622550" cy="323850"/>
            <a:chOff x="1009650" y="4254016"/>
            <a:chExt cx="2622550" cy="323850"/>
          </a:xfrm>
        </p:grpSpPr>
        <p:sp>
          <p:nvSpPr>
            <p:cNvPr id="15" name="순서도: 수행의 시작/종료 14">
              <a:extLst>
                <a:ext uri="{FF2B5EF4-FFF2-40B4-BE49-F238E27FC236}">
                  <a16:creationId xmlns:a16="http://schemas.microsoft.com/office/drawing/2014/main" id="{FB3A3909-9A23-58C7-CEEB-6ACB0D017335}"/>
                </a:ext>
              </a:extLst>
            </p:cNvPr>
            <p:cNvSpPr/>
            <p:nvPr/>
          </p:nvSpPr>
          <p:spPr>
            <a:xfrm>
              <a:off x="1009650" y="4254016"/>
              <a:ext cx="2622550" cy="323850"/>
            </a:xfrm>
            <a:prstGeom prst="flowChartTerminator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942B26-D6CF-6B7A-AEAF-31C76BF0CE26}"/>
                </a:ext>
              </a:extLst>
            </p:cNvPr>
            <p:cNvSpPr txBox="1"/>
            <p:nvPr/>
          </p:nvSpPr>
          <p:spPr>
            <a:xfrm>
              <a:off x="1685174" y="4285136"/>
              <a:ext cx="12715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/>
                <a:t>가락의 연결 형태</a:t>
              </a:r>
            </a:p>
          </p:txBody>
        </p:sp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B535A699-6CAF-D30E-EB28-859FB79B9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7052"/>
          <a:stretch>
            <a:fillRect/>
          </a:stretch>
        </p:blipFill>
        <p:spPr>
          <a:xfrm>
            <a:off x="2057400" y="5032605"/>
            <a:ext cx="2533650" cy="9528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D49FD31-5451-A236-D4C5-25D8381A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44" r="32651"/>
          <a:stretch>
            <a:fillRect/>
          </a:stretch>
        </p:blipFill>
        <p:spPr>
          <a:xfrm>
            <a:off x="5124450" y="5032605"/>
            <a:ext cx="2622550" cy="9528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1AF2FB0-C7A9-8197-B81A-518B679E1B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052"/>
          <a:stretch>
            <a:fillRect/>
          </a:stretch>
        </p:blipFill>
        <p:spPr>
          <a:xfrm>
            <a:off x="8280400" y="5032605"/>
            <a:ext cx="2533651" cy="95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30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9221900" cy="251999"/>
          </a:xfrm>
        </p:spPr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두도막</a:t>
            </a:r>
            <a:r>
              <a:rPr kumimoji="1" lang="ko-KR" altLang="en-US" dirty="0">
                <a:latin typeface="+mn-ea"/>
                <a:ea typeface="+mn-ea"/>
              </a:rPr>
              <a:t> 형식의 곡을 조건에 맞게 만들고</a:t>
            </a:r>
            <a:r>
              <a:rPr kumimoji="1" lang="en-US" altLang="ko-KR" dirty="0">
                <a:latin typeface="+mn-ea"/>
                <a:ea typeface="+mn-ea"/>
              </a:rPr>
              <a:t>, </a:t>
            </a:r>
            <a:r>
              <a:rPr kumimoji="1" lang="ko-KR" altLang="en-US" dirty="0">
                <a:latin typeface="+mn-ea"/>
                <a:ea typeface="+mn-ea"/>
              </a:rPr>
              <a:t>함께 노래 불러 보기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656F838-4397-A29C-97C2-C0DD1FF44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841" y="1606548"/>
            <a:ext cx="6495127" cy="393900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2BC5633-A0A6-CF6E-FF25-E6B34F57E6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009"/>
          <a:stretch>
            <a:fillRect/>
          </a:stretch>
        </p:blipFill>
        <p:spPr>
          <a:xfrm>
            <a:off x="1422400" y="1245599"/>
            <a:ext cx="2772497" cy="218340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C2AA6A83-02AD-3113-AEBA-53A1495419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279"/>
          <a:stretch>
            <a:fillRect/>
          </a:stretch>
        </p:blipFill>
        <p:spPr>
          <a:xfrm>
            <a:off x="1181100" y="3576049"/>
            <a:ext cx="3298776" cy="218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26F89-A3FF-7BC2-C590-E6718E217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D504A8-0531-0672-978A-8AE6235015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9999" y="360000"/>
            <a:ext cx="9815273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종지의 종류 알아보기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5EB13707-2C4C-823D-24F6-3D0733578202}"/>
              </a:ext>
            </a:extLst>
          </p:cNvPr>
          <p:cNvGrpSpPr/>
          <p:nvPr/>
        </p:nvGrpSpPr>
        <p:grpSpPr>
          <a:xfrm>
            <a:off x="1295400" y="2226900"/>
            <a:ext cx="1250950" cy="298450"/>
            <a:chOff x="1295400" y="1308100"/>
            <a:chExt cx="1250950" cy="298450"/>
          </a:xfrm>
        </p:grpSpPr>
        <p:sp>
          <p:nvSpPr>
            <p:cNvPr id="6" name="화살표: 오각형 5">
              <a:extLst>
                <a:ext uri="{FF2B5EF4-FFF2-40B4-BE49-F238E27FC236}">
                  <a16:creationId xmlns:a16="http://schemas.microsoft.com/office/drawing/2014/main" id="{C5F96B64-C3E5-A9A5-A69E-1FC6E6E7D21D}"/>
                </a:ext>
              </a:extLst>
            </p:cNvPr>
            <p:cNvSpPr/>
            <p:nvPr/>
          </p:nvSpPr>
          <p:spPr>
            <a:xfrm>
              <a:off x="1295400" y="1308100"/>
              <a:ext cx="1250950" cy="298450"/>
            </a:xfrm>
            <a:prstGeom prst="homePlate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BE491B-70C2-564E-054F-42405C7C38B5}"/>
                </a:ext>
              </a:extLst>
            </p:cNvPr>
            <p:cNvSpPr txBox="1"/>
            <p:nvPr/>
          </p:nvSpPr>
          <p:spPr>
            <a:xfrm>
              <a:off x="1352550" y="1318826"/>
              <a:ext cx="10211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/>
                <a:t>정격 종지</a:t>
              </a:r>
            </a:p>
          </p:txBody>
        </p: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CC1CFE4A-C33E-F089-19B9-E18C15FBB5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2887"/>
          <a:stretch>
            <a:fillRect/>
          </a:stretch>
        </p:blipFill>
        <p:spPr>
          <a:xfrm>
            <a:off x="1352550" y="4140252"/>
            <a:ext cx="2601734" cy="154256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8A0D954-94B1-34A6-849D-F28BB3E578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572" r="35555"/>
          <a:stretch>
            <a:fillRect/>
          </a:stretch>
        </p:blipFill>
        <p:spPr>
          <a:xfrm>
            <a:off x="4783178" y="4140251"/>
            <a:ext cx="2674680" cy="154256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2702F9F-EF4C-7A9B-8830-1810FE64B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398"/>
          <a:stretch>
            <a:fillRect/>
          </a:stretch>
        </p:blipFill>
        <p:spPr>
          <a:xfrm>
            <a:off x="8286752" y="4140251"/>
            <a:ext cx="2552698" cy="1542560"/>
          </a:xfrm>
          <a:prstGeom prst="rect">
            <a:avLst/>
          </a:prstGeom>
        </p:spPr>
      </p:pic>
      <p:sp>
        <p:nvSpPr>
          <p:cNvPr id="74" name="텍스트 개체 틀 2">
            <a:extLst>
              <a:ext uri="{FF2B5EF4-FFF2-40B4-BE49-F238E27FC236}">
                <a16:creationId xmlns:a16="http://schemas.microsoft.com/office/drawing/2014/main" id="{9A428ADC-5B9D-ED51-2574-95BAD7F5F3AE}"/>
              </a:ext>
            </a:extLst>
          </p:cNvPr>
          <p:cNvSpPr txBox="1">
            <a:spLocks/>
          </p:cNvSpPr>
          <p:nvPr/>
        </p:nvSpPr>
        <p:spPr>
          <a:xfrm>
            <a:off x="1425575" y="2669935"/>
            <a:ext cx="2454275" cy="102621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 err="1">
                <a:latin typeface="+mn-ea"/>
                <a:ea typeface="+mn-ea"/>
              </a:rPr>
              <a:t>딸림화음에서</a:t>
            </a:r>
            <a:r>
              <a:rPr kumimoji="1" lang="ko-KR" altLang="en-US" sz="1400" b="0" dirty="0">
                <a:latin typeface="+mn-ea"/>
                <a:ea typeface="+mn-ea"/>
              </a:rPr>
              <a:t> </a:t>
            </a:r>
            <a:r>
              <a:rPr kumimoji="1" lang="ko-KR" altLang="en-US" sz="1400" b="0" dirty="0" err="1">
                <a:latin typeface="+mn-ea"/>
                <a:ea typeface="+mn-ea"/>
              </a:rPr>
              <a:t>으뜸화음으로</a:t>
            </a:r>
            <a:r>
              <a:rPr kumimoji="1" lang="ko-KR" altLang="en-US" sz="1400" b="0" dirty="0">
                <a:latin typeface="+mn-ea"/>
                <a:ea typeface="+mn-ea"/>
              </a:rPr>
              <a:t> 진행되는 종지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가장 기본적인 마침으로 끝나는 느낌을 준다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75" name="사각형: 둥근 모서리 74">
            <a:extLst>
              <a:ext uri="{FF2B5EF4-FFF2-40B4-BE49-F238E27FC236}">
                <a16:creationId xmlns:a16="http://schemas.microsoft.com/office/drawing/2014/main" id="{969BD679-3A12-55B9-CC65-73CFA3303501}"/>
              </a:ext>
            </a:extLst>
          </p:cNvPr>
          <p:cNvSpPr/>
          <p:nvPr/>
        </p:nvSpPr>
        <p:spPr>
          <a:xfrm>
            <a:off x="1352550" y="1055057"/>
            <a:ext cx="844550" cy="29845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종지</a:t>
            </a:r>
          </a:p>
        </p:txBody>
      </p:sp>
      <p:sp>
        <p:nvSpPr>
          <p:cNvPr id="76" name="텍스트 개체 틀 2">
            <a:extLst>
              <a:ext uri="{FF2B5EF4-FFF2-40B4-BE49-F238E27FC236}">
                <a16:creationId xmlns:a16="http://schemas.microsoft.com/office/drawing/2014/main" id="{AA0D0901-8F6F-1E96-B009-375CAD4846C1}"/>
              </a:ext>
            </a:extLst>
          </p:cNvPr>
          <p:cNvSpPr txBox="1">
            <a:spLocks/>
          </p:cNvSpPr>
          <p:nvPr/>
        </p:nvSpPr>
        <p:spPr>
          <a:xfrm>
            <a:off x="2373734" y="1055057"/>
            <a:ext cx="8738766" cy="2984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음악의 흐름에 일정한 단락을 주는 화음을 말한다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78" name="화살표: 오각형 77">
            <a:extLst>
              <a:ext uri="{FF2B5EF4-FFF2-40B4-BE49-F238E27FC236}">
                <a16:creationId xmlns:a16="http://schemas.microsoft.com/office/drawing/2014/main" id="{6B4A8C3C-1B25-3B1B-E0CF-3A2ACB7F641F}"/>
              </a:ext>
            </a:extLst>
          </p:cNvPr>
          <p:cNvSpPr/>
          <p:nvPr/>
        </p:nvSpPr>
        <p:spPr>
          <a:xfrm>
            <a:off x="4783178" y="2226900"/>
            <a:ext cx="1250950" cy="298450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CFD3891-A5CE-842D-B57B-E8551CB986B5}"/>
              </a:ext>
            </a:extLst>
          </p:cNvPr>
          <p:cNvSpPr txBox="1"/>
          <p:nvPr/>
        </p:nvSpPr>
        <p:spPr>
          <a:xfrm>
            <a:off x="4840328" y="2237626"/>
            <a:ext cx="1021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/>
              <a:t>변격 종지</a:t>
            </a:r>
          </a:p>
        </p:txBody>
      </p:sp>
      <p:sp>
        <p:nvSpPr>
          <p:cNvPr id="80" name="텍스트 개체 틀 2">
            <a:extLst>
              <a:ext uri="{FF2B5EF4-FFF2-40B4-BE49-F238E27FC236}">
                <a16:creationId xmlns:a16="http://schemas.microsoft.com/office/drawing/2014/main" id="{2E8CB20F-4BDE-0AAE-D986-C9F3DB0E0C18}"/>
              </a:ext>
            </a:extLst>
          </p:cNvPr>
          <p:cNvSpPr txBox="1">
            <a:spLocks/>
          </p:cNvSpPr>
          <p:nvPr/>
        </p:nvSpPr>
        <p:spPr>
          <a:xfrm>
            <a:off x="4913353" y="2669935"/>
            <a:ext cx="2454275" cy="102621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버금딸림화음에서 </a:t>
            </a:r>
            <a:r>
              <a:rPr kumimoji="1" lang="ko-KR" altLang="en-US" sz="1400" b="0" dirty="0" err="1">
                <a:latin typeface="+mn-ea"/>
                <a:ea typeface="+mn-ea"/>
              </a:rPr>
              <a:t>으뜸화음으로</a:t>
            </a:r>
            <a:r>
              <a:rPr kumimoji="1" lang="ko-KR" altLang="en-US" sz="1400" b="0" dirty="0">
                <a:latin typeface="+mn-ea"/>
                <a:ea typeface="+mn-ea"/>
              </a:rPr>
              <a:t> 진행하는 종지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성가의 끝부분 ‘</a:t>
            </a:r>
            <a:r>
              <a:rPr kumimoji="1" lang="ko-KR" altLang="en-US" sz="1400" b="0" dirty="0" err="1">
                <a:latin typeface="+mn-ea"/>
                <a:ea typeface="+mn-ea"/>
              </a:rPr>
              <a:t>아멘’의</a:t>
            </a:r>
            <a:r>
              <a:rPr kumimoji="1" lang="ko-KR" altLang="en-US" sz="1400" b="0" dirty="0">
                <a:latin typeface="+mn-ea"/>
                <a:ea typeface="+mn-ea"/>
              </a:rPr>
              <a:t> </a:t>
            </a:r>
            <a:r>
              <a:rPr kumimoji="1" lang="ko-KR" altLang="en-US" sz="1400" b="0" dirty="0" err="1">
                <a:latin typeface="+mn-ea"/>
                <a:ea typeface="+mn-ea"/>
              </a:rPr>
              <a:t>마침꼴로</a:t>
            </a:r>
            <a:r>
              <a:rPr kumimoji="1" lang="ko-KR" altLang="en-US" sz="1400" b="0" dirty="0">
                <a:latin typeface="+mn-ea"/>
                <a:ea typeface="+mn-ea"/>
              </a:rPr>
              <a:t> 아멘 종지라고도 한다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82" name="화살표: 오각형 81">
            <a:extLst>
              <a:ext uri="{FF2B5EF4-FFF2-40B4-BE49-F238E27FC236}">
                <a16:creationId xmlns:a16="http://schemas.microsoft.com/office/drawing/2014/main" id="{45D60E6E-66B8-80E4-BB6D-802C6D85159B}"/>
              </a:ext>
            </a:extLst>
          </p:cNvPr>
          <p:cNvSpPr/>
          <p:nvPr/>
        </p:nvSpPr>
        <p:spPr>
          <a:xfrm>
            <a:off x="8188325" y="2237626"/>
            <a:ext cx="1250950" cy="298450"/>
          </a:xfrm>
          <a:prstGeom prst="homePlat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ko-KR" alt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94DFD1F-33C1-83E7-A72D-8D8FE1963127}"/>
              </a:ext>
            </a:extLst>
          </p:cNvPr>
          <p:cNvSpPr txBox="1"/>
          <p:nvPr/>
        </p:nvSpPr>
        <p:spPr>
          <a:xfrm>
            <a:off x="8245475" y="2248352"/>
            <a:ext cx="1021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/>
              <a:t>반종지</a:t>
            </a:r>
            <a:endParaRPr lang="ko-KR" altLang="en-US" sz="1200" dirty="0"/>
          </a:p>
        </p:txBody>
      </p:sp>
      <p:sp>
        <p:nvSpPr>
          <p:cNvPr id="84" name="텍스트 개체 틀 2">
            <a:extLst>
              <a:ext uri="{FF2B5EF4-FFF2-40B4-BE49-F238E27FC236}">
                <a16:creationId xmlns:a16="http://schemas.microsoft.com/office/drawing/2014/main" id="{3CA1FD42-08EE-7A02-8B0E-694082360303}"/>
              </a:ext>
            </a:extLst>
          </p:cNvPr>
          <p:cNvSpPr txBox="1">
            <a:spLocks/>
          </p:cNvSpPr>
          <p:nvPr/>
        </p:nvSpPr>
        <p:spPr>
          <a:xfrm>
            <a:off x="8318500" y="2680661"/>
            <a:ext cx="2454275" cy="102621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어떤 화음에서 </a:t>
            </a:r>
            <a:r>
              <a:rPr kumimoji="1" lang="ko-KR" altLang="en-US" sz="1400" b="0" dirty="0" err="1">
                <a:latin typeface="+mn-ea"/>
                <a:ea typeface="+mn-ea"/>
              </a:rPr>
              <a:t>딸림화음으로</a:t>
            </a:r>
            <a:r>
              <a:rPr kumimoji="1" lang="ko-KR" altLang="en-US" sz="1400" b="0" dirty="0">
                <a:latin typeface="+mn-ea"/>
                <a:ea typeface="+mn-ea"/>
              </a:rPr>
              <a:t> 진행하는 종지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계속되는 느낌으로 곡의 중간에 사용한다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859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8" grpId="0" animBg="1"/>
      <p:bldP spid="79" grpId="0"/>
      <p:bldP spid="80" grpId="0"/>
      <p:bldP spid="82" grpId="0" animBg="1"/>
      <p:bldP spid="83" grpId="0"/>
      <p:bldP spid="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6429</TotalTime>
  <Words>163</Words>
  <Application>Microsoft Office PowerPoint</Application>
  <PresentationFormat>와이드스크린</PresentationFormat>
  <Paragraphs>28</Paragraphs>
  <Slides>7</Slides>
  <Notes>3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Spoqa Han Sans Neo</vt:lpstr>
      <vt:lpstr>Arial</vt:lpstr>
      <vt:lpstr>나눔고딕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226</cp:revision>
  <dcterms:created xsi:type="dcterms:W3CDTF">2024-07-03T01:17:18Z</dcterms:created>
  <dcterms:modified xsi:type="dcterms:W3CDTF">2025-08-19T06:51:12Z</dcterms:modified>
</cp:coreProperties>
</file>