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3"/>
  </p:notesMasterIdLst>
  <p:sldIdLst>
    <p:sldId id="292" r:id="rId5"/>
    <p:sldId id="298" r:id="rId6"/>
    <p:sldId id="297" r:id="rId7"/>
    <p:sldId id="299" r:id="rId8"/>
    <p:sldId id="306" r:id="rId9"/>
    <p:sldId id="308" r:id="rId10"/>
    <p:sldId id="310" r:id="rId11"/>
    <p:sldId id="295" r:id="rId12"/>
  </p:sldIdLst>
  <p:sldSz cx="12192000" cy="6858000"/>
  <p:notesSz cx="6858000" cy="9144000"/>
  <p:embeddedFontLst>
    <p:embeddedFont>
      <p:font typeface="NanumGothicExtraBold" panose="020D0904000000000000" pitchFamily="50" charset="-127"/>
      <p:bold r:id="rId14"/>
    </p:embeddedFont>
    <p:embeddedFont>
      <p:font typeface="Spoqa Han Sans Neo" panose="020B0600000101010101" charset="0"/>
      <p:regular r:id="rId15"/>
      <p:bold r:id="rId16"/>
      <p:italic r:id="rId17"/>
      <p:boldItalic r:id="rId18"/>
    </p:embeddedFont>
    <p:embeddedFont>
      <p:font typeface="나눔고딕" panose="020D0604000000000000" pitchFamily="50" charset="-127"/>
      <p:regular r:id="rId19"/>
      <p:bold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299"/>
            <p14:sldId id="306"/>
            <p14:sldId id="308"/>
            <p14:sldId id="310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9FE"/>
    <a:srgbClr val="F4F4FE"/>
    <a:srgbClr val="D7DAF9"/>
    <a:srgbClr val="DBECF5"/>
    <a:srgbClr val="3CC864"/>
    <a:srgbClr val="2B3C71"/>
    <a:srgbClr val="588195"/>
    <a:srgbClr val="D0EBD1"/>
    <a:srgbClr val="19552A"/>
    <a:srgbClr val="633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4" autoAdjust="0"/>
    <p:restoredTop sz="94145" autoAdjust="0"/>
  </p:normalViewPr>
  <p:slideViewPr>
    <p:cSldViewPr snapToGrid="0" showGuides="1">
      <p:cViewPr varScale="1">
        <p:scale>
          <a:sx n="149" d="100"/>
          <a:sy n="149" d="100"/>
        </p:scale>
        <p:origin x="84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2025-03-11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j-ea"/>
                <a:ea typeface="+mj-ea"/>
              </a:rPr>
              <a:t>봄 노래</a:t>
            </a:r>
            <a:endParaRPr kumimoji="1" lang="en-US" altLang="ko-KR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Ⅰ.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노래해요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409460" y="4894508"/>
            <a:ext cx="137308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10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4453" y="3297406"/>
            <a:ext cx="5303094" cy="792000"/>
          </a:xfrm>
        </p:spPr>
        <p:txBody>
          <a:bodyPr/>
          <a:lstStyle/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바른 자세와 호흡으로</a:t>
            </a:r>
            <a:endParaRPr lang="en-US" altLang="ko-KR" sz="3200" i="0" u="none" strike="noStrike" baseline="0" dirty="0">
              <a:latin typeface="+mn-ea"/>
              <a:ea typeface="+mn-ea"/>
            </a:endParaRPr>
          </a:p>
          <a:p>
            <a:r>
              <a:rPr kumimoji="1"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노래 부를 수 있다</a:t>
            </a:r>
            <a:r>
              <a:rPr kumimoji="1"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7CAD0BF-A562-6B7E-E7F2-C8E9B4A3EA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>
                <a:latin typeface="+mn-ea"/>
                <a:ea typeface="+mn-ea"/>
              </a:rPr>
              <a:t>악곡 익히기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62C820-D678-8670-8DBF-E0645143BF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>
                <a:latin typeface="+mn-ea"/>
                <a:ea typeface="+mn-ea"/>
              </a:rPr>
              <a:pPr algn="ctr"/>
              <a:t>3</a:t>
            </a:fld>
            <a:endParaRPr kumimoji="1" lang="ko-KR" altLang="en-US" dirty="0">
              <a:latin typeface="+mn-ea"/>
              <a:ea typeface="+mn-ea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BE97D753-08F9-5C55-F386-41C0A62785FF}"/>
              </a:ext>
            </a:extLst>
          </p:cNvPr>
          <p:cNvSpPr/>
          <p:nvPr/>
        </p:nvSpPr>
        <p:spPr bwMode="auto">
          <a:xfrm>
            <a:off x="10435501" y="317558"/>
            <a:ext cx="350604" cy="235332"/>
          </a:xfrm>
          <a:prstGeom prst="roundRect">
            <a:avLst/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CA8159F-0B99-7018-17C8-3E934CE740A2}"/>
              </a:ext>
            </a:extLst>
          </p:cNvPr>
          <p:cNvSpPr/>
          <p:nvPr/>
        </p:nvSpPr>
        <p:spPr bwMode="auto">
          <a:xfrm>
            <a:off x="10384293" y="188575"/>
            <a:ext cx="603474" cy="377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20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감상</a:t>
            </a:r>
            <a:endParaRPr lang="en-US" altLang="ko-KR" sz="11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2" name="그룹 3">
            <a:extLst>
              <a:ext uri="{FF2B5EF4-FFF2-40B4-BE49-F238E27FC236}">
                <a16:creationId xmlns:a16="http://schemas.microsoft.com/office/drawing/2014/main" id="{9F738729-1CD3-E5AD-5A95-E419EC058244}"/>
              </a:ext>
            </a:extLst>
          </p:cNvPr>
          <p:cNvGrpSpPr>
            <a:grpSpLocks/>
          </p:cNvGrpSpPr>
          <p:nvPr/>
        </p:nvGrpSpPr>
        <p:grpSpPr bwMode="auto">
          <a:xfrm>
            <a:off x="10990263" y="183098"/>
            <a:ext cx="603474" cy="377219"/>
            <a:chOff x="4663668" y="567812"/>
            <a:chExt cx="618853" cy="363546"/>
          </a:xfrm>
        </p:grpSpPr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A0BC9881-447B-F1CB-6D5B-45A6B9EF5EE1}"/>
                </a:ext>
              </a:extLst>
            </p:cNvPr>
            <p:cNvSpPr/>
            <p:nvPr/>
          </p:nvSpPr>
          <p:spPr>
            <a:xfrm>
              <a:off x="4716181" y="692120"/>
              <a:ext cx="359539" cy="226802"/>
            </a:xfrm>
            <a:prstGeom prst="roundRect">
              <a:avLst/>
            </a:prstGeom>
            <a:solidFill>
              <a:srgbClr val="2B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274805E8-7923-A814-CA9A-8167CDDADCBD}"/>
                </a:ext>
              </a:extLst>
            </p:cNvPr>
            <p:cNvSpPr/>
            <p:nvPr/>
          </p:nvSpPr>
          <p:spPr bwMode="auto">
            <a:xfrm>
              <a:off x="4663668" y="567812"/>
              <a:ext cx="618853" cy="3635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200000"/>
                </a:lnSpc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반주</a:t>
              </a:r>
              <a:endParaRPr lang="en-US" altLang="ko-KR" sz="11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280240D7-F5F7-F9AC-D1FE-7F40D265D3F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868815" y="703080"/>
            <a:ext cx="6454370" cy="4998594"/>
          </a:xfrm>
          <a:prstGeom prst="rect">
            <a:avLst/>
          </a:prstGeom>
        </p:spPr>
      </p:pic>
      <p:pic>
        <p:nvPicPr>
          <p:cNvPr id="2" name="[아침나라 중음①]_1단원_교과서_10쪽_봄 노래_노래">
            <a:hlinkClick r:id="" action="ppaction://media"/>
            <a:extLst>
              <a:ext uri="{FF2B5EF4-FFF2-40B4-BE49-F238E27FC236}">
                <a16:creationId xmlns:a16="http://schemas.microsoft.com/office/drawing/2014/main" id="{AC4D83C3-0EAD-7416-EF09-C79413018F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24276" y="611999"/>
            <a:ext cx="386783" cy="386783"/>
          </a:xfrm>
          <a:prstGeom prst="rect">
            <a:avLst/>
          </a:prstGeom>
        </p:spPr>
      </p:pic>
      <p:pic>
        <p:nvPicPr>
          <p:cNvPr id="6" name="[아침나라 중음①]_1단원_교과서_10쪽_봄 노래_반주_60">
            <a:hlinkClick r:id="" action="ppaction://media"/>
            <a:extLst>
              <a:ext uri="{FF2B5EF4-FFF2-40B4-BE49-F238E27FC236}">
                <a16:creationId xmlns:a16="http://schemas.microsoft.com/office/drawing/2014/main" id="{A3912A0B-9A6E-5263-15E6-8C1DAAA70A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52081" y="611999"/>
            <a:ext cx="386783" cy="38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5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1F8D5-4715-09E0-8D75-ABB6B1DD3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24CC9AE-A465-0222-48E8-89EB2529D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2562291" cy="251999"/>
          </a:xfrm>
        </p:spPr>
        <p:txBody>
          <a:bodyPr/>
          <a:lstStyle/>
          <a:p>
            <a:r>
              <a:rPr kumimoji="1" lang="ko-KR" altLang="en-US" dirty="0">
                <a:latin typeface="+mn-ea"/>
                <a:ea typeface="+mn-ea"/>
              </a:rPr>
              <a:t>악곡 특징 이해하기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650511-00BA-4D18-5419-58CAAEAEE6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4</a:t>
            </a:fld>
            <a:endParaRPr kumimoji="1" lang="ko-KR" altLang="en-US" dirty="0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50289F1-8191-8E20-D119-1FACFD70DE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8909" y="906431"/>
            <a:ext cx="8924085" cy="2592419"/>
          </a:xfrm>
        </p:spPr>
        <p:txBody>
          <a:bodyPr/>
          <a:lstStyle/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다장조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</a:p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   박자</a:t>
            </a:r>
            <a:endParaRPr kumimoji="1" lang="en-US" altLang="ko-KR" sz="2000" b="0" dirty="0">
              <a:solidFill>
                <a:schemeClr val="tx1"/>
              </a:solidFill>
              <a:latin typeface="+mn-ea"/>
              <a:ea typeface="+mn-ea"/>
            </a:endParaRPr>
          </a:p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느리게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kumimoji="1" lang="en-US" altLang="ko-KR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Andante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) </a:t>
            </a:r>
          </a:p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제창</a:t>
            </a:r>
            <a:endParaRPr kumimoji="1" lang="en-US" altLang="ko-KR" sz="2000" b="0" dirty="0">
              <a:latin typeface="+mn-ea"/>
              <a:ea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8DAD028-45EE-BDE0-41F9-C1768A1B8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27896" y="1667890"/>
            <a:ext cx="198727" cy="372313"/>
          </a:xfrm>
          <a:prstGeom prst="rect">
            <a:avLst/>
          </a:prstGeom>
        </p:spPr>
      </p:pic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8872ADD7-7F05-ACB0-434D-DFFBE15F3DEC}"/>
              </a:ext>
            </a:extLst>
          </p:cNvPr>
          <p:cNvSpPr txBox="1">
            <a:spLocks/>
          </p:cNvSpPr>
          <p:nvPr/>
        </p:nvSpPr>
        <p:spPr>
          <a:xfrm>
            <a:off x="900000" y="906431"/>
            <a:ext cx="1388809" cy="4473289"/>
          </a:xfrm>
          <a:prstGeom prst="rect">
            <a:avLst/>
          </a:prstGeom>
        </p:spPr>
        <p:txBody>
          <a:bodyPr lIns="0" tIns="0" rIns="0" bIns="0"/>
          <a:lstStyle>
            <a:lvl1pPr marL="0" indent="-1440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조성</a:t>
            </a:r>
            <a:r>
              <a:rPr kumimoji="1" lang="en-US" altLang="ko-K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박자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빠르기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연주 형태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악곡 해설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텍스트 개체 틀 1">
            <a:extLst>
              <a:ext uri="{FF2B5EF4-FFF2-40B4-BE49-F238E27FC236}">
                <a16:creationId xmlns:a16="http://schemas.microsoft.com/office/drawing/2014/main" id="{F4A20808-BB51-E386-90F7-B468F8E4E403}"/>
              </a:ext>
            </a:extLst>
          </p:cNvPr>
          <p:cNvSpPr txBox="1">
            <a:spLocks/>
          </p:cNvSpPr>
          <p:nvPr/>
        </p:nvSpPr>
        <p:spPr>
          <a:xfrm>
            <a:off x="2708908" y="3507176"/>
            <a:ext cx="8924085" cy="2592419"/>
          </a:xfrm>
          <a:prstGeom prst="rect">
            <a:avLst/>
          </a:prstGeom>
        </p:spPr>
        <p:txBody>
          <a:bodyPr lIns="0" tIns="0" rIns="0" bIns="0"/>
          <a:lstStyle>
            <a:lvl1pPr marL="0" indent="-1440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음악의 신동이라 불린 모차르트는 생을 마감하기 전 이 곡의 원곡인 ‘봄을 기다림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(K.296)’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을 작곡했다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. 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주요 가락은 피아노 협주곡 제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27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번 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악장에서 가져왔으며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맑고 천진난만한 선율이 봄의 생동감을 떠올리게 한다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693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7F04594-4407-A985-842E-79931A5D62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29006" y="2206070"/>
            <a:ext cx="10158494" cy="1311100"/>
          </a:xfrm>
          <a:prstGeom prst="rect">
            <a:avLst/>
          </a:prstGeom>
        </p:spPr>
      </p:pic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DAB1DE-9520-7AB2-6B20-C43C62C11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조성</a:t>
            </a:r>
            <a:r>
              <a:rPr kumimoji="1" lang="en-US" altLang="ko-KR" dirty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다장조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F0A188C-A8EF-E7B3-BA13-2E731BA6C1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>
                <a:latin typeface="+mn-ea"/>
                <a:ea typeface="+mn-ea"/>
              </a:rPr>
              <a:pPr algn="ctr"/>
              <a:t>5</a:t>
            </a:fld>
            <a:endParaRPr kumimoji="1" lang="ko-KR" altLang="en-US" dirty="0">
              <a:latin typeface="+mn-ea"/>
              <a:ea typeface="+mn-ea"/>
            </a:endParaRPr>
          </a:p>
        </p:txBody>
      </p:sp>
      <p:sp>
        <p:nvSpPr>
          <p:cNvPr id="7" name="슬라이드 번호 개체 틀 3">
            <a:extLst>
              <a:ext uri="{FF2B5EF4-FFF2-40B4-BE49-F238E27FC236}">
                <a16:creationId xmlns:a16="http://schemas.microsoft.com/office/drawing/2014/main" id="{13C60578-ECAA-9FEC-3148-4E575BB08167}"/>
              </a:ext>
            </a:extLst>
          </p:cNvPr>
          <p:cNvSpPr txBox="1">
            <a:spLocks/>
          </p:cNvSpPr>
          <p:nvPr/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b="0" i="0" kern="120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DACC5B-AA33-6149-9013-642E7806161A}" type="slidenum">
              <a:rPr kumimoji="1" lang="ko-KR" altLang="en-US" smtClean="0">
                <a:latin typeface="+mn-ea"/>
                <a:ea typeface="+mn-ea"/>
              </a:rPr>
              <a:pPr algn="ctr"/>
              <a:t>5</a:t>
            </a:fld>
            <a:endParaRPr kumimoji="1" lang="ko-KR" altLang="en-US" dirty="0">
              <a:latin typeface="+mn-ea"/>
              <a:ea typeface="+mn-ea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4B0F6498-118F-BA8A-76FA-9A712B6C7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130124"/>
              </p:ext>
            </p:extLst>
          </p:nvPr>
        </p:nvGraphicFramePr>
        <p:xfrm>
          <a:off x="1066624" y="3562521"/>
          <a:ext cx="1075662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181">
                  <a:extLst>
                    <a:ext uri="{9D8B030D-6E8A-4147-A177-3AD203B41FA5}">
                      <a16:colId xmlns:a16="http://schemas.microsoft.com/office/drawing/2014/main" val="3924534718"/>
                    </a:ext>
                  </a:extLst>
                </a:gridCol>
                <a:gridCol w="1231626">
                  <a:extLst>
                    <a:ext uri="{9D8B030D-6E8A-4147-A177-3AD203B41FA5}">
                      <a16:colId xmlns:a16="http://schemas.microsoft.com/office/drawing/2014/main" val="538391434"/>
                    </a:ext>
                  </a:extLst>
                </a:gridCol>
                <a:gridCol w="1231626">
                  <a:extLst>
                    <a:ext uri="{9D8B030D-6E8A-4147-A177-3AD203B41FA5}">
                      <a16:colId xmlns:a16="http://schemas.microsoft.com/office/drawing/2014/main" val="3896292473"/>
                    </a:ext>
                  </a:extLst>
                </a:gridCol>
                <a:gridCol w="1231626">
                  <a:extLst>
                    <a:ext uri="{9D8B030D-6E8A-4147-A177-3AD203B41FA5}">
                      <a16:colId xmlns:a16="http://schemas.microsoft.com/office/drawing/2014/main" val="4273259408"/>
                    </a:ext>
                  </a:extLst>
                </a:gridCol>
                <a:gridCol w="1231626">
                  <a:extLst>
                    <a:ext uri="{9D8B030D-6E8A-4147-A177-3AD203B41FA5}">
                      <a16:colId xmlns:a16="http://schemas.microsoft.com/office/drawing/2014/main" val="448106738"/>
                    </a:ext>
                  </a:extLst>
                </a:gridCol>
                <a:gridCol w="1231626">
                  <a:extLst>
                    <a:ext uri="{9D8B030D-6E8A-4147-A177-3AD203B41FA5}">
                      <a16:colId xmlns:a16="http://schemas.microsoft.com/office/drawing/2014/main" val="1676335835"/>
                    </a:ext>
                  </a:extLst>
                </a:gridCol>
                <a:gridCol w="1231626">
                  <a:extLst>
                    <a:ext uri="{9D8B030D-6E8A-4147-A177-3AD203B41FA5}">
                      <a16:colId xmlns:a16="http://schemas.microsoft.com/office/drawing/2014/main" val="3470570344"/>
                    </a:ext>
                  </a:extLst>
                </a:gridCol>
                <a:gridCol w="1231626">
                  <a:extLst>
                    <a:ext uri="{9D8B030D-6E8A-4147-A177-3AD203B41FA5}">
                      <a16:colId xmlns:a16="http://schemas.microsoft.com/office/drawing/2014/main" val="860648609"/>
                    </a:ext>
                  </a:extLst>
                </a:gridCol>
                <a:gridCol w="940065">
                  <a:extLst>
                    <a:ext uri="{9D8B030D-6E8A-4147-A177-3AD203B41FA5}">
                      <a16:colId xmlns:a16="http://schemas.microsoft.com/office/drawing/2014/main" val="3106962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kumimoji="1" lang="ko-KR" altLang="en-US" sz="2000" b="1" i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음이름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F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G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B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71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다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라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마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바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나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68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계이름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도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솔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라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199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85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2616E-8BB6-86EC-CB44-05B334980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831B26-F105-58A2-CF4C-0984AC0F84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7687740" cy="251999"/>
          </a:xfrm>
        </p:spPr>
        <p:txBody>
          <a:bodyPr/>
          <a:lstStyle/>
          <a:p>
            <a:r>
              <a:rPr kumimoji="1" lang="ko-KR" altLang="en-US" dirty="0">
                <a:latin typeface="+mn-ea"/>
                <a:ea typeface="+mn-ea"/>
              </a:rPr>
              <a:t>바른 자세와 호흡으로 봄의 풍경을 생각하며 즐겁게 노래 부르기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512736-3D40-CDB8-9671-119A6873C7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>
                <a:latin typeface="+mn-ea"/>
                <a:ea typeface="+mn-ea"/>
              </a:rPr>
              <a:pPr algn="ctr"/>
              <a:t>6</a:t>
            </a:fld>
            <a:endParaRPr kumimoji="1" lang="ko-KR" altLang="en-US" dirty="0">
              <a:latin typeface="+mn-ea"/>
              <a:ea typeface="+mn-ea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63E32B4-EF52-8387-A441-A27D6BD39B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24" r="1824"/>
          <a:stretch/>
        </p:blipFill>
        <p:spPr>
          <a:xfrm>
            <a:off x="1017196" y="1384372"/>
            <a:ext cx="5423446" cy="4359255"/>
          </a:xfrm>
          <a:prstGeom prst="rect">
            <a:avLst/>
          </a:prstGeom>
        </p:spPr>
      </p:pic>
      <p:grpSp>
        <p:nvGrpSpPr>
          <p:cNvPr id="11" name="그룹 3">
            <a:extLst>
              <a:ext uri="{FF2B5EF4-FFF2-40B4-BE49-F238E27FC236}">
                <a16:creationId xmlns:a16="http://schemas.microsoft.com/office/drawing/2014/main" id="{3F0CEC1D-163E-60EB-3ECC-597B05A32B30}"/>
              </a:ext>
            </a:extLst>
          </p:cNvPr>
          <p:cNvGrpSpPr>
            <a:grpSpLocks/>
          </p:cNvGrpSpPr>
          <p:nvPr/>
        </p:nvGrpSpPr>
        <p:grpSpPr bwMode="auto">
          <a:xfrm>
            <a:off x="10990263" y="183098"/>
            <a:ext cx="603474" cy="377219"/>
            <a:chOff x="4663668" y="567812"/>
            <a:chExt cx="618853" cy="363546"/>
          </a:xfrm>
        </p:grpSpPr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77C632B5-0B4A-19A8-DB34-9A783986640A}"/>
                </a:ext>
              </a:extLst>
            </p:cNvPr>
            <p:cNvSpPr/>
            <p:nvPr/>
          </p:nvSpPr>
          <p:spPr>
            <a:xfrm>
              <a:off x="4716181" y="692120"/>
              <a:ext cx="359539" cy="226802"/>
            </a:xfrm>
            <a:prstGeom prst="roundRect">
              <a:avLst/>
            </a:prstGeom>
            <a:solidFill>
              <a:srgbClr val="2B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6CDC2216-9B81-4074-120F-5413B10A99DE}"/>
                </a:ext>
              </a:extLst>
            </p:cNvPr>
            <p:cNvSpPr/>
            <p:nvPr/>
          </p:nvSpPr>
          <p:spPr bwMode="auto">
            <a:xfrm>
              <a:off x="4663668" y="567812"/>
              <a:ext cx="618853" cy="3635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200000"/>
                </a:lnSpc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반주</a:t>
              </a:r>
              <a:endParaRPr lang="en-US" altLang="ko-KR" sz="11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30" name="[아침나라 중음①]_1단원_교과서_10쪽_봄 노래_반주_60">
            <a:hlinkClick r:id="" action="ppaction://media"/>
            <a:extLst>
              <a:ext uri="{FF2B5EF4-FFF2-40B4-BE49-F238E27FC236}">
                <a16:creationId xmlns:a16="http://schemas.microsoft.com/office/drawing/2014/main" id="{2AEE9E4B-C2E6-210C-D65D-AC6BE8D6F2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52081" y="632774"/>
            <a:ext cx="386783" cy="386783"/>
          </a:xfrm>
          <a:prstGeom prst="rect">
            <a:avLst/>
          </a:prstGeom>
        </p:spPr>
      </p:pic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798D91D7-C3A8-912B-9AEF-41039DB602AD}"/>
              </a:ext>
            </a:extLst>
          </p:cNvPr>
          <p:cNvSpPr/>
          <p:nvPr/>
        </p:nvSpPr>
        <p:spPr>
          <a:xfrm>
            <a:off x="6954787" y="1791930"/>
            <a:ext cx="4638949" cy="1745594"/>
          </a:xfrm>
          <a:prstGeom prst="roundRect">
            <a:avLst/>
          </a:prstGeom>
          <a:solidFill>
            <a:srgbClr val="F4F9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accent1"/>
                </a:solidFill>
                <a:latin typeface="+mn-ea"/>
              </a:rPr>
              <a:t>&lt;</a:t>
            </a:r>
            <a:r>
              <a:rPr lang="ko-KR" altLang="en-US" sz="1200" b="1" dirty="0">
                <a:solidFill>
                  <a:schemeClr val="accent1"/>
                </a:solidFill>
                <a:latin typeface="+mn-ea"/>
              </a:rPr>
              <a:t>서서 노래 부를 때</a:t>
            </a:r>
            <a:r>
              <a:rPr lang="en-US" altLang="ko-KR" sz="1200" b="1" dirty="0">
                <a:solidFill>
                  <a:schemeClr val="accent1"/>
                </a:solidFill>
                <a:latin typeface="+mn-ea"/>
              </a:rPr>
              <a:t>&gt;</a:t>
            </a:r>
          </a:p>
          <a:p>
            <a:r>
              <a:rPr lang="en-US" altLang="ko-KR" sz="1200" dirty="0">
                <a:solidFill>
                  <a:schemeClr val="accent1"/>
                </a:solidFill>
                <a:latin typeface="+mn-ea"/>
              </a:rPr>
              <a:t>» </a:t>
            </a:r>
            <a:r>
              <a:rPr lang="ko-KR" altLang="en-US" sz="1200" dirty="0">
                <a:solidFill>
                  <a:schemeClr val="accent1"/>
                </a:solidFill>
                <a:latin typeface="+mn-ea"/>
              </a:rPr>
              <a:t>목 돌리기</a:t>
            </a:r>
            <a:r>
              <a:rPr lang="en-US" altLang="ko-KR" sz="1200" dirty="0">
                <a:solidFill>
                  <a:schemeClr val="accent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accent1"/>
                </a:solidFill>
                <a:latin typeface="+mn-ea"/>
              </a:rPr>
              <a:t>어깨 올렸다 내리기</a:t>
            </a:r>
            <a:r>
              <a:rPr lang="en-US" altLang="ko-KR" sz="1200" dirty="0">
                <a:solidFill>
                  <a:schemeClr val="accent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accent1"/>
                </a:solidFill>
                <a:latin typeface="+mn-ea"/>
              </a:rPr>
              <a:t>허리 돌리기</a:t>
            </a:r>
            <a:r>
              <a:rPr lang="en-US" altLang="ko-KR" sz="1200" dirty="0">
                <a:solidFill>
                  <a:schemeClr val="accent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accent1"/>
                </a:solidFill>
                <a:latin typeface="+mn-ea"/>
              </a:rPr>
              <a:t>입 주위 근육풀기 등의 준비운동을 한다</a:t>
            </a:r>
            <a:r>
              <a:rPr lang="en-US" altLang="ko-KR" sz="1200" dirty="0">
                <a:solidFill>
                  <a:schemeClr val="accent1"/>
                </a:solidFill>
                <a:latin typeface="+mn-ea"/>
              </a:rPr>
              <a:t>.</a:t>
            </a:r>
          </a:p>
          <a:p>
            <a:r>
              <a:rPr lang="en-US" altLang="ko-KR" sz="1200" dirty="0">
                <a:solidFill>
                  <a:schemeClr val="accent1"/>
                </a:solidFill>
                <a:latin typeface="+mn-ea"/>
              </a:rPr>
              <a:t>» </a:t>
            </a:r>
            <a:r>
              <a:rPr lang="ko-KR" altLang="en-US" sz="1200" dirty="0">
                <a:solidFill>
                  <a:schemeClr val="accent1"/>
                </a:solidFill>
                <a:latin typeface="+mn-ea"/>
              </a:rPr>
              <a:t>턱을 들지 않은 상태에서 시선은 조금 위를 향한다</a:t>
            </a:r>
            <a:r>
              <a:rPr lang="en-US" altLang="ko-KR" sz="1200" dirty="0">
                <a:solidFill>
                  <a:schemeClr val="accent1"/>
                </a:solidFill>
                <a:latin typeface="+mn-ea"/>
              </a:rPr>
              <a:t>.</a:t>
            </a:r>
          </a:p>
          <a:p>
            <a:r>
              <a:rPr lang="en-US" altLang="ko-KR" sz="1200" dirty="0">
                <a:solidFill>
                  <a:schemeClr val="accent1"/>
                </a:solidFill>
                <a:latin typeface="+mn-ea"/>
              </a:rPr>
              <a:t>» </a:t>
            </a:r>
            <a:r>
              <a:rPr lang="ko-KR" altLang="en-US" sz="1200" dirty="0">
                <a:solidFill>
                  <a:schemeClr val="accent1"/>
                </a:solidFill>
                <a:latin typeface="+mn-ea"/>
              </a:rPr>
              <a:t>발을 조금 벌리고 한쪽 발을 약간 앞에 두어 몸의 중심을 잡는다</a:t>
            </a:r>
            <a:r>
              <a:rPr lang="en-US" altLang="ko-KR" sz="1200" dirty="0">
                <a:solidFill>
                  <a:schemeClr val="accent1"/>
                </a:solidFill>
                <a:latin typeface="+mn-ea"/>
              </a:rPr>
              <a:t>.</a:t>
            </a:r>
            <a:endParaRPr lang="ko-KR" altLang="en-US" sz="12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44B519AD-CEE6-7BDE-5862-5E739D2ACC69}"/>
              </a:ext>
            </a:extLst>
          </p:cNvPr>
          <p:cNvSpPr/>
          <p:nvPr/>
        </p:nvSpPr>
        <p:spPr>
          <a:xfrm>
            <a:off x="6954787" y="3860444"/>
            <a:ext cx="4638949" cy="1745594"/>
          </a:xfrm>
          <a:prstGeom prst="roundRect">
            <a:avLst/>
          </a:prstGeom>
          <a:solidFill>
            <a:srgbClr val="F4F9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accent1"/>
                </a:solidFill>
                <a:latin typeface="+mn-ea"/>
              </a:rPr>
              <a:t>&lt;</a:t>
            </a:r>
            <a:r>
              <a:rPr lang="ko-KR" altLang="en-US" sz="1200" b="1" dirty="0">
                <a:solidFill>
                  <a:schemeClr val="accent1"/>
                </a:solidFill>
                <a:latin typeface="+mn-ea"/>
              </a:rPr>
              <a:t>앉아서 노래 부를 때</a:t>
            </a:r>
            <a:r>
              <a:rPr lang="en-US" altLang="ko-KR" sz="1200" b="1" dirty="0">
                <a:solidFill>
                  <a:schemeClr val="accent1"/>
                </a:solidFill>
                <a:latin typeface="+mn-ea"/>
              </a:rPr>
              <a:t>&gt;</a:t>
            </a:r>
          </a:p>
          <a:p>
            <a:r>
              <a:rPr lang="en-US" altLang="ko-KR" sz="1200" dirty="0">
                <a:solidFill>
                  <a:schemeClr val="accent1"/>
                </a:solidFill>
                <a:latin typeface="+mn-ea"/>
              </a:rPr>
              <a:t>» </a:t>
            </a:r>
            <a:r>
              <a:rPr lang="ko-KR" altLang="en-US" sz="1200" dirty="0">
                <a:solidFill>
                  <a:schemeClr val="accent1"/>
                </a:solidFill>
                <a:latin typeface="+mn-ea"/>
              </a:rPr>
              <a:t>허리와 가슴을 펴고 어깨와 목의 힘을 뺀다</a:t>
            </a:r>
            <a:r>
              <a:rPr lang="en-US" altLang="ko-KR" sz="1200" dirty="0">
                <a:solidFill>
                  <a:schemeClr val="accent1"/>
                </a:solidFill>
                <a:latin typeface="+mn-ea"/>
              </a:rPr>
              <a:t>.</a:t>
            </a:r>
          </a:p>
          <a:p>
            <a:r>
              <a:rPr lang="en-US" altLang="ko-KR" sz="1200" dirty="0">
                <a:solidFill>
                  <a:schemeClr val="accent1"/>
                </a:solidFill>
                <a:latin typeface="+mn-ea"/>
              </a:rPr>
              <a:t>» </a:t>
            </a:r>
            <a:r>
              <a:rPr lang="ko-KR" altLang="en-US" sz="1200" dirty="0">
                <a:solidFill>
                  <a:schemeClr val="accent1"/>
                </a:solidFill>
                <a:latin typeface="+mn-ea"/>
              </a:rPr>
              <a:t>팔은 편안하게 내리고</a:t>
            </a:r>
            <a:r>
              <a:rPr lang="en-US" altLang="ko-KR" sz="1200" dirty="0">
                <a:solidFill>
                  <a:schemeClr val="accent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accent1"/>
                </a:solidFill>
                <a:latin typeface="+mn-ea"/>
              </a:rPr>
              <a:t>앉아 있을 때는 손을 무릎 위에 둔다</a:t>
            </a:r>
            <a:r>
              <a:rPr lang="en-US" altLang="ko-KR" sz="1200" dirty="0">
                <a:solidFill>
                  <a:schemeClr val="accent1"/>
                </a:solidFill>
                <a:latin typeface="+mn-ea"/>
              </a:rPr>
              <a:t>.</a:t>
            </a:r>
            <a:endParaRPr lang="ko-KR" altLang="en-US" sz="1200" dirty="0">
              <a:solidFill>
                <a:schemeClr val="accent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43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5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6247747-0604-4DDF-5BBF-E34BE7BCD9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9999" y="360000"/>
            <a:ext cx="10860229" cy="251999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‘봄 </a:t>
            </a:r>
            <a:r>
              <a:rPr lang="ko-KR" altLang="en-US" dirty="0" err="1">
                <a:latin typeface="+mn-ea"/>
                <a:ea typeface="+mn-ea"/>
              </a:rPr>
              <a:t>노래’의</a:t>
            </a:r>
            <a:r>
              <a:rPr lang="ko-KR" altLang="en-US" dirty="0">
                <a:latin typeface="+mn-ea"/>
                <a:ea typeface="+mn-ea"/>
              </a:rPr>
              <a:t> 가락과 비교하며 모차르트의 ‘피아노 협주곡 제</a:t>
            </a:r>
            <a:r>
              <a:rPr lang="en-US" altLang="ko-KR" dirty="0">
                <a:latin typeface="+mn-ea"/>
                <a:ea typeface="+mn-ea"/>
              </a:rPr>
              <a:t>27</a:t>
            </a:r>
            <a:r>
              <a:rPr lang="ko-KR" altLang="en-US" dirty="0">
                <a:latin typeface="+mn-ea"/>
                <a:ea typeface="+mn-ea"/>
              </a:rPr>
              <a:t>번 </a:t>
            </a:r>
            <a:r>
              <a:rPr lang="en-US" altLang="ko-KR" dirty="0">
                <a:latin typeface="+mn-ea"/>
                <a:ea typeface="+mn-ea"/>
              </a:rPr>
              <a:t>3</a:t>
            </a:r>
            <a:r>
              <a:rPr lang="ko-KR" altLang="en-US" dirty="0" err="1">
                <a:latin typeface="+mn-ea"/>
                <a:ea typeface="+mn-ea"/>
              </a:rPr>
              <a:t>악장’을</a:t>
            </a:r>
            <a:r>
              <a:rPr lang="ko-KR" altLang="en-US" dirty="0">
                <a:latin typeface="+mn-ea"/>
                <a:ea typeface="+mn-ea"/>
              </a:rPr>
              <a:t> 감상해 보기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23E298-7473-E803-8609-6D620D684D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>
                <a:latin typeface="+mn-ea"/>
                <a:ea typeface="+mn-ea"/>
              </a:rPr>
              <a:pPr algn="ctr"/>
              <a:t>7</a:t>
            </a:fld>
            <a:endParaRPr kumimoji="1" lang="ko-KR" altLang="en-US" dirty="0">
              <a:latin typeface="+mn-ea"/>
              <a:ea typeface="+mn-ea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EF5EA94E-D29D-AD97-0837-7C44DE2E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995" y="2098235"/>
            <a:ext cx="9934575" cy="1208936"/>
          </a:xfrm>
          <a:prstGeom prst="rect">
            <a:avLst/>
          </a:prstGeom>
        </p:spPr>
      </p:pic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97326ABD-EBA4-AE8B-5CD8-D2DEF4A48968}"/>
              </a:ext>
            </a:extLst>
          </p:cNvPr>
          <p:cNvSpPr/>
          <p:nvPr/>
        </p:nvSpPr>
        <p:spPr>
          <a:xfrm>
            <a:off x="1668780" y="4091940"/>
            <a:ext cx="2575560" cy="3414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1"/>
                </a:solidFill>
                <a:latin typeface="+mn-ea"/>
              </a:rPr>
              <a:t>피아노 협주곡 제</a:t>
            </a:r>
            <a:r>
              <a:rPr lang="en-US" altLang="ko-KR" sz="1400" dirty="0">
                <a:solidFill>
                  <a:schemeClr val="accent1"/>
                </a:solidFill>
                <a:latin typeface="+mn-ea"/>
              </a:rPr>
              <a:t>27</a:t>
            </a:r>
            <a:r>
              <a:rPr lang="ko-KR" altLang="en-US" sz="1400" dirty="0">
                <a:solidFill>
                  <a:schemeClr val="accent1"/>
                </a:solidFill>
                <a:latin typeface="+mn-ea"/>
              </a:rPr>
              <a:t>번 </a:t>
            </a:r>
            <a:r>
              <a:rPr lang="en-US" altLang="ko-KR" sz="1400" dirty="0">
                <a:solidFill>
                  <a:schemeClr val="accent1"/>
                </a:solidFill>
                <a:latin typeface="+mn-ea"/>
              </a:rPr>
              <a:t>3</a:t>
            </a:r>
            <a:r>
              <a:rPr lang="ko-KR" altLang="en-US" sz="1400" dirty="0">
                <a:solidFill>
                  <a:schemeClr val="accent1"/>
                </a:solidFill>
                <a:latin typeface="+mn-ea"/>
              </a:rPr>
              <a:t>악장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0AFD0-E4A3-F129-54C1-6632F6142152}"/>
              </a:ext>
            </a:extLst>
          </p:cNvPr>
          <p:cNvSpPr txBox="1"/>
          <p:nvPr/>
        </p:nvSpPr>
        <p:spPr>
          <a:xfrm>
            <a:off x="4387215" y="4001063"/>
            <a:ext cx="6943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+mn-ea"/>
              </a:rPr>
              <a:t>모차르트가 작곡한 피아노 협주곡 중 가장 마지막 작품으로 </a:t>
            </a:r>
            <a:r>
              <a:rPr lang="en-US" altLang="ko-KR" sz="1400" dirty="0">
                <a:latin typeface="+mn-ea"/>
              </a:rPr>
              <a:t>1791</a:t>
            </a:r>
            <a:r>
              <a:rPr lang="ko-KR" altLang="en-US" sz="1400" dirty="0">
                <a:latin typeface="+mn-ea"/>
              </a:rPr>
              <a:t>년 작곡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초연되었다</a:t>
            </a:r>
            <a:r>
              <a:rPr lang="en-US" altLang="ko-KR" sz="1400" dirty="0">
                <a:latin typeface="+mn-ea"/>
              </a:rPr>
              <a:t>. </a:t>
            </a:r>
          </a:p>
          <a:p>
            <a:r>
              <a:rPr lang="ko-KR" altLang="en-US" sz="1400" dirty="0">
                <a:latin typeface="+mn-ea"/>
              </a:rPr>
              <a:t>경쾌한 론도 주제가 전체적으로 밝고 명랑한 느낌을 준다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36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279</Words>
  <Application>Microsoft Office PowerPoint</Application>
  <PresentationFormat>와이드스크린</PresentationFormat>
  <Paragraphs>69</Paragraphs>
  <Slides>8</Slides>
  <Notes>3</Notes>
  <HiddenSlides>0</HiddenSlides>
  <MMClips>3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8</vt:i4>
      </vt:variant>
    </vt:vector>
  </HeadingPairs>
  <TitlesOfParts>
    <vt:vector size="18" baseType="lpstr">
      <vt:lpstr>Times New Roman</vt:lpstr>
      <vt:lpstr>NanumGothicExtraBold</vt:lpstr>
      <vt:lpstr>맑은 고딕</vt:lpstr>
      <vt:lpstr>Spoqa Han Sans Neo</vt:lpstr>
      <vt:lpstr>Arial</vt:lpstr>
      <vt:lpstr>나눔고딕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170</cp:revision>
  <dcterms:created xsi:type="dcterms:W3CDTF">2024-07-03T01:17:18Z</dcterms:created>
  <dcterms:modified xsi:type="dcterms:W3CDTF">2025-03-11T02:08:21Z</dcterms:modified>
</cp:coreProperties>
</file>