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296" r:id="rId7"/>
    <p:sldId id="293" r:id="rId8"/>
    <p:sldId id="309" r:id="rId9"/>
    <p:sldId id="297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3CC8"/>
    <a:srgbClr val="B38553"/>
    <a:srgbClr val="F313B8"/>
    <a:srgbClr val="46C0A9"/>
    <a:srgbClr val="50B652"/>
    <a:srgbClr val="3CC864"/>
    <a:srgbClr val="19552A"/>
    <a:srgbClr val="633CC8"/>
    <a:srgbClr val="3CC7C2"/>
    <a:srgbClr val="3C4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46" d="100"/>
          <a:sy n="146" d="100"/>
        </p:scale>
        <p:origin x="528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2025-09-12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 err="1"/>
              <a:t>강원도</a:t>
            </a:r>
            <a:r>
              <a:rPr kumimoji="1" lang="ko-KR" altLang="en-US" sz="3600" dirty="0" err="1">
                <a:solidFill>
                  <a:schemeClr val="tx1"/>
                </a:solidFill>
                <a:latin typeface="+mn-ea"/>
                <a:ea typeface="+mn-ea"/>
              </a:rPr>
              <a:t>아리랑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33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 err="1"/>
              <a:t>메나리토리의</a:t>
            </a:r>
            <a:r>
              <a:rPr kumimoji="1" lang="ko-KR" altLang="en-US" sz="2800" dirty="0"/>
              <a:t> 특징을 살려 </a:t>
            </a:r>
            <a:endParaRPr kumimoji="1" lang="en-US" altLang="ko-KR" sz="2800" dirty="0"/>
          </a:p>
          <a:p>
            <a:r>
              <a:rPr kumimoji="1" lang="ko-KR" altLang="en-US" sz="2800" dirty="0"/>
              <a:t>노래 부를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1548940"/>
            <a:ext cx="8924085" cy="11442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엇모리장단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동부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강원도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민요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1529532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영역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2758677"/>
            <a:ext cx="8924085" cy="214559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이 노래는 한반도 백두대간 태백산맥의 동쪽인 강원도 지역의 대표적인 민요이다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구성음은 ‘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미솔라도레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’ 이고 ‘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라솔미’로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흘러내리는 소리와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마침음이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‘라’인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메나리토리의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특징을 가졌다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노래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95A1FF5-D6F6-5CB3-347C-A1D40479A8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79363" y="1290158"/>
            <a:ext cx="6233273" cy="4558896"/>
          </a:xfrm>
          <a:prstGeom prst="rect">
            <a:avLst/>
          </a:prstGeom>
        </p:spPr>
      </p:pic>
      <p:pic>
        <p:nvPicPr>
          <p:cNvPr id="2" name="Q18.강원도아리랑-노래">
            <a:hlinkClick r:id="" action="ppaction://media"/>
            <a:extLst>
              <a:ext uri="{FF2B5EF4-FFF2-40B4-BE49-F238E27FC236}">
                <a16:creationId xmlns:a16="http://schemas.microsoft.com/office/drawing/2014/main" id="{C324B870-9408-4953-D219-1B89D1578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49803" y="1290158"/>
            <a:ext cx="434204" cy="434204"/>
          </a:xfrm>
          <a:prstGeom prst="rect">
            <a:avLst/>
          </a:prstGeom>
        </p:spPr>
      </p:pic>
      <p:pic>
        <p:nvPicPr>
          <p:cNvPr id="4" name="Q18.강원도아리랑-반주">
            <a:hlinkClick r:id="" action="ppaction://media"/>
            <a:extLst>
              <a:ext uri="{FF2B5EF4-FFF2-40B4-BE49-F238E27FC236}">
                <a16:creationId xmlns:a16="http://schemas.microsoft.com/office/drawing/2014/main" id="{1F8FA609-DE8A-1ECE-E6F5-E82CE6BBB6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49803" y="2220686"/>
            <a:ext cx="434204" cy="43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장단과 토리 알아보기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287C2034-F565-1AAD-25DC-5AFF143078FB}"/>
              </a:ext>
            </a:extLst>
          </p:cNvPr>
          <p:cNvSpPr/>
          <p:nvPr/>
        </p:nvSpPr>
        <p:spPr>
          <a:xfrm>
            <a:off x="1410048" y="1416103"/>
            <a:ext cx="1475253" cy="32577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latin typeface="+mn-ea"/>
              </a:rPr>
              <a:t>엇모리장단</a:t>
            </a:r>
            <a:endParaRPr lang="ko-KR" altLang="en-US" sz="1200" dirty="0">
              <a:latin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728FAA0-4905-4026-36EE-6ABF837597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88498" y="1049800"/>
            <a:ext cx="5262307" cy="2248763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D7505CC-457F-5D30-D733-24229114CDA9}"/>
              </a:ext>
            </a:extLst>
          </p:cNvPr>
          <p:cNvSpPr/>
          <p:nvPr/>
        </p:nvSpPr>
        <p:spPr>
          <a:xfrm>
            <a:off x="1410047" y="4228248"/>
            <a:ext cx="1475253" cy="3257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latin typeface="+mn-ea"/>
              </a:rPr>
              <a:t>메나리토리</a:t>
            </a:r>
            <a:endParaRPr lang="ko-KR" altLang="en-US" sz="1200" dirty="0">
              <a:latin typeface="+mn-ea"/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0678971-11D4-99B5-7856-ADE46F1A25C7}"/>
              </a:ext>
            </a:extLst>
          </p:cNvPr>
          <p:cNvSpPr txBox="1">
            <a:spLocks/>
          </p:cNvSpPr>
          <p:nvPr/>
        </p:nvSpPr>
        <p:spPr>
          <a:xfrm>
            <a:off x="3288498" y="4228248"/>
            <a:ext cx="6641921" cy="402535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강원도의 험준한 산 모양처럼 높은 음에서 낮은 음으로 떨어지는 것이 특징이다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EAF54B3-B4EB-17C9-E6B7-B02319AC1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498" y="4886817"/>
            <a:ext cx="5754189" cy="1011637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C1F3ADD-7503-6E0E-D5ED-07698745994A}"/>
              </a:ext>
            </a:extLst>
          </p:cNvPr>
          <p:cNvSpPr txBox="1">
            <a:spLocks/>
          </p:cNvSpPr>
          <p:nvPr/>
        </p:nvSpPr>
        <p:spPr>
          <a:xfrm>
            <a:off x="8550805" y="2893424"/>
            <a:ext cx="2389338" cy="30736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accent1"/>
                </a:solidFill>
                <a:latin typeface="+mn-ea"/>
                <a:ea typeface="+mn-ea"/>
              </a:rPr>
              <a:t>→ </a:t>
            </a:r>
            <a:r>
              <a:rPr kumimoji="1" lang="en-US" altLang="ko-KR" b="0" dirty="0">
                <a:solidFill>
                  <a:schemeClr val="accent1"/>
                </a:solidFill>
                <a:latin typeface="+mn-ea"/>
                <a:ea typeface="+mn-ea"/>
              </a:rPr>
              <a:t>3</a:t>
            </a:r>
            <a:r>
              <a:rPr kumimoji="1" lang="ko-KR" altLang="en-US" b="0" dirty="0">
                <a:solidFill>
                  <a:schemeClr val="accent1"/>
                </a:solidFill>
                <a:latin typeface="+mn-ea"/>
                <a:ea typeface="+mn-ea"/>
              </a:rPr>
              <a:t>박과 </a:t>
            </a:r>
            <a:r>
              <a:rPr kumimoji="1" lang="en-US" altLang="ko-KR" b="0" dirty="0">
                <a:solidFill>
                  <a:schemeClr val="accent1"/>
                </a:solidFill>
                <a:latin typeface="+mn-ea"/>
                <a:ea typeface="+mn-ea"/>
              </a:rPr>
              <a:t>2</a:t>
            </a:r>
            <a:r>
              <a:rPr kumimoji="1" lang="ko-KR" altLang="en-US" b="0" dirty="0">
                <a:solidFill>
                  <a:schemeClr val="accent1"/>
                </a:solidFill>
                <a:latin typeface="+mn-ea"/>
                <a:ea typeface="+mn-ea"/>
              </a:rPr>
              <a:t>박의 혼합장단</a:t>
            </a:r>
            <a:endParaRPr kumimoji="1" lang="en-US" altLang="ko-KR" b="0" dirty="0">
              <a:solidFill>
                <a:schemeClr val="accent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247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하행 가락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3275BC1-F5BC-DEB5-A337-1CF5B217CF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79363" y="1290158"/>
            <a:ext cx="6233273" cy="4558896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C33EFFAC-4A57-F9B9-CF18-CE7CC4860A71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노래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DA109203-C013-B328-22DA-9E6446C7A661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8" name="Q18.강원도아리랑-노래">
            <a:hlinkClick r:id="" action="ppaction://media"/>
            <a:extLst>
              <a:ext uri="{FF2B5EF4-FFF2-40B4-BE49-F238E27FC236}">
                <a16:creationId xmlns:a16="http://schemas.microsoft.com/office/drawing/2014/main" id="{5EED8757-D14C-DBB7-85F3-6115C3452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49803" y="1290158"/>
            <a:ext cx="434204" cy="434204"/>
          </a:xfrm>
          <a:prstGeom prst="rect">
            <a:avLst/>
          </a:prstGeom>
        </p:spPr>
      </p:pic>
      <p:pic>
        <p:nvPicPr>
          <p:cNvPr id="9" name="Q18.강원도아리랑-반주">
            <a:hlinkClick r:id="" action="ppaction://media"/>
            <a:extLst>
              <a:ext uri="{FF2B5EF4-FFF2-40B4-BE49-F238E27FC236}">
                <a16:creationId xmlns:a16="http://schemas.microsoft.com/office/drawing/2014/main" id="{DB42455E-76AF-46B3-A185-2D6B811539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49803" y="2220686"/>
            <a:ext cx="434204" cy="434204"/>
          </a:xfrm>
          <a:prstGeom prst="rect">
            <a:avLst/>
          </a:prstGeom>
        </p:spPr>
      </p:pic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6AFA731C-D9AA-E049-35AC-D37A636B48BB}"/>
              </a:ext>
            </a:extLst>
          </p:cNvPr>
          <p:cNvCxnSpPr/>
          <p:nvPr/>
        </p:nvCxnSpPr>
        <p:spPr>
          <a:xfrm>
            <a:off x="7148513" y="1962150"/>
            <a:ext cx="1438275" cy="2585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6BABF28E-40AC-0283-1DF1-50A2EA36708C}"/>
              </a:ext>
            </a:extLst>
          </p:cNvPr>
          <p:cNvCxnSpPr>
            <a:cxnSpLocks/>
          </p:cNvCxnSpPr>
          <p:nvPr/>
        </p:nvCxnSpPr>
        <p:spPr>
          <a:xfrm>
            <a:off x="5456238" y="3122839"/>
            <a:ext cx="592137" cy="1292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7750876C-3E25-D839-47A8-5710AD1D6BB7}"/>
              </a:ext>
            </a:extLst>
          </p:cNvPr>
          <p:cNvCxnSpPr/>
          <p:nvPr/>
        </p:nvCxnSpPr>
        <p:spPr>
          <a:xfrm>
            <a:off x="6952571" y="3967299"/>
            <a:ext cx="1438275" cy="2585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3B8EB58D-7448-812C-3EBE-E911F692CF3A}"/>
              </a:ext>
            </a:extLst>
          </p:cNvPr>
          <p:cNvCxnSpPr>
            <a:cxnSpLocks/>
          </p:cNvCxnSpPr>
          <p:nvPr/>
        </p:nvCxnSpPr>
        <p:spPr>
          <a:xfrm>
            <a:off x="5434761" y="5058664"/>
            <a:ext cx="592137" cy="1292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2777</TotalTime>
  <Words>106</Words>
  <Application>Microsoft Office PowerPoint</Application>
  <PresentationFormat>와이드스크린</PresentationFormat>
  <Paragraphs>27</Paragraphs>
  <Slides>7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나눔고딕</vt:lpstr>
      <vt:lpstr>Arial</vt:lpstr>
      <vt:lpstr>NanumGothicExtraBold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USER</cp:lastModifiedBy>
  <cp:revision>179</cp:revision>
  <dcterms:created xsi:type="dcterms:W3CDTF">2024-07-03T01:17:18Z</dcterms:created>
  <dcterms:modified xsi:type="dcterms:W3CDTF">2025-09-12T08:37:26Z</dcterms:modified>
</cp:coreProperties>
</file>