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2"/>
  </p:notesMasterIdLst>
  <p:sldIdLst>
    <p:sldId id="292" r:id="rId5"/>
    <p:sldId id="298" r:id="rId6"/>
    <p:sldId id="297" r:id="rId7"/>
    <p:sldId id="328" r:id="rId8"/>
    <p:sldId id="333" r:id="rId9"/>
    <p:sldId id="315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28"/>
            <p14:sldId id="333"/>
            <p14:sldId id="315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CC"/>
    <a:srgbClr val="00602B"/>
    <a:srgbClr val="E8F8E9"/>
    <a:srgbClr val="A8882E"/>
    <a:srgbClr val="E8F8ED"/>
    <a:srgbClr val="1A4CC8"/>
    <a:srgbClr val="B4186E"/>
    <a:srgbClr val="EEF6FC"/>
    <a:srgbClr val="983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7375" autoAdjust="0"/>
  </p:normalViewPr>
  <p:slideViewPr>
    <p:cSldViewPr snapToGrid="0" showGuides="1">
      <p:cViewPr>
        <p:scale>
          <a:sx n="125" d="100"/>
          <a:sy n="125" d="100"/>
        </p:scale>
        <p:origin x="1188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9234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306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389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latin typeface="+mj-ea"/>
                <a:ea typeface="+mj-ea"/>
              </a:rPr>
              <a:t>통일 신라</a:t>
            </a:r>
            <a:r>
              <a:rPr kumimoji="1" lang="en-US" altLang="ko-KR" dirty="0">
                <a:latin typeface="+mj-ea"/>
                <a:ea typeface="+mj-ea"/>
              </a:rPr>
              <a:t>·</a:t>
            </a:r>
            <a:r>
              <a:rPr kumimoji="1" lang="ko-KR" altLang="en-US" dirty="0">
                <a:latin typeface="+mj-ea"/>
                <a:ea typeface="+mj-ea"/>
              </a:rPr>
              <a:t>발해 </a:t>
            </a:r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음악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Ⅲ.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감상해요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 79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1804" y="3297406"/>
            <a:ext cx="5648392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통일 신라와 발해 시대의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음악적 특징을 설명할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통일 신라와 발해의 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사회</a:t>
            </a:r>
            <a:r>
              <a:rPr kumimoji="1" lang="en-US" altLang="ko-KR" dirty="0">
                <a:solidFill>
                  <a:schemeClr val="tx1"/>
                </a:solidFill>
                <a:latin typeface="+mn-ea"/>
                <a:ea typeface="+mn-ea"/>
              </a:rPr>
              <a:t>·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문화적 배경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2590801" y="1660982"/>
            <a:ext cx="8672670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당나라와 연합해 통일의 과업을 이룩한 신라는 고구려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백제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신라의 음악을 모두 받아들여 더욱 발전시켰다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당나라의 불교 문화를 받아들여 당풍의 </a:t>
            </a:r>
            <a:r>
              <a:rPr lang="ko-KR" altLang="en-US" sz="1400" dirty="0" err="1">
                <a:latin typeface="+mn-ea"/>
              </a:rPr>
              <a:t>범패를</a:t>
            </a:r>
            <a:r>
              <a:rPr lang="ko-KR" altLang="en-US" sz="1400" dirty="0">
                <a:latin typeface="+mn-ea"/>
              </a:rPr>
              <a:t> 재구성하여 다양한 작법을 승려들에게 전수하였다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또한 고구려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백제 음악을 수용하여 </a:t>
            </a:r>
            <a:r>
              <a:rPr lang="ko-KR" altLang="en-US" sz="1400" dirty="0" err="1">
                <a:latin typeface="+mn-ea"/>
              </a:rPr>
              <a:t>삼현삼죽을</a:t>
            </a:r>
            <a:r>
              <a:rPr lang="ko-KR" altLang="en-US" sz="1400" dirty="0">
                <a:latin typeface="+mn-ea"/>
              </a:rPr>
              <a:t> 발전시켰고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국가기관으로 음성서를 설치해 음악을 관장하였다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1" name="사각형: 모서리가 접힌 도형 20">
            <a:extLst>
              <a:ext uri="{FF2B5EF4-FFF2-40B4-BE49-F238E27FC236}">
                <a16:creationId xmlns:a16="http://schemas.microsoft.com/office/drawing/2014/main" id="{102433C2-1D1D-E9B9-B168-17BCA9F619BB}"/>
              </a:ext>
            </a:extLst>
          </p:cNvPr>
          <p:cNvSpPr/>
          <p:nvPr/>
        </p:nvSpPr>
        <p:spPr>
          <a:xfrm>
            <a:off x="900000" y="699000"/>
            <a:ext cx="1690800" cy="252000"/>
          </a:xfrm>
          <a:prstGeom prst="foldedCorner">
            <a:avLst/>
          </a:prstGeom>
          <a:solidFill>
            <a:schemeClr val="bg1"/>
          </a:solidFill>
          <a:ln w="9525">
            <a:solidFill>
              <a:srgbClr val="98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7030A0"/>
                </a:solidFill>
                <a:latin typeface="+mn-ea"/>
              </a:rPr>
              <a:t>676~918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</a:rPr>
              <a:t>년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0E0CFAB-F529-FE1A-A616-B7E7CE857C34}"/>
              </a:ext>
            </a:extLst>
          </p:cNvPr>
          <p:cNvSpPr/>
          <p:nvPr/>
        </p:nvSpPr>
        <p:spPr>
          <a:xfrm>
            <a:off x="1296504" y="1763189"/>
            <a:ext cx="1180248" cy="299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통일 신라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4C8E6C4-223D-86F8-5343-4075BFAD8876}"/>
              </a:ext>
            </a:extLst>
          </p:cNvPr>
          <p:cNvSpPr/>
          <p:nvPr/>
        </p:nvSpPr>
        <p:spPr>
          <a:xfrm>
            <a:off x="1296504" y="3192762"/>
            <a:ext cx="1180248" cy="299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발해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A3791-8C8F-9A6F-57A7-3D090128B1FE}"/>
              </a:ext>
            </a:extLst>
          </p:cNvPr>
          <p:cNvSpPr txBox="1"/>
          <p:nvPr/>
        </p:nvSpPr>
        <p:spPr>
          <a:xfrm>
            <a:off x="2590800" y="3172373"/>
            <a:ext cx="5751534" cy="166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고구려를 계승한 발해는 영토를 널리 확장하고 가까운 중국과 지속적으로 교류하면서 발전하였다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당나라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일본과 문화 교류를 활발히 하였으나 이후 거란족의 침입으로 중국에 흡수되어 발해 자체의 기록은 남아 있지 않으나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발해와 교류한 다른 나라의 문헌적 자료와 기록으로 흔적을 확인할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14" name="그림 13" descr="지도, 텍스트, 아틀라스이(가) 표시된 사진&#10;&#10;자동 생성된 설명">
            <a:extLst>
              <a:ext uri="{FF2B5EF4-FFF2-40B4-BE49-F238E27FC236}">
                <a16:creationId xmlns:a16="http://schemas.microsoft.com/office/drawing/2014/main" id="{0BE38D6A-8692-BC98-58CE-1A061973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382" y="3214111"/>
            <a:ext cx="2654614" cy="23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통일 신라</a:t>
            </a:r>
            <a:r>
              <a:rPr kumimoji="1" lang="en-US" altLang="ko-KR" dirty="0"/>
              <a:t>·</a:t>
            </a:r>
            <a:r>
              <a:rPr kumimoji="1" lang="ko-KR" altLang="en-US" dirty="0"/>
              <a:t>발해 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음악의 특징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5A8A9AE-F130-4DBD-7475-9F3BE086987B}"/>
              </a:ext>
            </a:extLst>
          </p:cNvPr>
          <p:cNvGrpSpPr/>
          <p:nvPr/>
        </p:nvGrpSpPr>
        <p:grpSpPr>
          <a:xfrm>
            <a:off x="9557358" y="1065585"/>
            <a:ext cx="1801300" cy="1632650"/>
            <a:chOff x="4467977" y="823236"/>
            <a:chExt cx="2702600" cy="228470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30B5BC7-2B8C-C2FA-0414-634E2F7A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724712" y="823236"/>
              <a:ext cx="2189131" cy="16692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C747CD-69CE-3360-DE31-63ED30D44AB0}"/>
                </a:ext>
              </a:extLst>
            </p:cNvPr>
            <p:cNvSpPr txBox="1"/>
            <p:nvPr/>
          </p:nvSpPr>
          <p:spPr>
            <a:xfrm>
              <a:off x="4467977" y="2504963"/>
              <a:ext cx="2702600" cy="6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accent4">
                      <a:lumMod val="75000"/>
                    </a:schemeClr>
                  </a:solidFill>
                </a:rPr>
                <a:t>▲ 불교 음악인 </a:t>
              </a:r>
              <a:endParaRPr lang="en-US" altLang="ko-KR" sz="11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ko-KR" altLang="en-US" sz="1100" dirty="0" err="1">
                  <a:solidFill>
                    <a:schemeClr val="accent4">
                      <a:lumMod val="75000"/>
                    </a:schemeClr>
                  </a:solidFill>
                </a:rPr>
                <a:t>범패의</a:t>
              </a:r>
              <a:r>
                <a:rPr lang="ko-KR" altLang="en-US" sz="1100" dirty="0">
                  <a:solidFill>
                    <a:schemeClr val="accent4">
                      <a:lumMod val="75000"/>
                    </a:schemeClr>
                  </a:solidFill>
                </a:rPr>
                <a:t> 수용과 발전</a:t>
              </a: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9BB58F03-5A1E-7C5A-7880-1676BC4B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74016" y="4278884"/>
            <a:ext cx="1729593" cy="1434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29D21E-B063-495F-7229-E371553FBA82}"/>
              </a:ext>
            </a:extLst>
          </p:cNvPr>
          <p:cNvSpPr txBox="1"/>
          <p:nvPr/>
        </p:nvSpPr>
        <p:spPr>
          <a:xfrm>
            <a:off x="4132972" y="5811501"/>
            <a:ext cx="201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rgbClr val="00602B"/>
                </a:solidFill>
              </a:rPr>
              <a:t>▲ 원을 그리며 노래 부르는 집단 무용 </a:t>
            </a:r>
            <a:r>
              <a:rPr lang="en-US" altLang="ko-KR" sz="1100" dirty="0">
                <a:solidFill>
                  <a:srgbClr val="00602B"/>
                </a:solidFill>
              </a:rPr>
              <a:t>‘</a:t>
            </a:r>
            <a:r>
              <a:rPr lang="ko-KR" altLang="en-US" sz="1100" dirty="0" err="1">
                <a:solidFill>
                  <a:srgbClr val="00602B"/>
                </a:solidFill>
              </a:rPr>
              <a:t>답추</a:t>
            </a:r>
            <a:r>
              <a:rPr lang="en-US" altLang="ko-KR" sz="1100" dirty="0">
                <a:solidFill>
                  <a:srgbClr val="00602B"/>
                </a:solidFill>
              </a:rPr>
              <a:t>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B718FC-6A2C-A4A9-DBB9-0E8D4AD996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38278" y="4240123"/>
            <a:ext cx="1842079" cy="1473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79C37D-AC71-6DA6-F018-FE21D7E8A4A8}"/>
              </a:ext>
            </a:extLst>
          </p:cNvPr>
          <p:cNvSpPr txBox="1"/>
          <p:nvPr/>
        </p:nvSpPr>
        <p:spPr>
          <a:xfrm>
            <a:off x="7254948" y="5811501"/>
            <a:ext cx="180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</a:rPr>
              <a:t>▲ 음악 기관 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ko-KR" altLang="en-US" sz="1100" dirty="0" err="1">
                <a:solidFill>
                  <a:schemeClr val="accent6">
                    <a:lumMod val="75000"/>
                  </a:schemeClr>
                </a:solidFill>
              </a:rPr>
              <a:t>태상시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</a:rPr>
              <a:t>‘</a:t>
            </a:r>
            <a:endParaRPr lang="ko-KR" alt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99EBA8C6-D711-89D0-D474-C0703BC1AFF5}"/>
              </a:ext>
            </a:extLst>
          </p:cNvPr>
          <p:cNvSpPr/>
          <p:nvPr/>
        </p:nvSpPr>
        <p:spPr>
          <a:xfrm>
            <a:off x="1296504" y="1258857"/>
            <a:ext cx="1180248" cy="299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통일 신라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958556-EB07-EB94-D3B3-A2074038E428}"/>
              </a:ext>
            </a:extLst>
          </p:cNvPr>
          <p:cNvSpPr txBox="1"/>
          <p:nvPr/>
        </p:nvSpPr>
        <p:spPr>
          <a:xfrm>
            <a:off x="2634642" y="1144214"/>
            <a:ext cx="6803720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>
                <a:latin typeface="+mn-ea"/>
              </a:rPr>
              <a:t>삼현삼죽의</a:t>
            </a:r>
            <a:r>
              <a:rPr lang="ko-KR" altLang="en-US" sz="1400" dirty="0">
                <a:latin typeface="+mn-ea"/>
              </a:rPr>
              <a:t> 발달과 </a:t>
            </a:r>
            <a:r>
              <a:rPr lang="ko-KR" altLang="en-US" sz="1400" dirty="0" err="1">
                <a:latin typeface="+mn-ea"/>
              </a:rPr>
              <a:t>범패의</a:t>
            </a:r>
            <a:r>
              <a:rPr lang="ko-KR" altLang="en-US" sz="1400" dirty="0">
                <a:latin typeface="+mn-ea"/>
              </a:rPr>
              <a:t> 유입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당나라와 연합하여 통일의 과업을 이룩한 신라는 이후 자연스럽게 고구려 백제의 음악을 수용하여 </a:t>
            </a:r>
            <a:r>
              <a:rPr lang="ko-KR" altLang="en-US" sz="1400" dirty="0" err="1">
                <a:latin typeface="+mn-ea"/>
              </a:rPr>
              <a:t>삼현삼죽을</a:t>
            </a:r>
            <a:r>
              <a:rPr lang="ko-KR" altLang="en-US" sz="1400" dirty="0">
                <a:latin typeface="+mn-ea"/>
              </a:rPr>
              <a:t> 발전시켰고 당의 문화를 받아들였다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당나라로 유학 갔던 </a:t>
            </a:r>
            <a:r>
              <a:rPr lang="ko-KR" altLang="en-US" sz="1400" dirty="0" err="1">
                <a:latin typeface="+mn-ea"/>
              </a:rPr>
              <a:t>진감선사는</a:t>
            </a:r>
            <a:r>
              <a:rPr lang="ko-KR" altLang="en-US" sz="1400" dirty="0">
                <a:latin typeface="+mn-ea"/>
              </a:rPr>
              <a:t> 신라로 돌아와 옥천사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현재 </a:t>
            </a:r>
            <a:r>
              <a:rPr lang="ko-KR" altLang="en-US" sz="1400" dirty="0" err="1">
                <a:latin typeface="+mn-ea"/>
              </a:rPr>
              <a:t>쌍계사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에서 당풍의 </a:t>
            </a:r>
            <a:r>
              <a:rPr lang="ko-KR" altLang="en-US" sz="1400" dirty="0" err="1">
                <a:latin typeface="+mn-ea"/>
              </a:rPr>
              <a:t>범패를</a:t>
            </a:r>
            <a:r>
              <a:rPr lang="ko-KR" altLang="en-US" sz="1400" dirty="0">
                <a:latin typeface="+mn-ea"/>
              </a:rPr>
              <a:t> 재구성하여 다양한 작법을 전수하였다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0315827-99F5-06CD-0A29-F02F04B9D2B5}"/>
              </a:ext>
            </a:extLst>
          </p:cNvPr>
          <p:cNvSpPr/>
          <p:nvPr/>
        </p:nvSpPr>
        <p:spPr>
          <a:xfrm>
            <a:off x="1296504" y="3243557"/>
            <a:ext cx="1180248" cy="299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발해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AA7CD6-B79A-171D-E1CE-80400FB87DDC}"/>
              </a:ext>
            </a:extLst>
          </p:cNvPr>
          <p:cNvSpPr txBox="1"/>
          <p:nvPr/>
        </p:nvSpPr>
        <p:spPr>
          <a:xfrm>
            <a:off x="2590799" y="3152860"/>
            <a:ext cx="8672669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발해는 음악 관장기관인 태상시를 설치하고 고구려의 거문고를 계승하여 발해금으로 발전시켰다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발해는 당나라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일본과 문화교류를 활발히 하였으나 이후 거란족의 침입으로 중국에 흡수되어 발해 자체의 기록은 남아 있지 않다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발해와 교류한 다른 나라의 문헌적 자료와 기록으로 흔적만 확인할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844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악곡 감상하기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0E3A9E6-BB39-9E68-D44B-EA66DDA54904}"/>
              </a:ext>
            </a:extLst>
          </p:cNvPr>
          <p:cNvSpPr/>
          <p:nvPr/>
        </p:nvSpPr>
        <p:spPr>
          <a:xfrm>
            <a:off x="1162160" y="1176789"/>
            <a:ext cx="1480831" cy="299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accent4">
                    <a:lumMod val="50000"/>
                  </a:schemeClr>
                </a:solidFill>
              </a:rPr>
              <a:t>범패</a:t>
            </a:r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 중 </a:t>
            </a:r>
            <a:r>
              <a:rPr lang="en-US" altLang="ko-KR" sz="1200" dirty="0">
                <a:solidFill>
                  <a:schemeClr val="accent4">
                    <a:lumMod val="50000"/>
                  </a:schemeClr>
                </a:solidFill>
              </a:rPr>
              <a:t>‘</a:t>
            </a:r>
            <a:r>
              <a:rPr lang="ko-KR" altLang="en-US" sz="1200" dirty="0" err="1">
                <a:solidFill>
                  <a:schemeClr val="accent4">
                    <a:lumMod val="50000"/>
                  </a:schemeClr>
                </a:solidFill>
              </a:rPr>
              <a:t>거불성</a:t>
            </a:r>
            <a:r>
              <a:rPr lang="en-US" altLang="ko-KR" sz="1200" dirty="0">
                <a:solidFill>
                  <a:schemeClr val="accent4">
                    <a:lumMod val="50000"/>
                  </a:schemeClr>
                </a:solidFill>
              </a:rPr>
              <a:t>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D3F2F-A2FE-6AF9-F439-7C3DD6B8506D}"/>
              </a:ext>
            </a:extLst>
          </p:cNvPr>
          <p:cNvSpPr txBox="1"/>
          <p:nvPr/>
        </p:nvSpPr>
        <p:spPr>
          <a:xfrm>
            <a:off x="2774513" y="1141597"/>
            <a:ext cx="8722047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불교 사찰에서 재를 올릴 때 부르는 </a:t>
            </a:r>
            <a:r>
              <a:rPr lang="ko-KR" altLang="en-US" sz="1400" dirty="0" err="1">
                <a:latin typeface="+mn-ea"/>
              </a:rPr>
              <a:t>범패</a:t>
            </a:r>
            <a:r>
              <a:rPr lang="ko-KR" altLang="en-US" sz="1400" dirty="0">
                <a:latin typeface="+mn-ea"/>
              </a:rPr>
              <a:t> 중 가장 기본이 되는 곡으로 제일 첫 번째로 시행하는 일종의 불교 성악곡이다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일정한 장단이 없이 진행하는 </a:t>
            </a:r>
            <a:r>
              <a:rPr lang="ko-KR" altLang="en-US" sz="1400" dirty="0" err="1">
                <a:latin typeface="+mn-ea"/>
              </a:rPr>
              <a:t>단선율이며</a:t>
            </a:r>
            <a:r>
              <a:rPr lang="ko-KR" altLang="en-US" sz="1400" dirty="0">
                <a:latin typeface="+mn-ea"/>
              </a:rPr>
              <a:t> 음의 높낮이와 발성이 매우 어려운 </a:t>
            </a:r>
            <a:r>
              <a:rPr lang="ko-KR" altLang="en-US" sz="1400" dirty="0" err="1">
                <a:latin typeface="+mn-ea"/>
              </a:rPr>
              <a:t>시김새로</a:t>
            </a:r>
            <a:r>
              <a:rPr lang="ko-KR" altLang="en-US" sz="1400" dirty="0">
                <a:latin typeface="+mn-ea"/>
              </a:rPr>
              <a:t> 표현되어 </a:t>
            </a:r>
            <a:r>
              <a:rPr lang="ko-KR" altLang="en-US" sz="1400" dirty="0" err="1">
                <a:latin typeface="+mn-ea"/>
              </a:rPr>
              <a:t>악보없이</a:t>
            </a:r>
            <a:r>
              <a:rPr lang="ko-KR" altLang="en-US" sz="1400" dirty="0">
                <a:latin typeface="+mn-ea"/>
              </a:rPr>
              <a:t> 구전되었으나 근래 승려교육을 위해 채보되었다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11" name="[아침나라 중음①]_3단원_교과서_79쪽_통일신라발해음악_거불성_음원편집">
            <a:hlinkClick r:id="" action="ppaction://media"/>
            <a:extLst>
              <a:ext uri="{FF2B5EF4-FFF2-40B4-BE49-F238E27FC236}">
                <a16:creationId xmlns:a16="http://schemas.microsoft.com/office/drawing/2014/main" id="{89E7D39F-CBBD-8F5E-2D98-93761FCAD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5186" y="3091373"/>
            <a:ext cx="409596" cy="409596"/>
          </a:xfrm>
          <a:prstGeom prst="rect">
            <a:avLst/>
          </a:prstGeom>
        </p:spPr>
      </p:pic>
      <p:pic>
        <p:nvPicPr>
          <p:cNvPr id="13" name="그림 12" descr="라인, 폰트, 텍스트이(가) 표시된 사진&#10;&#10;자동 생성된 설명">
            <a:extLst>
              <a:ext uri="{FF2B5EF4-FFF2-40B4-BE49-F238E27FC236}">
                <a16:creationId xmlns:a16="http://schemas.microsoft.com/office/drawing/2014/main" id="{75D04209-991B-9CC9-8D39-A9F05496F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948" y="2893402"/>
            <a:ext cx="8417490" cy="1057567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7A90B241-62BA-0672-7FD5-03AD51914F7B}"/>
              </a:ext>
            </a:extLst>
          </p:cNvPr>
          <p:cNvSpPr/>
          <p:nvPr/>
        </p:nvSpPr>
        <p:spPr>
          <a:xfrm>
            <a:off x="2859437" y="4750544"/>
            <a:ext cx="2163500" cy="299624"/>
          </a:xfrm>
          <a:prstGeom prst="roundRect">
            <a:avLst/>
          </a:prstGeom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accent4">
                    <a:lumMod val="50000"/>
                  </a:schemeClr>
                </a:solidFill>
              </a:rPr>
              <a:t>나무불타부중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 광림법회</a:t>
            </a:r>
            <a:endParaRPr lang="en-US" altLang="ko-KR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DA9ABE7-15FA-A7C6-B781-719AAAC2911D}"/>
              </a:ext>
            </a:extLst>
          </p:cNvPr>
          <p:cNvSpPr/>
          <p:nvPr/>
        </p:nvSpPr>
        <p:spPr>
          <a:xfrm>
            <a:off x="2859437" y="5197851"/>
            <a:ext cx="2163500" cy="299624"/>
          </a:xfrm>
          <a:prstGeom prst="roundRect">
            <a:avLst/>
          </a:prstGeom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accent4">
                    <a:lumMod val="50000"/>
                  </a:schemeClr>
                </a:solidFill>
              </a:rPr>
              <a:t>나무승가부중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 광림법회</a:t>
            </a:r>
            <a:endParaRPr lang="en-US" altLang="ko-KR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D4B68-68EF-3473-9432-FA9DCFE367E7}"/>
              </a:ext>
            </a:extLst>
          </p:cNvPr>
          <p:cNvSpPr txBox="1"/>
          <p:nvPr/>
        </p:nvSpPr>
        <p:spPr>
          <a:xfrm>
            <a:off x="5166986" y="4716551"/>
            <a:ext cx="632957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모든 부처님께 </a:t>
            </a:r>
            <a:r>
              <a:rPr lang="ko-KR" altLang="en-US" sz="1200" dirty="0" err="1">
                <a:latin typeface="+mn-ea"/>
              </a:rPr>
              <a:t>귀의하오니</a:t>
            </a:r>
            <a:r>
              <a:rPr lang="ko-KR" altLang="en-US" sz="1200" dirty="0">
                <a:latin typeface="+mn-ea"/>
              </a:rPr>
              <a:t> 법회에 널리 강림하여 주소서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FD85E-51AF-F2C7-AC8C-90999F45B15E}"/>
              </a:ext>
            </a:extLst>
          </p:cNvPr>
          <p:cNvSpPr txBox="1"/>
          <p:nvPr/>
        </p:nvSpPr>
        <p:spPr>
          <a:xfrm>
            <a:off x="5166986" y="5159326"/>
            <a:ext cx="632957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모든 스님께 </a:t>
            </a:r>
            <a:r>
              <a:rPr lang="ko-KR" altLang="en-US" sz="1200" dirty="0" err="1">
                <a:latin typeface="+mn-ea"/>
              </a:rPr>
              <a:t>귀의하오니</a:t>
            </a:r>
            <a:r>
              <a:rPr lang="ko-KR" altLang="en-US" sz="1200" dirty="0">
                <a:latin typeface="+mn-ea"/>
              </a:rPr>
              <a:t> 법회에 널리 강림하여 주소서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5EB9224-A759-833C-239B-16B17300E2BE}"/>
              </a:ext>
            </a:extLst>
          </p:cNvPr>
          <p:cNvSpPr/>
          <p:nvPr/>
        </p:nvSpPr>
        <p:spPr>
          <a:xfrm>
            <a:off x="1324997" y="4750544"/>
            <a:ext cx="1317994" cy="299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accent4">
                    <a:lumMod val="50000"/>
                  </a:schemeClr>
                </a:solidFill>
              </a:rPr>
              <a:t>노랫말의 의미</a:t>
            </a:r>
            <a:endParaRPr lang="en-US" altLang="ko-KR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1671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/>
              <a:t>범패에</a:t>
            </a:r>
            <a:r>
              <a:rPr kumimoji="1" lang="ko-KR" altLang="en-US" dirty="0"/>
              <a:t> 대해 알아보기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D9A3D22-2F1E-A7AE-C237-1D967DE837BF}"/>
              </a:ext>
            </a:extLst>
          </p:cNvPr>
          <p:cNvSpPr/>
          <p:nvPr/>
        </p:nvSpPr>
        <p:spPr>
          <a:xfrm>
            <a:off x="1750438" y="1363675"/>
            <a:ext cx="771782" cy="378923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ko-KR" altLang="en-US" sz="1400" dirty="0" err="1">
                <a:solidFill>
                  <a:schemeClr val="accent5">
                    <a:lumMod val="50000"/>
                  </a:schemeClr>
                </a:solidFill>
              </a:rPr>
              <a:t>범패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D809E-9A92-F208-8969-2880F15B4854}"/>
              </a:ext>
            </a:extLst>
          </p:cNvPr>
          <p:cNvSpPr txBox="1"/>
          <p:nvPr/>
        </p:nvSpPr>
        <p:spPr>
          <a:xfrm>
            <a:off x="2676724" y="1266402"/>
            <a:ext cx="834179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삼국을 통일한 신라는 국가 차원에서 불교 문화를 장려하고 시행하였는데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당나라로부터 </a:t>
            </a:r>
            <a:r>
              <a:rPr lang="ko-KR" altLang="en-US" sz="1600" dirty="0" err="1">
                <a:latin typeface="+mn-ea"/>
              </a:rPr>
              <a:t>범패가</a:t>
            </a:r>
            <a:r>
              <a:rPr lang="ko-KR" altLang="en-US" sz="1600" dirty="0">
                <a:latin typeface="+mn-ea"/>
              </a:rPr>
              <a:t> 유입되고 신라 승려들에게 전승되었다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D93D589-9D02-B216-CC4D-F8DF2C3D4E99}"/>
              </a:ext>
            </a:extLst>
          </p:cNvPr>
          <p:cNvSpPr/>
          <p:nvPr/>
        </p:nvSpPr>
        <p:spPr>
          <a:xfrm>
            <a:off x="2398138" y="2704161"/>
            <a:ext cx="771782" cy="378923"/>
          </a:xfrm>
          <a:prstGeom prst="roundRect">
            <a:avLst>
              <a:gd name="adj" fmla="val 50000"/>
            </a:avLst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</a:rPr>
              <a:t>구성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2CB7B-260A-FF49-D286-1B23ED84B222}"/>
              </a:ext>
            </a:extLst>
          </p:cNvPr>
          <p:cNvSpPr txBox="1"/>
          <p:nvPr/>
        </p:nvSpPr>
        <p:spPr>
          <a:xfrm>
            <a:off x="3316804" y="2650821"/>
            <a:ext cx="5248076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범음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어산이라고도</a:t>
            </a:r>
            <a:r>
              <a:rPr lang="ko-KR" altLang="en-US" sz="1600" dirty="0">
                <a:latin typeface="+mn-ea"/>
              </a:rPr>
              <a:t> 하며 소리내 독경하는 염불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작법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의식 절차에 따라 춤을 추듯 움직이는 동작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사물 연주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바라 등으로 연주하는 음악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DC6A171-BDC8-BA25-F95B-62C8D4BABC8C}"/>
              </a:ext>
            </a:extLst>
          </p:cNvPr>
          <p:cNvSpPr/>
          <p:nvPr/>
        </p:nvSpPr>
        <p:spPr>
          <a:xfrm>
            <a:off x="2398138" y="4195260"/>
            <a:ext cx="771782" cy="378923"/>
          </a:xfrm>
          <a:prstGeom prst="roundRect">
            <a:avLst>
              <a:gd name="adj" fmla="val 50000"/>
            </a:avLst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</a:rPr>
              <a:t>종류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1C5B7-D204-2AC4-2140-2492E426D2BB}"/>
              </a:ext>
            </a:extLst>
          </p:cNvPr>
          <p:cNvSpPr txBox="1"/>
          <p:nvPr/>
        </p:nvSpPr>
        <p:spPr>
          <a:xfrm>
            <a:off x="3316804" y="4141920"/>
            <a:ext cx="5248076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상주권공재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시왕각배재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생전예수재</a:t>
            </a:r>
            <a:endParaRPr lang="en-US" altLang="ko-KR" sz="160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BAA55-6D66-1917-6405-30800ADA2882}"/>
              </a:ext>
            </a:extLst>
          </p:cNvPr>
          <p:cNvSpPr txBox="1"/>
          <p:nvPr/>
        </p:nvSpPr>
        <p:spPr>
          <a:xfrm>
            <a:off x="6087726" y="4141920"/>
            <a:ext cx="5248076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수륙재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영산재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국가 지정 무형문화재 제</a:t>
            </a:r>
            <a:r>
              <a:rPr lang="en-US" altLang="ko-KR" sz="1600" dirty="0">
                <a:latin typeface="+mn-ea"/>
              </a:rPr>
              <a:t>50</a:t>
            </a:r>
            <a:r>
              <a:rPr lang="ko-KR" altLang="en-US" sz="1600" dirty="0">
                <a:latin typeface="+mn-ea"/>
              </a:rPr>
              <a:t>호</a:t>
            </a:r>
            <a:r>
              <a:rPr lang="en-US" altLang="ko-KR" sz="1600" dirty="0"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      </a:t>
            </a:r>
            <a:r>
              <a:rPr lang="ko-KR" altLang="en-US" sz="1600" dirty="0" err="1">
                <a:latin typeface="+mn-ea"/>
              </a:rPr>
              <a:t>유네스크</a:t>
            </a:r>
            <a:r>
              <a:rPr lang="ko-KR" altLang="en-US" sz="1600" dirty="0">
                <a:latin typeface="+mn-ea"/>
              </a:rPr>
              <a:t> 세계무형문화유산 등재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18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386</Words>
  <Application>Microsoft Office PowerPoint</Application>
  <PresentationFormat>와이드스크린</PresentationFormat>
  <Paragraphs>52</Paragraphs>
  <Slides>7</Slides>
  <Notes>6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나눔고딕</vt:lpstr>
      <vt:lpstr>NanumGothicExtraBold</vt:lpstr>
      <vt:lpstr>Spoqa Han Sans Neo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229</cp:revision>
  <dcterms:created xsi:type="dcterms:W3CDTF">2024-07-03T01:17:18Z</dcterms:created>
  <dcterms:modified xsi:type="dcterms:W3CDTF">2025-03-21T09:21:06Z</dcterms:modified>
</cp:coreProperties>
</file>