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4"/>
  </p:notesMasterIdLst>
  <p:sldIdLst>
    <p:sldId id="292" r:id="rId4"/>
    <p:sldId id="298" r:id="rId5"/>
    <p:sldId id="297" r:id="rId6"/>
    <p:sldId id="299" r:id="rId7"/>
    <p:sldId id="306" r:id="rId8"/>
    <p:sldId id="300" r:id="rId9"/>
    <p:sldId id="308" r:id="rId10"/>
    <p:sldId id="307" r:id="rId11"/>
    <p:sldId id="309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06"/>
            <p14:sldId id="300"/>
            <p14:sldId id="308"/>
            <p14:sldId id="307"/>
            <p14:sldId id="30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312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자장가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16~17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033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라단조의 특징을 알고 자장가의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느낌을 살려 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7D32ABF-15CB-D00D-3A43-86F50A860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2582475" y="1006896"/>
            <a:ext cx="7027049" cy="4596164"/>
          </a:xfrm>
          <a:prstGeom prst="rect">
            <a:avLst/>
          </a:prstGeom>
        </p:spPr>
      </p:pic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348404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4" name="[아침나라 중음①]_1단원_교과서_16쪽_자장가_노래">
            <a:hlinkClick r:id="" action="ppaction://media"/>
            <a:extLst>
              <a:ext uri="{FF2B5EF4-FFF2-40B4-BE49-F238E27FC236}">
                <a16:creationId xmlns:a16="http://schemas.microsoft.com/office/drawing/2014/main" id="{CCF903F7-08BC-3F7A-9C67-6ABB38BC8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6025" y="878745"/>
            <a:ext cx="400153" cy="400153"/>
          </a:xfrm>
          <a:prstGeom prst="rect">
            <a:avLst/>
          </a:prstGeom>
        </p:spPr>
      </p:pic>
      <p:pic>
        <p:nvPicPr>
          <p:cNvPr id="15" name="[아침나라 중음①]_1단원_교과서_16쪽_자장가_반주_75">
            <a:hlinkClick r:id="" action="ppaction://media"/>
            <a:extLst>
              <a:ext uri="{FF2B5EF4-FFF2-40B4-BE49-F238E27FC236}">
                <a16:creationId xmlns:a16="http://schemas.microsoft.com/office/drawing/2014/main" id="{D19B1C14-A4DB-C531-5708-9A93914F26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6025" y="1854606"/>
            <a:ext cx="400153" cy="4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4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</a:t>
            </a:r>
            <a:r>
              <a:rPr kumimoji="1" lang="ko-KR" altLang="en-US" sz="2000" b="0" dirty="0">
                <a:solidFill>
                  <a:schemeClr val="tx1"/>
                </a:solidFill>
              </a:rPr>
              <a:t>단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조금 느리게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(Andantino)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547078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1953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‘예쁜 아기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자장’이라는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부제를 붙여 발표한 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en-US" altLang="ko-KR" sz="2000" b="0" dirty="0" err="1">
                <a:solidFill>
                  <a:schemeClr val="tx1"/>
                </a:solidFill>
                <a:latin typeface="+mn-ea"/>
                <a:ea typeface="+mn-ea"/>
              </a:rPr>
              <a:t>a+b+a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′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로 구성된 작은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세도막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형식이다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리듬과 음계 구조는 비교적 단순하며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가락은 안정적으로 진행되는 것이 특징이다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AC9089-788D-16DE-D996-E3BF99D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라단조</a:t>
            </a:r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59022C9-A39C-928A-CC77-01D636D0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7727" y="2190797"/>
            <a:ext cx="9828000" cy="1234624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FE604FDE-BB00-D0D8-C334-40632A12C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18071"/>
              </p:ext>
            </p:extLst>
          </p:nvPr>
        </p:nvGraphicFramePr>
        <p:xfrm>
          <a:off x="1621667" y="3785423"/>
          <a:ext cx="999951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057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67487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F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B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♭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내림나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996234D-DF34-F9A4-2295-A2D9BD461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악곡의 구성</a:t>
            </a: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DD8B19F2-DD13-67B7-CC5D-CC7B3AD66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19"/>
          <a:stretch/>
        </p:blipFill>
        <p:spPr>
          <a:xfrm>
            <a:off x="1988396" y="1745519"/>
            <a:ext cx="8215209" cy="410954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76739B8-6F90-B7EA-B2A8-8C129D90E69C}"/>
              </a:ext>
            </a:extLst>
          </p:cNvPr>
          <p:cNvSpPr/>
          <p:nvPr/>
        </p:nvSpPr>
        <p:spPr>
          <a:xfrm>
            <a:off x="1988395" y="1981200"/>
            <a:ext cx="442385" cy="464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C2EBC0E-6894-386F-9BF0-28C5E9BAA4EC}"/>
              </a:ext>
            </a:extLst>
          </p:cNvPr>
          <p:cNvSpPr/>
          <p:nvPr/>
        </p:nvSpPr>
        <p:spPr>
          <a:xfrm>
            <a:off x="1988395" y="3335469"/>
            <a:ext cx="442385" cy="464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E62D685B-08E7-2C91-EC22-9E8E81A240E8}"/>
              </a:ext>
            </a:extLst>
          </p:cNvPr>
          <p:cNvSpPr/>
          <p:nvPr/>
        </p:nvSpPr>
        <p:spPr>
          <a:xfrm>
            <a:off x="1988395" y="4933809"/>
            <a:ext cx="442385" cy="464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4BE4BE2B-E21E-41B0-884F-BDE96C95FB8B}"/>
              </a:ext>
            </a:extLst>
          </p:cNvPr>
          <p:cNvSpPr/>
          <p:nvPr/>
        </p:nvSpPr>
        <p:spPr>
          <a:xfrm>
            <a:off x="2430780" y="1007964"/>
            <a:ext cx="1897380" cy="3693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작은 </a:t>
            </a:r>
            <a:r>
              <a:rPr lang="ko-KR" altLang="en-US" sz="1400" dirty="0" err="1"/>
              <a:t>세도막</a:t>
            </a:r>
            <a:r>
              <a:rPr lang="ko-KR" altLang="en-US" sz="1400" dirty="0"/>
              <a:t> 형식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34AE6F-8E6F-E892-B607-FC5B0014346B}"/>
              </a:ext>
            </a:extLst>
          </p:cNvPr>
          <p:cNvSpPr txBox="1"/>
          <p:nvPr/>
        </p:nvSpPr>
        <p:spPr>
          <a:xfrm>
            <a:off x="4389120" y="1024870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3</a:t>
            </a:r>
            <a:r>
              <a:rPr lang="ko-KR" altLang="en-US" sz="1400" dirty="0"/>
              <a:t>개의 작은악절로 이루어진 악곡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C947BBC-597D-6D35-4081-7EA806B8DC2D}"/>
              </a:ext>
            </a:extLst>
          </p:cNvPr>
          <p:cNvSpPr/>
          <p:nvPr/>
        </p:nvSpPr>
        <p:spPr>
          <a:xfrm>
            <a:off x="3162300" y="1745519"/>
            <a:ext cx="6842760" cy="1264381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9AEA85BF-1A96-9B4E-01A5-E8B327D6C62B}"/>
              </a:ext>
            </a:extLst>
          </p:cNvPr>
          <p:cNvSpPr/>
          <p:nvPr/>
        </p:nvSpPr>
        <p:spPr>
          <a:xfrm>
            <a:off x="2911052" y="3097932"/>
            <a:ext cx="7040668" cy="1264381"/>
          </a:xfrm>
          <a:prstGeom prst="roundRect">
            <a:avLst/>
          </a:prstGeom>
          <a:solidFill>
            <a:schemeClr val="accent5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2D1985A5-F041-4103-B220-9532F87BD027}"/>
              </a:ext>
            </a:extLst>
          </p:cNvPr>
          <p:cNvSpPr/>
          <p:nvPr/>
        </p:nvSpPr>
        <p:spPr>
          <a:xfrm>
            <a:off x="2880572" y="4568749"/>
            <a:ext cx="7040668" cy="1264381"/>
          </a:xfrm>
          <a:prstGeom prst="round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47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996234D-DF34-F9A4-2295-A2D9BD461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라단조 음계와 주요 </a:t>
            </a:r>
            <a:r>
              <a:rPr lang="en-US" altLang="ko-KR" dirty="0"/>
              <a:t>3</a:t>
            </a:r>
            <a:r>
              <a:rPr lang="ko-KR" altLang="en-US" dirty="0"/>
              <a:t>화음 알아보기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DBF854-C3E8-D906-C59A-F40BE604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2654" y="1760220"/>
            <a:ext cx="8980924" cy="3520523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8FA4885-B585-7602-EB5A-0125D5D9198D}"/>
              </a:ext>
            </a:extLst>
          </p:cNvPr>
          <p:cNvSpPr/>
          <p:nvPr/>
        </p:nvSpPr>
        <p:spPr>
          <a:xfrm>
            <a:off x="3604260" y="4107180"/>
            <a:ext cx="495300" cy="81534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1872843-B129-81AB-4398-212366354A6A}"/>
              </a:ext>
            </a:extLst>
          </p:cNvPr>
          <p:cNvSpPr/>
          <p:nvPr/>
        </p:nvSpPr>
        <p:spPr>
          <a:xfrm>
            <a:off x="5288280" y="4107180"/>
            <a:ext cx="495300" cy="81534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D9F34BA-B1D3-F0A0-A115-77B08A49E1AC}"/>
              </a:ext>
            </a:extLst>
          </p:cNvPr>
          <p:cNvSpPr/>
          <p:nvPr/>
        </p:nvSpPr>
        <p:spPr>
          <a:xfrm>
            <a:off x="5817870" y="4107180"/>
            <a:ext cx="495300" cy="815340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AC80D1FC-3973-F3B1-90CF-558771010751}"/>
              </a:ext>
            </a:extLst>
          </p:cNvPr>
          <p:cNvGrpSpPr/>
          <p:nvPr/>
        </p:nvGrpSpPr>
        <p:grpSpPr>
          <a:xfrm>
            <a:off x="3841433" y="4922520"/>
            <a:ext cx="4946967" cy="519430"/>
            <a:chOff x="3841433" y="4922520"/>
            <a:chExt cx="4946967" cy="519430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E20E1AE4-05C1-F240-69D7-7E54C0AE8C5B}"/>
                </a:ext>
              </a:extLst>
            </p:cNvPr>
            <p:cNvCxnSpPr/>
            <p:nvPr/>
          </p:nvCxnSpPr>
          <p:spPr>
            <a:xfrm>
              <a:off x="3841433" y="4922520"/>
              <a:ext cx="0" cy="5194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437205D8-DBD3-5234-EEF7-AC9ED240DD84}"/>
                </a:ext>
              </a:extLst>
            </p:cNvPr>
            <p:cNvCxnSpPr>
              <a:cxnSpLocks/>
            </p:cNvCxnSpPr>
            <p:nvPr/>
          </p:nvCxnSpPr>
          <p:spPr>
            <a:xfrm>
              <a:off x="3841433" y="5441950"/>
              <a:ext cx="494696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FCE31755-6112-7E60-6403-8D9EE56BA57D}"/>
                </a:ext>
              </a:extLst>
            </p:cNvPr>
            <p:cNvCxnSpPr/>
            <p:nvPr/>
          </p:nvCxnSpPr>
          <p:spPr>
            <a:xfrm flipV="1">
              <a:off x="8782050" y="5182235"/>
              <a:ext cx="0" cy="2597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6CD7482-4E28-1F6B-B304-8BB72F9F57A3}"/>
              </a:ext>
            </a:extLst>
          </p:cNvPr>
          <p:cNvGrpSpPr/>
          <p:nvPr/>
        </p:nvGrpSpPr>
        <p:grpSpPr>
          <a:xfrm>
            <a:off x="5530850" y="4922520"/>
            <a:ext cx="4013200" cy="653764"/>
            <a:chOff x="5530850" y="4922520"/>
            <a:chExt cx="4013200" cy="653764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B5B30F07-7AAE-FA10-AB0D-EFAF3F4C7E4A}"/>
                </a:ext>
              </a:extLst>
            </p:cNvPr>
            <p:cNvCxnSpPr>
              <a:cxnSpLocks/>
            </p:cNvCxnSpPr>
            <p:nvPr/>
          </p:nvCxnSpPr>
          <p:spPr>
            <a:xfrm>
              <a:off x="5530850" y="4922520"/>
              <a:ext cx="0" cy="65376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086619AB-7F44-593C-0DFC-9847DD838DE3}"/>
                </a:ext>
              </a:extLst>
            </p:cNvPr>
            <p:cNvCxnSpPr>
              <a:cxnSpLocks/>
            </p:cNvCxnSpPr>
            <p:nvPr/>
          </p:nvCxnSpPr>
          <p:spPr>
            <a:xfrm>
              <a:off x="5530850" y="5576284"/>
              <a:ext cx="40132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C2543BCB-8B4B-F51F-9A22-18D316A16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7700" y="5182235"/>
              <a:ext cx="0" cy="394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9118041-BCBA-4777-C541-958009F952B7}"/>
              </a:ext>
            </a:extLst>
          </p:cNvPr>
          <p:cNvGrpSpPr/>
          <p:nvPr/>
        </p:nvGrpSpPr>
        <p:grpSpPr>
          <a:xfrm>
            <a:off x="6065520" y="4922520"/>
            <a:ext cx="4229100" cy="788098"/>
            <a:chOff x="6065520" y="4922520"/>
            <a:chExt cx="4229100" cy="788098"/>
          </a:xfrm>
        </p:grpSpPr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9D6F1A0F-D70A-7064-3E72-8A79C51507D6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6065520" y="4922520"/>
              <a:ext cx="0" cy="78809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37EDCFAC-A013-DAB3-F502-B6FDAECEEA5E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20" y="5710618"/>
              <a:ext cx="422910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직선 화살표 연결선 34">
              <a:extLst>
                <a:ext uri="{FF2B5EF4-FFF2-40B4-BE49-F238E27FC236}">
                  <a16:creationId xmlns:a16="http://schemas.microsoft.com/office/drawing/2014/main" id="{55DBC3C2-9D40-1AF7-1C09-9DEDEF425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4620" y="5182235"/>
              <a:ext cx="0" cy="5283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684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8A84A3C-AEDC-A99B-283C-D9B2B453A7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/>
              <a:t>참고곡</a:t>
            </a:r>
            <a:r>
              <a:rPr lang="ko-KR" altLang="en-US" dirty="0"/>
              <a:t> </a:t>
            </a:r>
            <a:r>
              <a:rPr lang="en-US" altLang="ko-KR" dirty="0"/>
              <a:t>&lt;</a:t>
            </a:r>
            <a:r>
              <a:rPr lang="ko-KR" altLang="en-US" dirty="0"/>
              <a:t>브람스의 자장가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grpSp>
        <p:nvGrpSpPr>
          <p:cNvPr id="17" name="그룹 3">
            <a:extLst>
              <a:ext uri="{FF2B5EF4-FFF2-40B4-BE49-F238E27FC236}">
                <a16:creationId xmlns:a16="http://schemas.microsoft.com/office/drawing/2014/main" id="{0EA95CFD-BBC5-68CF-D790-54D7821425AF}"/>
              </a:ext>
            </a:extLst>
          </p:cNvPr>
          <p:cNvGrpSpPr>
            <a:grpSpLocks/>
          </p:cNvGrpSpPr>
          <p:nvPr/>
        </p:nvGrpSpPr>
        <p:grpSpPr bwMode="auto">
          <a:xfrm>
            <a:off x="11080286" y="427494"/>
            <a:ext cx="603474" cy="377219"/>
            <a:chOff x="4663668" y="567812"/>
            <a:chExt cx="618853" cy="363546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D5B5A88E-DCCD-D3D6-9E38-7002796B700E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F7DCEDA3-260E-F3EE-A920-93B0134995B6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D9DECD4E-F9A5-35E7-00C4-FF275105D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83933" y="1356899"/>
            <a:ext cx="6252447" cy="450103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6C2FFFA-6BE7-70EC-B5E1-08AB1E14E1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13169" y="1072082"/>
            <a:ext cx="1466503" cy="271880"/>
          </a:xfrm>
          <a:prstGeom prst="rect">
            <a:avLst/>
          </a:prstGeom>
        </p:spPr>
      </p:pic>
      <p:pic>
        <p:nvPicPr>
          <p:cNvPr id="27" name="[아침나라 중음①]_1단원_교과서_17쪽_참고곡_브람스의 자장가_노래">
            <a:hlinkClick r:id="" action="ppaction://media"/>
            <a:extLst>
              <a:ext uri="{FF2B5EF4-FFF2-40B4-BE49-F238E27FC236}">
                <a16:creationId xmlns:a16="http://schemas.microsoft.com/office/drawing/2014/main" id="{962716C2-6022-7949-E482-E4B096029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286" y="914392"/>
            <a:ext cx="437286" cy="43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8A84A3C-AEDC-A99B-283C-D9B2B453A7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/>
              <a:t>참고곡</a:t>
            </a:r>
            <a:r>
              <a:rPr lang="ko-KR" altLang="en-US" dirty="0"/>
              <a:t> </a:t>
            </a:r>
            <a:r>
              <a:rPr lang="en-US" altLang="ko-KR" dirty="0"/>
              <a:t>&lt;</a:t>
            </a:r>
            <a:r>
              <a:rPr lang="ko-KR" altLang="en-US" dirty="0"/>
              <a:t>전래동요 자장가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grpSp>
        <p:nvGrpSpPr>
          <p:cNvPr id="17" name="그룹 3">
            <a:extLst>
              <a:ext uri="{FF2B5EF4-FFF2-40B4-BE49-F238E27FC236}">
                <a16:creationId xmlns:a16="http://schemas.microsoft.com/office/drawing/2014/main" id="{0EA95CFD-BBC5-68CF-D790-54D7821425AF}"/>
              </a:ext>
            </a:extLst>
          </p:cNvPr>
          <p:cNvGrpSpPr>
            <a:grpSpLocks/>
          </p:cNvGrpSpPr>
          <p:nvPr/>
        </p:nvGrpSpPr>
        <p:grpSpPr bwMode="auto">
          <a:xfrm>
            <a:off x="11080286" y="427494"/>
            <a:ext cx="603474" cy="377219"/>
            <a:chOff x="4663668" y="567812"/>
            <a:chExt cx="618853" cy="363546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D5B5A88E-DCCD-D3D6-9E38-7002796B700E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F7DCEDA3-260E-F3EE-A920-93B0134995B6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D9DECD4E-F9A5-35E7-00C4-FF275105D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52556" y="1648718"/>
            <a:ext cx="8020142" cy="299186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6C2FFFA-6BE7-70EC-B5E1-08AB1E14E1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52556" y="1100218"/>
            <a:ext cx="2392567" cy="467618"/>
          </a:xfrm>
          <a:prstGeom prst="rect">
            <a:avLst/>
          </a:prstGeom>
        </p:spPr>
      </p:pic>
      <p:pic>
        <p:nvPicPr>
          <p:cNvPr id="2" name="[아침나라 중음①]_1단원_교과서_17쪽_참고곡_전래동요자장가_노래">
            <a:hlinkClick r:id="" action="ppaction://media"/>
            <a:extLst>
              <a:ext uri="{FF2B5EF4-FFF2-40B4-BE49-F238E27FC236}">
                <a16:creationId xmlns:a16="http://schemas.microsoft.com/office/drawing/2014/main" id="{FC365FB7-8DFD-E39B-0DB0-474987430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286" y="920792"/>
            <a:ext cx="480102" cy="480102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92DB2E2B-64F8-3B4E-E423-63A41F727A35}"/>
              </a:ext>
            </a:extLst>
          </p:cNvPr>
          <p:cNvGrpSpPr/>
          <p:nvPr/>
        </p:nvGrpSpPr>
        <p:grpSpPr>
          <a:xfrm>
            <a:off x="2118360" y="4775239"/>
            <a:ext cx="8534399" cy="1297901"/>
            <a:chOff x="2118360" y="4775239"/>
            <a:chExt cx="8534399" cy="1297901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ABCAD0C9-C6F5-D0AC-3507-6CFCE298085C}"/>
                </a:ext>
              </a:extLst>
            </p:cNvPr>
            <p:cNvSpPr/>
            <p:nvPr/>
          </p:nvSpPr>
          <p:spPr>
            <a:xfrm>
              <a:off x="2118360" y="4929128"/>
              <a:ext cx="8534399" cy="114401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err="1">
                  <a:solidFill>
                    <a:schemeClr val="tx2">
                      <a:lumMod val="75000"/>
                    </a:schemeClr>
                  </a:solidFill>
                </a:rPr>
                <a:t>구전동요라고도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 하며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우리나라의 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5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음 음계로 구성된다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민족의 생활상과 당시의 사회 모습을 반영하고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민요의 토속적 정서가 담겨 있다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한국 구전 전래놀이 노래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(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동요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는 민족 특유의 정서가 깃들어 있으며 신체적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정신적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ko-KR" altLang="en-US" sz="1400" dirty="0">
                  <a:solidFill>
                    <a:schemeClr val="tx2">
                      <a:lumMod val="75000"/>
                    </a:schemeClr>
                  </a:solidFill>
                </a:rPr>
                <a:t>도덕적 교훈이 포함되어 있다</a:t>
              </a:r>
              <a:r>
                <a:rPr lang="en-US" altLang="ko-KR" sz="1400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ko-KR" alt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2259F9-C1B9-7E75-6AF0-2AE830C0A23B}"/>
                </a:ext>
              </a:extLst>
            </p:cNvPr>
            <p:cNvSpPr txBox="1"/>
            <p:nvPr/>
          </p:nvSpPr>
          <p:spPr>
            <a:xfrm>
              <a:off x="2118361" y="4775239"/>
              <a:ext cx="1280159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/>
                <a:t>전래동요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06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</TotalTime>
  <Words>213</Words>
  <Application>Microsoft Office PowerPoint</Application>
  <PresentationFormat>와이드스크린</PresentationFormat>
  <Paragraphs>59</Paragraphs>
  <Slides>10</Slides>
  <Notes>2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Arial</vt:lpstr>
      <vt:lpstr>나눔고딕</vt:lpstr>
      <vt:lpstr>NanumGothicExtraBold</vt:lpstr>
      <vt:lpstr>Times New Roman</vt:lpstr>
      <vt:lpstr>Spoqa Han Sans Neo</vt:lpstr>
      <vt:lpstr>맑은 고딕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159</cp:revision>
  <dcterms:created xsi:type="dcterms:W3CDTF">2024-07-03T01:17:18Z</dcterms:created>
  <dcterms:modified xsi:type="dcterms:W3CDTF">2025-03-19T06:51:31Z</dcterms:modified>
</cp:coreProperties>
</file>