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3"/>
  </p:notesMasterIdLst>
  <p:handoutMasterIdLst>
    <p:handoutMasterId r:id="rId24"/>
  </p:handoutMasterIdLst>
  <p:sldIdLst>
    <p:sldId id="300" r:id="rId5"/>
    <p:sldId id="305" r:id="rId6"/>
    <p:sldId id="304" r:id="rId7"/>
    <p:sldId id="367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72" r:id="rId16"/>
    <p:sldId id="383" r:id="rId17"/>
    <p:sldId id="384" r:id="rId18"/>
    <p:sldId id="375" r:id="rId19"/>
    <p:sldId id="385" r:id="rId20"/>
    <p:sldId id="316" r:id="rId21"/>
    <p:sldId id="295" r:id="rId22"/>
  </p:sldIdLst>
  <p:sldSz cx="12192000" cy="6858000"/>
  <p:notesSz cx="6858000" cy="9144000"/>
  <p:embeddedFontLst>
    <p:embeddedFont>
      <p:font typeface="NanumGothicExtraBold" panose="020D0904000000000000" pitchFamily="50" charset="-127"/>
      <p:bold r:id="rId25"/>
    </p:embeddedFont>
    <p:embeddedFont>
      <p:font typeface="나눔고딕" panose="020D0604000000000000" pitchFamily="50" charset="-127"/>
      <p:regular r:id="rId26"/>
      <p:bold r:id="rId27"/>
    </p:embeddedFont>
    <p:embeddedFont>
      <p:font typeface="나눔고딕" panose="020D0604000000000000" pitchFamily="50" charset="-127"/>
      <p:regular r:id="rId26"/>
      <p:bold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2025-11-17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2025-11-17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2426" y="3346680"/>
            <a:ext cx="7924800" cy="792000"/>
          </a:xfrm>
        </p:spPr>
        <p:txBody>
          <a:bodyPr/>
          <a:lstStyle/>
          <a:p>
            <a:r>
              <a:rPr lang="ko-KR" altLang="en-US" dirty="0"/>
              <a:t>자랑스러운 음악 국가유산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CCA5F-4A63-AAD2-34FF-4B20F6CBD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8B266C1-5730-CF10-55C4-8FDFBB914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25E5B699-94D1-6CBD-0AF9-772743B8008E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578E3FC-544D-6D4F-4631-BCB3C4020B5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F0E7CC4-CEAE-FFF6-9292-1E6AC3CE56D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C8042B8F-53A2-D105-ED93-DC29E4C0DF62}"/>
              </a:ext>
            </a:extLst>
          </p:cNvPr>
          <p:cNvSpPr txBox="1">
            <a:spLocks/>
          </p:cNvSpPr>
          <p:nvPr/>
        </p:nvSpPr>
        <p:spPr>
          <a:xfrm>
            <a:off x="791998" y="997549"/>
            <a:ext cx="735432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통영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오광대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감상하고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3C3C3E45-DA9F-612F-5B69-4464BEA62EFB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233BB215-0EE2-44BF-A77F-447ABF7ED1E7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 descr="텍스트, 의류, 스크린샷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4CE4B99-40D3-91EE-F783-7308BF734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453" y="1639356"/>
            <a:ext cx="7335274" cy="2553056"/>
          </a:xfrm>
          <a:prstGeom prst="rect">
            <a:avLst/>
          </a:prstGeom>
        </p:spPr>
      </p:pic>
      <p:pic>
        <p:nvPicPr>
          <p:cNvPr id="10" name="그림 9" descr="텍스트, 폰트, 화이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4E25729-468C-8F74-FBA9-4DB1F94E9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900" y="4296780"/>
            <a:ext cx="5725324" cy="990738"/>
          </a:xfrm>
          <a:prstGeom prst="rect">
            <a:avLst/>
          </a:prstGeom>
        </p:spPr>
      </p:pic>
      <p:pic>
        <p:nvPicPr>
          <p:cNvPr id="13" name="그림 12" descr="텍스트, 화이트, 패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4E4E7A-2B84-F54D-18C7-93C5B125E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0219" y="1609471"/>
            <a:ext cx="1705434" cy="14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18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9AB56-EC00-D1D8-50F9-A0187A1A9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7A162FF-CF6C-8FC1-1DF0-5CFCF1965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FFEE729C-4940-91CD-88B4-A6F78B05C727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96AFB6F-CA39-D3F5-FC6D-98203B87577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C9F5931-9267-F729-A521-C69394E16C6C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882099C7-5308-2279-260E-E652E64A0B77}"/>
              </a:ext>
            </a:extLst>
          </p:cNvPr>
          <p:cNvSpPr txBox="1">
            <a:spLocks/>
          </p:cNvSpPr>
          <p:nvPr/>
        </p:nvSpPr>
        <p:spPr>
          <a:xfrm>
            <a:off x="791998" y="997549"/>
            <a:ext cx="735432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국가유산의 가치 생각하기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21609DB8-80C6-5B57-5ACB-B87E400A1152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14A979C7-3D58-1586-A3C4-1D09738A82B0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폰트, 화이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E832F9-4F67-AC97-BB77-4F87E79F7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82" y="1659694"/>
            <a:ext cx="6932426" cy="9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“</a:t>
            </a:r>
            <a:r>
              <a:rPr lang="ko-KR" altLang="en-US" b="0" dirty="0" err="1"/>
              <a:t>종묘제례악”의</a:t>
            </a:r>
            <a:r>
              <a:rPr lang="ko-KR" altLang="en-US" b="0" dirty="0"/>
              <a:t> 특징을 알아보고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2351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교과서의 그림과 사진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3B3D7D9-4581-5BB7-B7DC-904C634EB5A2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9AACE69-C13F-0B73-FCF5-182E1945081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FAF9267-CC17-8076-69E9-DD1A2DCA8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139" y="1555057"/>
            <a:ext cx="6633990" cy="53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60945-EAAB-2A4A-4A92-284E61B8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AAA7551-BA48-ED44-DB94-0B51455BC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245400B-3701-29B9-AE75-87AFE9013D8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14EB339-82FF-AAFC-9260-E9CB54108E89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“</a:t>
            </a:r>
            <a:r>
              <a:rPr lang="ko-KR" altLang="en-US" b="0" dirty="0" err="1"/>
              <a:t>종묘제례악”의</a:t>
            </a:r>
            <a:r>
              <a:rPr lang="ko-KR" altLang="en-US" b="0" dirty="0"/>
              <a:t> 특징을 알아보고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DF31CF3-B3AB-25FF-5110-24458ADA596B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2351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종묘제례악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AB48483-78A3-88B7-BD5E-575CF3C8CC6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9EE1C59F-29D1-8829-3ADE-871D3BF778C5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5A9E397-F052-24DA-F39A-AA8006EB297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30398AD-164F-D907-7266-F6F97BBE6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568" y="1626076"/>
            <a:ext cx="6759991" cy="190124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D6442EA-4715-99F7-CEDF-ABE7043C2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502" y="3612039"/>
            <a:ext cx="6164117" cy="148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802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112AA-F38B-4D58-8ADB-C3E235CE0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263D1B38-6AE3-0F8B-F33F-08DC3477D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65EC2B7-51BF-4676-D479-AD52A73EBC6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09BB0AFA-620F-D203-264E-4EDED2414334}"/>
              </a:ext>
            </a:extLst>
          </p:cNvPr>
          <p:cNvSpPr txBox="1">
            <a:spLocks/>
          </p:cNvSpPr>
          <p:nvPr/>
        </p:nvSpPr>
        <p:spPr>
          <a:xfrm>
            <a:off x="792000" y="249277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lang="ko-KR" altLang="en-US" b="0" dirty="0"/>
              <a:t>“</a:t>
            </a:r>
            <a:r>
              <a:rPr lang="ko-KR" altLang="en-US" b="0" dirty="0" err="1"/>
              <a:t>종묘제례악”의</a:t>
            </a:r>
            <a:r>
              <a:rPr lang="ko-KR" altLang="en-US" b="0" dirty="0"/>
              <a:t> 특징을 알아보고 감상해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8B6C850D-AD52-3944-5CE2-F32A457F4793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52351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종묘제례악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B7F8BE7-7616-B532-9A0C-5CBE661BBE0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760AF4B-520E-FAA6-6A84-63F9EA2479B8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A14517A-72D8-74DA-266A-7C82226935E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25F9827-5082-209D-F505-DDDE070016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771" y="1874828"/>
            <a:ext cx="2972215" cy="352474"/>
          </a:xfrm>
          <a:prstGeom prst="rect">
            <a:avLst/>
          </a:prstGeom>
        </p:spPr>
      </p:pic>
      <p:pic>
        <p:nvPicPr>
          <p:cNvPr id="9" name="6-3-7-01 [자랑스러운 음악 국가유산] “종묘제례악“ 중 '보태평'(감상)">
            <a:hlinkClick r:id="" action="ppaction://media"/>
            <a:extLst>
              <a:ext uri="{FF2B5EF4-FFF2-40B4-BE49-F238E27FC236}">
                <a16:creationId xmlns:a16="http://schemas.microsoft.com/office/drawing/2014/main" id="{EDC4ADFB-F625-D852-DA2A-1FA382C86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1286" y="1839710"/>
            <a:ext cx="481037" cy="481037"/>
          </a:xfrm>
          <a:prstGeom prst="rect">
            <a:avLst/>
          </a:prstGeom>
        </p:spPr>
      </p:pic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DF108B83-FFB2-30C1-371D-92C857A8ABF4}"/>
              </a:ext>
            </a:extLst>
          </p:cNvPr>
          <p:cNvSpPr txBox="1">
            <a:spLocks/>
          </p:cNvSpPr>
          <p:nvPr/>
        </p:nvSpPr>
        <p:spPr>
          <a:xfrm>
            <a:off x="792000" y="3164695"/>
            <a:ext cx="5235174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감상한 느낌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554080D-DAE8-DA0C-05B3-7E83C3167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8531" y="3819641"/>
            <a:ext cx="4382112" cy="6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2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B9E47-A147-98D8-71B5-F2D1F53CB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8148165-BE41-C890-F922-1C04129EB0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799293A-2A7D-360B-F3D6-091F5BEEFFF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8E9D9D6C-B155-83AB-3253-8BA3F18C9677}"/>
              </a:ext>
            </a:extLst>
          </p:cNvPr>
          <p:cNvSpPr txBox="1">
            <a:spLocks/>
          </p:cNvSpPr>
          <p:nvPr/>
        </p:nvSpPr>
        <p:spPr>
          <a:xfrm>
            <a:off x="792001" y="28000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“</a:t>
            </a:r>
            <a:r>
              <a:rPr lang="ko-KR" altLang="en-US" b="0" dirty="0" err="1"/>
              <a:t>종묘제례악”에</a:t>
            </a:r>
            <a:r>
              <a:rPr lang="ko-KR" altLang="en-US" b="0" dirty="0"/>
              <a:t> 사용되는 타악기 중 하나를 선택하여 조사해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D9249F1-D839-F8A6-6452-65DCE150757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93C99F0-0AFB-C253-0238-1D1B8FE4E9E9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2FBF6828-349E-2258-ED69-1583D199406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B3C3CECE-E097-E764-209B-038ACAEE32B3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78210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종묘제례악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감상하며 인상적인 악기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281E822-0C78-FFD1-3E90-B9BB80D23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0452" r="73926" b="57595"/>
          <a:stretch>
            <a:fillRect/>
          </a:stretch>
        </p:blipFill>
        <p:spPr>
          <a:xfrm>
            <a:off x="2071946" y="1951590"/>
            <a:ext cx="1619514" cy="1488440"/>
          </a:xfrm>
          <a:prstGeom prst="rect">
            <a:avLst/>
          </a:prstGeom>
        </p:spPr>
      </p:pic>
      <p:pic>
        <p:nvPicPr>
          <p:cNvPr id="18" name="6-3-7-02 [자랑스러운 음악 국가유산] 악기(박)">
            <a:hlinkClick r:id="" action="ppaction://media"/>
            <a:extLst>
              <a:ext uri="{FF2B5EF4-FFF2-40B4-BE49-F238E27FC236}">
                <a16:creationId xmlns:a16="http://schemas.microsoft.com/office/drawing/2014/main" id="{55B43F92-408A-BA07-A557-A1C507D81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77699" y="2342113"/>
            <a:ext cx="497840" cy="49784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413425A-5E3E-11CD-7E98-FCAD414BE3F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52582" t="45279" r="8440"/>
          <a:stretch>
            <a:fillRect/>
          </a:stretch>
        </p:blipFill>
        <p:spPr>
          <a:xfrm>
            <a:off x="6718408" y="3782831"/>
            <a:ext cx="2420942" cy="254912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2037A8D-47DB-6327-7E45-036D81236CB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2672" t="3446" r="45072" b="57057"/>
          <a:stretch>
            <a:fillRect/>
          </a:stretch>
        </p:blipFill>
        <p:spPr>
          <a:xfrm>
            <a:off x="5118989" y="1580783"/>
            <a:ext cx="1382361" cy="183988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B503B9A-F95A-9F46-D43A-E24FA6A8B53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62182" t="6248" b="57595"/>
          <a:stretch>
            <a:fillRect/>
          </a:stretch>
        </p:blipFill>
        <p:spPr>
          <a:xfrm>
            <a:off x="7928879" y="1940560"/>
            <a:ext cx="2348964" cy="168429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4062C06-8C14-D590-8927-21468574C3B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44593" r="54520"/>
          <a:stretch>
            <a:fillRect/>
          </a:stretch>
        </p:blipFill>
        <p:spPr>
          <a:xfrm>
            <a:off x="2071946" y="3771064"/>
            <a:ext cx="2824844" cy="2581052"/>
          </a:xfrm>
          <a:prstGeom prst="rect">
            <a:avLst/>
          </a:prstGeom>
        </p:spPr>
      </p:pic>
      <p:pic>
        <p:nvPicPr>
          <p:cNvPr id="19" name="6-3-7-03 [자랑스러운 음악 국가유산] 악기(축)">
            <a:hlinkClick r:id="" action="ppaction://media"/>
            <a:extLst>
              <a:ext uri="{FF2B5EF4-FFF2-40B4-BE49-F238E27FC236}">
                <a16:creationId xmlns:a16="http://schemas.microsoft.com/office/drawing/2014/main" id="{F5C6D714-710A-F073-CE09-4E74409FFE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31325" y="2386785"/>
            <a:ext cx="497840" cy="497840"/>
          </a:xfrm>
          <a:prstGeom prst="rect">
            <a:avLst/>
          </a:prstGeom>
        </p:spPr>
      </p:pic>
      <p:pic>
        <p:nvPicPr>
          <p:cNvPr id="25" name="6-3-7-04 [자랑스러운 음악 국가유산] 악기(어)">
            <a:hlinkClick r:id="" action="ppaction://media"/>
            <a:extLst>
              <a:ext uri="{FF2B5EF4-FFF2-40B4-BE49-F238E27FC236}">
                <a16:creationId xmlns:a16="http://schemas.microsoft.com/office/drawing/2014/main" id="{04E13B82-11C7-9CE9-C6D4-F1062B2C66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45680" y="2392043"/>
            <a:ext cx="497840" cy="497840"/>
          </a:xfrm>
          <a:prstGeom prst="rect">
            <a:avLst/>
          </a:prstGeom>
        </p:spPr>
      </p:pic>
      <p:pic>
        <p:nvPicPr>
          <p:cNvPr id="26" name="6-3-7-05 [자랑스러운 음악 국가유산] 악기(편종)">
            <a:hlinkClick r:id="" action="ppaction://media"/>
            <a:extLst>
              <a:ext uri="{FF2B5EF4-FFF2-40B4-BE49-F238E27FC236}">
                <a16:creationId xmlns:a16="http://schemas.microsoft.com/office/drawing/2014/main" id="{CFAD8697-5B68-8EB0-8975-93684DD87B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77699" y="4778904"/>
            <a:ext cx="497840" cy="497840"/>
          </a:xfrm>
          <a:prstGeom prst="rect">
            <a:avLst/>
          </a:prstGeom>
        </p:spPr>
      </p:pic>
      <p:pic>
        <p:nvPicPr>
          <p:cNvPr id="27" name="6-3-7-06 [자랑스러운 음악 국가유산] 악기(편경)">
            <a:hlinkClick r:id="" action="ppaction://media"/>
            <a:extLst>
              <a:ext uri="{FF2B5EF4-FFF2-40B4-BE49-F238E27FC236}">
                <a16:creationId xmlns:a16="http://schemas.microsoft.com/office/drawing/2014/main" id="{1570B0C8-DE5E-9A8D-E16C-A93D8C09560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87440" y="4778904"/>
            <a:ext cx="497840" cy="49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5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1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68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8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601C6-CC69-CD5D-17A4-ACAD3E155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016116D7-0416-7C0D-1CFE-2712C62E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0086CAF4-7A08-2231-9F67-8785009045F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CCF7B06-ADB8-D12B-6AAA-5900AB8F772C}"/>
              </a:ext>
            </a:extLst>
          </p:cNvPr>
          <p:cNvSpPr txBox="1">
            <a:spLocks/>
          </p:cNvSpPr>
          <p:nvPr/>
        </p:nvSpPr>
        <p:spPr>
          <a:xfrm>
            <a:off x="792001" y="280001"/>
            <a:ext cx="8175018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“</a:t>
            </a:r>
            <a:r>
              <a:rPr lang="ko-KR" altLang="en-US" b="0" dirty="0" err="1"/>
              <a:t>종묘제례악”에</a:t>
            </a:r>
            <a:r>
              <a:rPr lang="ko-KR" altLang="en-US" b="0" dirty="0"/>
              <a:t> 사용되는 타악기 중 하나를 선택하여 조사해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B1F4AF67-9449-15D4-1B88-E3677F817E7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9B7031B-BEFB-F167-CEC6-13BF565E7908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6C68F27A-C0C2-5BBE-A31D-055F9751AAB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C8B2C5DC-3771-FD23-D63C-EB63EE93BCD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782105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종묘제례악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감상하며 인상적인 악기 선택하기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3E9A164-5CEB-C842-E822-57E013AC30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01"/>
          <a:stretch>
            <a:fillRect/>
          </a:stretch>
        </p:blipFill>
        <p:spPr>
          <a:xfrm>
            <a:off x="1389367" y="1711218"/>
            <a:ext cx="7821058" cy="41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78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934065" y="2045110"/>
            <a:ext cx="10422193" cy="2022109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075812" y="2263633"/>
            <a:ext cx="9052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∙ 우리나라의 음악 국가유산을 알고 그 가치를 </a:t>
            </a:r>
            <a:endParaRPr lang="en-US" altLang="ko-KR" sz="2800" dirty="0"/>
          </a:p>
          <a:p>
            <a:r>
              <a:rPr lang="en-US" altLang="ko-KR" sz="2800" dirty="0"/>
              <a:t>  </a:t>
            </a:r>
            <a:r>
              <a:rPr lang="ko-KR" altLang="en-US" sz="2800" dirty="0"/>
              <a:t>이야기할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10128354" y="2360680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D7A566-8615-BCF7-032A-92EAC3913396}"/>
              </a:ext>
            </a:extLst>
          </p:cNvPr>
          <p:cNvSpPr txBox="1"/>
          <p:nvPr/>
        </p:nvSpPr>
        <p:spPr>
          <a:xfrm>
            <a:off x="1075813" y="3299869"/>
            <a:ext cx="911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∙ </a:t>
            </a:r>
            <a:r>
              <a:rPr lang="en-US" altLang="ko-KR" sz="2800" dirty="0"/>
              <a:t>“</a:t>
            </a:r>
            <a:r>
              <a:rPr lang="ko-KR" altLang="en-US" sz="2800" dirty="0"/>
              <a:t>종묘제례악</a:t>
            </a:r>
            <a:r>
              <a:rPr lang="en-US" altLang="ko-KR" sz="2800" dirty="0"/>
              <a:t>”</a:t>
            </a:r>
            <a:r>
              <a:rPr lang="ko-KR" altLang="en-US" sz="2800" dirty="0"/>
              <a:t>을 감상하고 특징을 이야기할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7568527-22A6-DFEF-70D9-CBBFF39AD560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2963028-A897-E4E7-15AB-A46D0B32656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F0605A4-F835-FE3D-1C9C-434C21FB9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10128354" y="3352733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0004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우리 지역의 자랑거리 생각하기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pic>
        <p:nvPicPr>
          <p:cNvPr id="7" name="그림 6" descr="아동 미술, 코끼리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6BC668-433F-8B86-1974-6558A8072D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87" b="85284"/>
          <a:stretch>
            <a:fillRect/>
          </a:stretch>
        </p:blipFill>
        <p:spPr>
          <a:xfrm>
            <a:off x="3755970" y="4567791"/>
            <a:ext cx="4680057" cy="396705"/>
          </a:xfrm>
          <a:prstGeom prst="rect">
            <a:avLst/>
          </a:prstGeom>
        </p:spPr>
      </p:pic>
      <p:pic>
        <p:nvPicPr>
          <p:cNvPr id="13" name="그림 12" descr="아동 미술, 코끼리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0EB0088-BEE5-D485-6637-1E66EDEFA7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93" t="20372"/>
          <a:stretch>
            <a:fillRect/>
          </a:stretch>
        </p:blipFill>
        <p:spPr>
          <a:xfrm>
            <a:off x="3623260" y="2355629"/>
            <a:ext cx="4945479" cy="21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우리나라 음악 국가유산의 가치를 알고 감상할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8B615B0-1679-537F-F100-FBF8BC5A651E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5231957-9C1A-5264-F806-26B3DC7B23CD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27032F1-FF47-827D-FDA9-8E6AAFD9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346536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국가유산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714F02C-A770-C85D-B93F-84305446A6F3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87BA09E3-9386-13E2-474C-9E214261B948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22" name="그림 21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2A07DB-11A0-5B70-BB4A-9492E793E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801" y="1626788"/>
            <a:ext cx="7502217" cy="3419842"/>
          </a:xfrm>
          <a:prstGeom prst="rect">
            <a:avLst/>
          </a:prstGeom>
        </p:spPr>
      </p:pic>
      <p:pic>
        <p:nvPicPr>
          <p:cNvPr id="24" name="그림 23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E236E04-8290-F8A0-0324-5FCDB6BA7B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9834"/>
          <a:stretch>
            <a:fillRect/>
          </a:stretch>
        </p:blipFill>
        <p:spPr>
          <a:xfrm>
            <a:off x="2719082" y="5201771"/>
            <a:ext cx="2172003" cy="1067524"/>
          </a:xfrm>
          <a:prstGeom prst="rect">
            <a:avLst/>
          </a:prstGeom>
        </p:spPr>
      </p:pic>
      <p:pic>
        <p:nvPicPr>
          <p:cNvPr id="25" name="그림 24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2EB7D4E-204B-ADCC-E7F7-BEF1DF8C6D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564"/>
          <a:stretch>
            <a:fillRect/>
          </a:stretch>
        </p:blipFill>
        <p:spPr>
          <a:xfrm>
            <a:off x="4891085" y="5189446"/>
            <a:ext cx="2172003" cy="68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415E7-6FBF-021C-DDE4-7BC79786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8B1A5B3-C20B-41BD-4778-72ADB1D9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F298695-041B-EBE9-F18A-8289E1F93B84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178DBE8-4F90-2643-6616-1F702D102E8B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4A92F024-407E-874C-0D5A-0FCABF4856B7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0FA12DA4-1054-381F-D7EE-44FCB691FBEB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346536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국가유산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DF863F32-382A-BA37-FE43-721F71C2AD19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1E061B45-C91C-11EC-AFCE-159F3DC9453F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24" name="그림 23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B5C36D4-CA8B-E08D-8883-B9112FF6D4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476" b="84561"/>
          <a:stretch>
            <a:fillRect/>
          </a:stretch>
        </p:blipFill>
        <p:spPr>
          <a:xfrm>
            <a:off x="1845307" y="3576251"/>
            <a:ext cx="1748987" cy="273927"/>
          </a:xfrm>
          <a:prstGeom prst="rect">
            <a:avLst/>
          </a:prstGeom>
        </p:spPr>
      </p:pic>
      <p:pic>
        <p:nvPicPr>
          <p:cNvPr id="25" name="그림 24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8CBAE2-537F-F9B5-85CF-026540C0BD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564" r="17854" b="23044"/>
          <a:stretch>
            <a:fillRect/>
          </a:stretch>
        </p:blipFill>
        <p:spPr>
          <a:xfrm>
            <a:off x="1845307" y="6075278"/>
            <a:ext cx="1784215" cy="274206"/>
          </a:xfrm>
          <a:prstGeom prst="rect">
            <a:avLst/>
          </a:prstGeom>
        </p:spPr>
      </p:pic>
      <p:pic>
        <p:nvPicPr>
          <p:cNvPr id="31" name="그림 30" descr="스크린샷, 야외, 국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F0B442-770A-FF2A-2C4A-5EC24F607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16" y="4118248"/>
            <a:ext cx="2302618" cy="1931580"/>
          </a:xfrm>
          <a:prstGeom prst="rect">
            <a:avLst/>
          </a:prstGeom>
        </p:spPr>
      </p:pic>
      <p:pic>
        <p:nvPicPr>
          <p:cNvPr id="33" name="그림 32" descr="야외, 스크린샷, 장례, 지상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C34E4B0-9080-1AF9-6F12-461DD90F9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918" y="1634542"/>
            <a:ext cx="2355767" cy="1897309"/>
          </a:xfrm>
          <a:prstGeom prst="rect">
            <a:avLst/>
          </a:prstGeom>
        </p:spPr>
      </p:pic>
      <p:pic>
        <p:nvPicPr>
          <p:cNvPr id="35" name="그림 34" descr="의류, 사람, 야외, 사람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41E9B4-FCF1-B2E4-8872-21AA865C4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3459" y="1581608"/>
            <a:ext cx="2355767" cy="1898012"/>
          </a:xfrm>
          <a:prstGeom prst="rect">
            <a:avLst/>
          </a:prstGeom>
        </p:spPr>
      </p:pic>
      <p:pic>
        <p:nvPicPr>
          <p:cNvPr id="37" name="그림 36" descr="스포츠, 사람, 댄스, 의류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59048B1-5815-C115-F691-C8970E7F61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1" y="1580411"/>
            <a:ext cx="2238072" cy="1848589"/>
          </a:xfrm>
          <a:prstGeom prst="rect">
            <a:avLst/>
          </a:prstGeom>
        </p:spPr>
      </p:pic>
      <p:pic>
        <p:nvPicPr>
          <p:cNvPr id="39" name="그림 38" descr="의류, 사람, 인간의 얼굴, 미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2CA07D-F40C-E185-FA08-94A9DA91B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918" y="4150887"/>
            <a:ext cx="2321123" cy="1893339"/>
          </a:xfrm>
          <a:prstGeom prst="rect">
            <a:avLst/>
          </a:prstGeom>
        </p:spPr>
      </p:pic>
      <p:pic>
        <p:nvPicPr>
          <p:cNvPr id="40" name="그림 39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5731A4E-7BE3-799E-1DDB-25769D7D8F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43" r="30333" b="61926"/>
          <a:stretch>
            <a:fillRect/>
          </a:stretch>
        </p:blipFill>
        <p:spPr>
          <a:xfrm>
            <a:off x="5144757" y="3417968"/>
            <a:ext cx="1513169" cy="403331"/>
          </a:xfrm>
          <a:prstGeom prst="rect">
            <a:avLst/>
          </a:prstGeom>
        </p:spPr>
      </p:pic>
      <p:pic>
        <p:nvPicPr>
          <p:cNvPr id="41" name="그림 40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3FB9D30-F1DE-0507-6622-0D4677CC1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7528" r="17854" b="41968"/>
          <a:stretch>
            <a:fillRect/>
          </a:stretch>
        </p:blipFill>
        <p:spPr>
          <a:xfrm>
            <a:off x="7694530" y="3429000"/>
            <a:ext cx="1784214" cy="363795"/>
          </a:xfrm>
          <a:prstGeom prst="rect">
            <a:avLst/>
          </a:prstGeom>
        </p:spPr>
      </p:pic>
      <p:pic>
        <p:nvPicPr>
          <p:cNvPr id="42" name="그림 41" descr="텍스트, 폰트, 화이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8F6DEDD-7F17-3678-22AE-EDC5FF381F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578"/>
          <a:stretch>
            <a:fillRect/>
          </a:stretch>
        </p:blipFill>
        <p:spPr>
          <a:xfrm>
            <a:off x="4855723" y="6030483"/>
            <a:ext cx="2172003" cy="3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64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3D2B3-60E2-53B7-1F83-15551CA98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7A972C4-AD98-7255-A05D-C7CD880BC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53D4ED45-1200-4D10-0C3E-43EA5F283E38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071B724-7618-950F-5D00-6A6BCBA1208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7F0B5E8-B122-DF3B-268E-BDA8364C8579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5418E86-14E8-44B1-CC5D-1D568BE95C36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382916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“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종묘제례악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”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940A46E0-28D9-58BB-FBEA-92E4660BA050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0D4166B8-6AD0-EE3D-3D5B-F93765CD4EFB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8FA2341-A54E-4B58-9D8B-CCC99D88E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12" y="1538175"/>
            <a:ext cx="7382905" cy="2562583"/>
          </a:xfrm>
          <a:prstGeom prst="rect">
            <a:avLst/>
          </a:prstGeom>
        </p:spPr>
      </p:pic>
      <p:pic>
        <p:nvPicPr>
          <p:cNvPr id="8" name="그림 7" descr="텍스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0316A8-5BA6-9FEE-D734-142BCD2D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397" y="4267330"/>
            <a:ext cx="5287113" cy="1019317"/>
          </a:xfrm>
          <a:prstGeom prst="rect">
            <a:avLst/>
          </a:prstGeom>
        </p:spPr>
      </p:pic>
      <p:pic>
        <p:nvPicPr>
          <p:cNvPr id="11" name="그림 10" descr="텍스트, 화이트, 패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2483856-58AA-6CCB-A99D-4B73EA688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864" y="1872044"/>
            <a:ext cx="1279905" cy="1080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7D5D45-38CC-2480-078F-73646A7635EF}"/>
              </a:ext>
            </a:extLst>
          </p:cNvPr>
          <p:cNvSpPr txBox="1"/>
          <p:nvPr/>
        </p:nvSpPr>
        <p:spPr>
          <a:xfrm>
            <a:off x="8967019" y="1578003"/>
            <a:ext cx="1602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lang="en-US" altLang="ko-KR" sz="1200" b="1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sz="1200" b="1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종묘제례악</a:t>
            </a:r>
            <a:r>
              <a:rPr lang="en-US" altLang="ko-KR" sz="1200" b="1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” </a:t>
            </a:r>
            <a:r>
              <a:rPr lang="ko-KR" altLang="en-US" sz="1200" b="1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endParaRPr lang="en-US" altLang="ko-KR" sz="1200" b="1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1222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9B58E-E2FE-E1D5-3076-559D7662C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6156AC7-0E49-6921-F956-3BA9610B1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0FD33ADD-2D78-AFBF-DF54-832744A0D365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4EB5992-88C9-CE03-4F73-0A67E667775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06AF125-5668-C09B-0647-330D741B3F9A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33DCFE3A-5740-7255-E0B7-0389B376F841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6090582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강강술래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감상하고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A0547DA3-15C8-8335-97B3-E44E2166E33C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F99ED339-FF62-357D-871C-8C93D127731C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CCD04B-FD07-015D-DE02-7D45B3944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437" y="1542939"/>
            <a:ext cx="7354326" cy="2553056"/>
          </a:xfrm>
          <a:prstGeom prst="rect">
            <a:avLst/>
          </a:prstGeom>
        </p:spPr>
      </p:pic>
      <p:pic>
        <p:nvPicPr>
          <p:cNvPr id="11" name="그림 10" descr="텍스트, 폰트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0B05C73-6CA3-1D32-F7D0-C2AD8BA3F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570" y="4182885"/>
            <a:ext cx="4182059" cy="628738"/>
          </a:xfrm>
          <a:prstGeom prst="rect">
            <a:avLst/>
          </a:prstGeom>
        </p:spPr>
      </p:pic>
      <p:pic>
        <p:nvPicPr>
          <p:cNvPr id="13" name="그림 12" descr="텍스트, 스크린샷, 폰트, 패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AEDD9FE-76A8-BB68-4B24-BD3717B45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846" y="1579563"/>
            <a:ext cx="1715796" cy="140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58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044D6-4E01-A203-0A8D-C44BFBAD3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5B8F787-D0F9-BD0D-0E4F-432A76CEE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D3A6E73-8FC4-5817-5B50-4ED2481A277B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0D30569-B515-C234-9E5B-7637650BA06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224928-FEB6-EFFF-073A-40AC501B544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60F9E746-28AA-8741-04C6-B51FBD55D83C}"/>
              </a:ext>
            </a:extLst>
          </p:cNvPr>
          <p:cNvSpPr txBox="1">
            <a:spLocks/>
          </p:cNvSpPr>
          <p:nvPr/>
        </p:nvSpPr>
        <p:spPr>
          <a:xfrm>
            <a:off x="791998" y="997549"/>
            <a:ext cx="735432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제주 칠머리당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영등굿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감상하고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241C006-4673-1BFA-A02D-65D99560FEAB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E3A90259-F37F-CF47-D34C-AE6304E5D469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6" name="그림 5" descr="텍스트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7C4E0E-BFFD-A9E1-2807-C40E0DEA2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725" y="1658408"/>
            <a:ext cx="7325747" cy="252447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C8707BC-3EBF-D8E9-3CC8-BC0D878C9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294" y="4229588"/>
            <a:ext cx="4210638" cy="323895"/>
          </a:xfrm>
          <a:prstGeom prst="rect">
            <a:avLst/>
          </a:prstGeom>
        </p:spPr>
      </p:pic>
      <p:pic>
        <p:nvPicPr>
          <p:cNvPr id="13" name="그림 12" descr="텍스트, 스크린샷, 폰트, 패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9F5E7B-6BB2-C61F-FBCC-6C4C1EFCD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020" y="1585338"/>
            <a:ext cx="2036239" cy="153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80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3DC9A-F55B-D300-22BD-E4A91C7A7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1D7A0D3-A44C-3CD0-3916-2EAF95F21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6672270-5C63-A02E-7473-75804963FB20}"/>
              </a:ext>
            </a:extLst>
          </p:cNvPr>
          <p:cNvSpPr txBox="1">
            <a:spLocks/>
          </p:cNvSpPr>
          <p:nvPr/>
        </p:nvSpPr>
        <p:spPr>
          <a:xfrm>
            <a:off x="791999" y="202713"/>
            <a:ext cx="7663743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lang="ko-KR" altLang="en-US" b="0" dirty="0"/>
              <a:t>국가 무형유산으로 지정된 음악 국가유산을 알아보고 그 가치를 생각해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22E1AB88-BA8A-9499-32A8-66C6BFE3B7C8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15DA3D18-227F-5C4F-BF8E-695F8EC87EC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1C1D653F-1BA6-A746-A035-619955886A44}"/>
              </a:ext>
            </a:extLst>
          </p:cNvPr>
          <p:cNvSpPr txBox="1">
            <a:spLocks/>
          </p:cNvSpPr>
          <p:nvPr/>
        </p:nvSpPr>
        <p:spPr>
          <a:xfrm>
            <a:off x="791998" y="997549"/>
            <a:ext cx="735432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강릉 단오제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감상하고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0942B607-16E1-8883-CCDC-92F321E9173D}"/>
              </a:ext>
            </a:extLst>
          </p:cNvPr>
          <p:cNvSpPr txBox="1">
            <a:spLocks/>
          </p:cNvSpPr>
          <p:nvPr/>
        </p:nvSpPr>
        <p:spPr>
          <a:xfrm>
            <a:off x="9802761" y="535702"/>
            <a:ext cx="203623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자랑스러운 음악 국가유산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BF0A7A45-B254-52BB-E365-40E263A879FD}"/>
              </a:ext>
            </a:extLst>
          </p:cNvPr>
          <p:cNvSpPr txBox="1">
            <a:spLocks/>
          </p:cNvSpPr>
          <p:nvPr/>
        </p:nvSpPr>
        <p:spPr>
          <a:xfrm>
            <a:off x="2520900" y="58797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7" name="그림 6" descr="텍스트, 스크린샷, 의류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C5FB27-AEE2-EBF7-4F47-D98C2EE77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726" y="1552465"/>
            <a:ext cx="7325747" cy="2534004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B1005A2-3087-300E-6242-FAA3F436C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771" y="4192412"/>
            <a:ext cx="5296639" cy="619211"/>
          </a:xfrm>
          <a:prstGeom prst="rect">
            <a:avLst/>
          </a:prstGeom>
        </p:spPr>
      </p:pic>
      <p:pic>
        <p:nvPicPr>
          <p:cNvPr id="17" name="그림 16" descr="텍스트, 폰트, 스크린샷, 패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8436A1-5D5B-3F84-6FF4-AF79D10A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193" y="1552466"/>
            <a:ext cx="1594731" cy="160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01596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623</Words>
  <Application>Microsoft Office PowerPoint</Application>
  <PresentationFormat>와이드스크린</PresentationFormat>
  <Paragraphs>104</Paragraphs>
  <Slides>18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18</vt:i4>
      </vt:variant>
    </vt:vector>
  </HeadingPairs>
  <TitlesOfParts>
    <vt:vector size="27" baseType="lpstr">
      <vt:lpstr>나눔고딕</vt:lpstr>
      <vt:lpstr>Arial</vt:lpstr>
      <vt:lpstr>나눔고딕</vt:lpstr>
      <vt:lpstr>맑은 고딕</vt:lpstr>
      <vt:lpstr>NanumGothicExtraBold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272</cp:revision>
  <dcterms:created xsi:type="dcterms:W3CDTF">2024-07-03T01:17:18Z</dcterms:created>
  <dcterms:modified xsi:type="dcterms:W3CDTF">2025-11-17T08:25:25Z</dcterms:modified>
</cp:coreProperties>
</file>