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305" r:id="rId7"/>
    <p:sldId id="329" r:id="rId8"/>
    <p:sldId id="327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2EBB4"/>
    <a:srgbClr val="F0C1C8"/>
    <a:srgbClr val="C8F4D6"/>
    <a:srgbClr val="C4A6C0"/>
    <a:srgbClr val="B2B8E3"/>
    <a:srgbClr val="91A2C9"/>
    <a:srgbClr val="E7C3D8"/>
    <a:srgbClr val="FFFFFF"/>
    <a:srgbClr val="FEC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4873" y="3384000"/>
            <a:ext cx="6262254" cy="792000"/>
          </a:xfrm>
        </p:spPr>
        <p:txBody>
          <a:bodyPr anchor="ctr"/>
          <a:lstStyle/>
          <a:p>
            <a:r>
              <a:rPr kumimoji="1" lang="ko-KR" altLang="en-US" sz="3200" dirty="0">
                <a:latin typeface="+mn-ea"/>
                <a:ea typeface="+mn-ea"/>
              </a:rPr>
              <a:t>음악과 함께 추억 만들기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116~117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479675"/>
            <a:ext cx="5760000" cy="970551"/>
          </a:xfrm>
        </p:spPr>
        <p:txBody>
          <a:bodyPr/>
          <a:lstStyle/>
          <a:p>
            <a:r>
              <a:rPr kumimoji="1" lang="ko-KR" altLang="en-US" sz="2800" dirty="0"/>
              <a:t>음악을 활용하여 친구들과 </a:t>
            </a:r>
            <a:endParaRPr kumimoji="1" lang="en-US" altLang="ko-KR" sz="2800" dirty="0"/>
          </a:p>
          <a:p>
            <a:r>
              <a:rPr kumimoji="1" lang="ko-KR" altLang="en-US" sz="2800" dirty="0"/>
              <a:t>추억 만들기 활동을 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10952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학급 </a:t>
            </a:r>
            <a:r>
              <a:rPr kumimoji="1" lang="ko-KR" altLang="en-US" dirty="0"/>
              <a:t>음악회 기획해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3706F12-5988-EE3D-0A62-BBFD11E64375}"/>
              </a:ext>
            </a:extLst>
          </p:cNvPr>
          <p:cNvSpPr/>
          <p:nvPr/>
        </p:nvSpPr>
        <p:spPr>
          <a:xfrm>
            <a:off x="619398" y="1206306"/>
            <a:ext cx="1398814" cy="414024"/>
          </a:xfrm>
          <a:prstGeom prst="roundRect">
            <a:avLst/>
          </a:prstGeom>
          <a:solidFill>
            <a:srgbClr val="F2EBB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기획과 준비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18CF9-EFA1-9C6C-696D-2D0F814107F9}"/>
              </a:ext>
            </a:extLst>
          </p:cNvPr>
          <p:cNvSpPr txBox="1"/>
          <p:nvPr/>
        </p:nvSpPr>
        <p:spPr>
          <a:xfrm>
            <a:off x="2916283" y="1862169"/>
            <a:ext cx="6841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200" dirty="0"/>
              <a:t>역할별로 모둠을 구성하고</a:t>
            </a:r>
            <a:r>
              <a:rPr lang="en-US" altLang="ko-KR" sz="1200" dirty="0"/>
              <a:t>, </a:t>
            </a:r>
            <a:r>
              <a:rPr lang="ko-KR" altLang="en-US" sz="1200" dirty="0"/>
              <a:t>각 </a:t>
            </a:r>
            <a:r>
              <a:rPr lang="ko-KR" altLang="en-US" sz="1200" dirty="0" err="1"/>
              <a:t>모둠장과</a:t>
            </a:r>
            <a:r>
              <a:rPr lang="ko-KR" altLang="en-US" sz="1200" dirty="0"/>
              <a:t> 역할 책임자를 단원으로 하는 기획단을 별도로 구성한다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6DE09246-9680-A4F5-EEA6-370E0C99BA17}"/>
              </a:ext>
            </a:extLst>
          </p:cNvPr>
          <p:cNvGrpSpPr/>
          <p:nvPr/>
        </p:nvGrpSpPr>
        <p:grpSpPr>
          <a:xfrm>
            <a:off x="1123406" y="1838953"/>
            <a:ext cx="1626326" cy="323432"/>
            <a:chOff x="1123406" y="1838953"/>
            <a:chExt cx="1626326" cy="3234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A05BE4-7CEF-39BC-4CA4-9A014D0B9608}"/>
                </a:ext>
              </a:extLst>
            </p:cNvPr>
            <p:cNvSpPr txBox="1"/>
            <p:nvPr/>
          </p:nvSpPr>
          <p:spPr>
            <a:xfrm>
              <a:off x="1123406" y="1862169"/>
              <a:ext cx="15185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dirty="0"/>
                <a:t>모둠과 </a:t>
              </a:r>
              <a:r>
                <a:rPr lang="ko-KR" altLang="en-US" sz="1200" dirty="0" err="1"/>
                <a:t>기획단</a:t>
              </a:r>
              <a:r>
                <a:rPr lang="ko-KR" altLang="en-US" sz="1200" dirty="0"/>
                <a:t> 구성</a:t>
              </a:r>
            </a:p>
          </p:txBody>
        </p:sp>
        <p:sp>
          <p:nvSpPr>
            <p:cNvPr id="9" name="화살표: 오각형 8">
              <a:extLst>
                <a:ext uri="{FF2B5EF4-FFF2-40B4-BE49-F238E27FC236}">
                  <a16:creationId xmlns:a16="http://schemas.microsoft.com/office/drawing/2014/main" id="{33C80BAF-4DED-C53E-E383-0B45008BB872}"/>
                </a:ext>
              </a:extLst>
            </p:cNvPr>
            <p:cNvSpPr/>
            <p:nvPr/>
          </p:nvSpPr>
          <p:spPr>
            <a:xfrm>
              <a:off x="1123406" y="1838953"/>
              <a:ext cx="1626326" cy="323432"/>
            </a:xfrm>
            <a:prstGeom prst="homePlate">
              <a:avLst/>
            </a:prstGeom>
            <a:noFill/>
            <a:ln w="12700" cap="flat" cmpd="sng" algn="ctr">
              <a:solidFill>
                <a:srgbClr val="F2EBB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D52621-FA04-7BE8-A8DE-B04E3ED5310F}"/>
              </a:ext>
            </a:extLst>
          </p:cNvPr>
          <p:cNvSpPr txBox="1"/>
          <p:nvPr/>
        </p:nvSpPr>
        <p:spPr>
          <a:xfrm>
            <a:off x="1123406" y="2425701"/>
            <a:ext cx="151855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200" dirty="0"/>
              <a:t>기획 회의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DB632-D64F-2510-AA66-5221A30CE944}"/>
              </a:ext>
            </a:extLst>
          </p:cNvPr>
          <p:cNvSpPr txBox="1"/>
          <p:nvPr/>
        </p:nvSpPr>
        <p:spPr>
          <a:xfrm>
            <a:off x="2916283" y="2425701"/>
            <a:ext cx="6841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200" dirty="0"/>
              <a:t>음악회의 목적과 성격</a:t>
            </a:r>
            <a:r>
              <a:rPr lang="en-US" altLang="ko-KR" sz="1200" dirty="0"/>
              <a:t>, </a:t>
            </a:r>
            <a:r>
              <a:rPr lang="ko-KR" altLang="en-US" sz="1200" dirty="0"/>
              <a:t>주제</a:t>
            </a:r>
            <a:r>
              <a:rPr lang="en-US" altLang="ko-KR" sz="1200" dirty="0"/>
              <a:t>, </a:t>
            </a:r>
            <a:r>
              <a:rPr lang="ko-KR" altLang="en-US" sz="1200" dirty="0"/>
              <a:t>일정</a:t>
            </a:r>
            <a:r>
              <a:rPr lang="en-US" altLang="ko-KR" sz="1200" dirty="0"/>
              <a:t>, </a:t>
            </a:r>
            <a:r>
              <a:rPr lang="ko-KR" altLang="en-US" sz="1200" dirty="0"/>
              <a:t>장소</a:t>
            </a:r>
            <a:r>
              <a:rPr lang="en-US" altLang="ko-KR" sz="1200" dirty="0"/>
              <a:t>, </a:t>
            </a:r>
            <a:r>
              <a:rPr lang="ko-KR" altLang="en-US" sz="1200" dirty="0"/>
              <a:t>프로그램 구성 방식 등을 의논한다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13" name="화살표: 오각형 12">
            <a:extLst>
              <a:ext uri="{FF2B5EF4-FFF2-40B4-BE49-F238E27FC236}">
                <a16:creationId xmlns:a16="http://schemas.microsoft.com/office/drawing/2014/main" id="{08011E8A-64BB-327D-1BC1-6E5AF7E64956}"/>
              </a:ext>
            </a:extLst>
          </p:cNvPr>
          <p:cNvSpPr/>
          <p:nvPr/>
        </p:nvSpPr>
        <p:spPr>
          <a:xfrm>
            <a:off x="1123406" y="2402485"/>
            <a:ext cx="1626326" cy="323432"/>
          </a:xfrm>
          <a:prstGeom prst="homePlate">
            <a:avLst/>
          </a:prstGeom>
          <a:noFill/>
          <a:ln w="12700" cap="flat" cmpd="sng" algn="ctr">
            <a:solidFill>
              <a:srgbClr val="F2EB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9C3F1-48D1-EB78-6F24-D6E934E9DA9A}"/>
              </a:ext>
            </a:extLst>
          </p:cNvPr>
          <p:cNvSpPr txBox="1"/>
          <p:nvPr/>
        </p:nvSpPr>
        <p:spPr>
          <a:xfrm>
            <a:off x="1123406" y="2969496"/>
            <a:ext cx="151855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200" dirty="0"/>
              <a:t>역할 분담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4403E-1C55-D489-5D90-B6D66ED4A989}"/>
              </a:ext>
            </a:extLst>
          </p:cNvPr>
          <p:cNvSpPr txBox="1"/>
          <p:nvPr/>
        </p:nvSpPr>
        <p:spPr>
          <a:xfrm>
            <a:off x="2916283" y="2969496"/>
            <a:ext cx="6841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200" dirty="0"/>
              <a:t>각 모둠의 역할과 구체적인 활동을 분명하게 한다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16" name="화살표: 오각형 15">
            <a:extLst>
              <a:ext uri="{FF2B5EF4-FFF2-40B4-BE49-F238E27FC236}">
                <a16:creationId xmlns:a16="http://schemas.microsoft.com/office/drawing/2014/main" id="{B5E57F23-CBAA-B5FD-7D3B-71791C6256EF}"/>
              </a:ext>
            </a:extLst>
          </p:cNvPr>
          <p:cNvSpPr/>
          <p:nvPr/>
        </p:nvSpPr>
        <p:spPr>
          <a:xfrm>
            <a:off x="1123406" y="2946280"/>
            <a:ext cx="1626326" cy="323432"/>
          </a:xfrm>
          <a:prstGeom prst="homePlate">
            <a:avLst/>
          </a:prstGeom>
          <a:noFill/>
          <a:ln w="12700" cap="flat" cmpd="sng" algn="ctr">
            <a:solidFill>
              <a:srgbClr val="F2EB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EE9A46-C7FC-75CD-741E-BCCB4B6D7A44}"/>
              </a:ext>
            </a:extLst>
          </p:cNvPr>
          <p:cNvSpPr txBox="1"/>
          <p:nvPr/>
        </p:nvSpPr>
        <p:spPr>
          <a:xfrm>
            <a:off x="4245864" y="3349896"/>
            <a:ext cx="985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공연 준비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0BC4D16-903F-44E8-04DC-72E6A75BB281}"/>
              </a:ext>
            </a:extLst>
          </p:cNvPr>
          <p:cNvCxnSpPr>
            <a:cxnSpLocks/>
          </p:cNvCxnSpPr>
          <p:nvPr/>
        </p:nvCxnSpPr>
        <p:spPr>
          <a:xfrm>
            <a:off x="4391025" y="3567113"/>
            <a:ext cx="711994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2D0CCA-D145-C9C1-8899-D68DFBC77E3E}"/>
              </a:ext>
            </a:extLst>
          </p:cNvPr>
          <p:cNvSpPr txBox="1"/>
          <p:nvPr/>
        </p:nvSpPr>
        <p:spPr>
          <a:xfrm>
            <a:off x="3057143" y="3349896"/>
            <a:ext cx="985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err="1"/>
              <a:t>기획단</a:t>
            </a:r>
            <a:endParaRPr lang="ko-KR" altLang="en-US" sz="1100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C0E9AC3-0CCA-A493-72E0-331903160755}"/>
              </a:ext>
            </a:extLst>
          </p:cNvPr>
          <p:cNvCxnSpPr>
            <a:cxnSpLocks/>
          </p:cNvCxnSpPr>
          <p:nvPr/>
        </p:nvCxnSpPr>
        <p:spPr>
          <a:xfrm>
            <a:off x="3295650" y="3567113"/>
            <a:ext cx="508000" cy="0"/>
          </a:xfrm>
          <a:prstGeom prst="line">
            <a:avLst/>
          </a:prstGeom>
          <a:ln w="19050">
            <a:solidFill>
              <a:srgbClr val="E7C4D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9179E56-87CD-750C-753E-925C73A73992}"/>
              </a:ext>
            </a:extLst>
          </p:cNvPr>
          <p:cNvSpPr txBox="1"/>
          <p:nvPr/>
        </p:nvSpPr>
        <p:spPr>
          <a:xfrm>
            <a:off x="5434585" y="3349896"/>
            <a:ext cx="985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홍보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35A956ED-4061-8B23-A2E7-04FE13DB880E}"/>
              </a:ext>
            </a:extLst>
          </p:cNvPr>
          <p:cNvCxnSpPr>
            <a:cxnSpLocks/>
          </p:cNvCxnSpPr>
          <p:nvPr/>
        </p:nvCxnSpPr>
        <p:spPr>
          <a:xfrm>
            <a:off x="5739811" y="3567113"/>
            <a:ext cx="365125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B822FFB-8754-7FB4-D0D1-E9F5E6B3E36B}"/>
              </a:ext>
            </a:extLst>
          </p:cNvPr>
          <p:cNvSpPr txBox="1"/>
          <p:nvPr/>
        </p:nvSpPr>
        <p:spPr>
          <a:xfrm>
            <a:off x="8334539" y="3349896"/>
            <a:ext cx="985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무대 소품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FCFA8C80-3DCB-17E9-FC4D-AF072AAB8A11}"/>
              </a:ext>
            </a:extLst>
          </p:cNvPr>
          <p:cNvCxnSpPr>
            <a:cxnSpLocks/>
          </p:cNvCxnSpPr>
          <p:nvPr/>
        </p:nvCxnSpPr>
        <p:spPr>
          <a:xfrm>
            <a:off x="8467725" y="3567113"/>
            <a:ext cx="71199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BFC688-8657-6AFC-2889-BE6557F47350}"/>
              </a:ext>
            </a:extLst>
          </p:cNvPr>
          <p:cNvSpPr txBox="1"/>
          <p:nvPr/>
        </p:nvSpPr>
        <p:spPr>
          <a:xfrm>
            <a:off x="6623306" y="3349896"/>
            <a:ext cx="1508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/>
              <a:t>음향</a:t>
            </a:r>
            <a:r>
              <a:rPr lang="en-US" altLang="ko-KR" sz="1100" dirty="0"/>
              <a:t>·</a:t>
            </a:r>
            <a:r>
              <a:rPr lang="ko-KR" altLang="en-US" sz="1100" dirty="0"/>
              <a:t>멀티미디어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CCFCD5C-BC9F-1F94-F0A3-39DA9AAF9ACB}"/>
              </a:ext>
            </a:extLst>
          </p:cNvPr>
          <p:cNvCxnSpPr>
            <a:cxnSpLocks/>
          </p:cNvCxnSpPr>
          <p:nvPr/>
        </p:nvCxnSpPr>
        <p:spPr>
          <a:xfrm>
            <a:off x="6835775" y="3567113"/>
            <a:ext cx="1063625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타원 37">
            <a:extLst>
              <a:ext uri="{FF2B5EF4-FFF2-40B4-BE49-F238E27FC236}">
                <a16:creationId xmlns:a16="http://schemas.microsoft.com/office/drawing/2014/main" id="{9C59484A-86EC-E3EC-C550-6FBF51E7A40A}"/>
              </a:ext>
            </a:extLst>
          </p:cNvPr>
          <p:cNvSpPr/>
          <p:nvPr/>
        </p:nvSpPr>
        <p:spPr>
          <a:xfrm>
            <a:off x="2107067" y="3781543"/>
            <a:ext cx="2885166" cy="1553174"/>
          </a:xfrm>
          <a:prstGeom prst="ellipse">
            <a:avLst/>
          </a:prstGeom>
          <a:solidFill>
            <a:srgbClr val="C4A6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사회자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출연자들을 섭외하고 프로그램을 취합하여 흐름에 맞게 순서를 배치한다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C5458AF5-9759-C93F-2C1B-27DE4680A751}"/>
              </a:ext>
            </a:extLst>
          </p:cNvPr>
          <p:cNvSpPr/>
          <p:nvPr/>
        </p:nvSpPr>
        <p:spPr>
          <a:xfrm>
            <a:off x="2107067" y="3790258"/>
            <a:ext cx="2885166" cy="1553174"/>
          </a:xfrm>
          <a:prstGeom prst="ellipse">
            <a:avLst/>
          </a:prstGeom>
          <a:solidFill>
            <a:srgbClr val="C4A6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준비 순서를 정하고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구체적인 역할을 분담하는 등 모둠별 활동 계획을 수립한다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6BCFF146-688E-DC73-D371-6CE19A13AE94}"/>
              </a:ext>
            </a:extLst>
          </p:cNvPr>
          <p:cNvSpPr/>
          <p:nvPr/>
        </p:nvSpPr>
        <p:spPr>
          <a:xfrm>
            <a:off x="3304439" y="3781543"/>
            <a:ext cx="2885166" cy="2167128"/>
          </a:xfrm>
          <a:prstGeom prst="ellips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출연자들의 연습 계획 등의 일정을 세운 후 여러 모의 공연과 리허설을 통해 준비 상태를 점검하고 필요한 제반 사항을 지원한다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B2EFEC5E-070B-3B88-4962-C94D5CFCFC5A}"/>
              </a:ext>
            </a:extLst>
          </p:cNvPr>
          <p:cNvSpPr/>
          <p:nvPr/>
        </p:nvSpPr>
        <p:spPr>
          <a:xfrm>
            <a:off x="4327072" y="3781543"/>
            <a:ext cx="3190602" cy="2149698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프로그램 구성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일정 장소 확정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팸플릿과 포스터를 제작한다</a:t>
            </a:r>
            <a:r>
              <a:rPr lang="en-US" altLang="ko-KR" sz="1100" dirty="0">
                <a:solidFill>
                  <a:schemeClr val="tx1"/>
                </a:solidFill>
              </a:rPr>
              <a:t>. SNS</a:t>
            </a:r>
            <a:r>
              <a:rPr lang="ko-KR" altLang="en-US" sz="1100" dirty="0">
                <a:solidFill>
                  <a:schemeClr val="tx1"/>
                </a:solidFill>
              </a:rPr>
              <a:t>에 알리기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교내 홍보물 부착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맛보기 공연 등 다양한 방법을 활용하여 공연을 홍보한다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8A88340B-45F0-F648-DE1E-029D9FA248D0}"/>
              </a:ext>
            </a:extLst>
          </p:cNvPr>
          <p:cNvSpPr/>
          <p:nvPr/>
        </p:nvSpPr>
        <p:spPr>
          <a:xfrm>
            <a:off x="5772286" y="3781543"/>
            <a:ext cx="3190602" cy="2149698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공연 준비팀과 출연자들로부터 공연에 필요한 음원과 영상을 받아 취합하고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진행에 필요한 장비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빔 프로젝터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앰프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노트북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조명 등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  <a:r>
              <a:rPr lang="ko-KR" altLang="en-US" sz="1100" dirty="0">
                <a:solidFill>
                  <a:schemeClr val="tx1"/>
                </a:solidFill>
              </a:rPr>
              <a:t>를 확인하고 준비한다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79BAAD23-4264-31DC-0423-C463937A093A}"/>
              </a:ext>
            </a:extLst>
          </p:cNvPr>
          <p:cNvSpPr/>
          <p:nvPr/>
        </p:nvSpPr>
        <p:spPr>
          <a:xfrm>
            <a:off x="7451884" y="3781543"/>
            <a:ext cx="2743676" cy="214969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공연 진행 시 각 프로그램에 필요한 소품과 장비를 파악하여 설치와 제거에 필요한 인원을 적절하게 배치한다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7C3F3-2804-B24D-9E09-EA83316AA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527A43B-86A4-6CEE-FD16-F25D6D9529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10952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학급 </a:t>
            </a:r>
            <a:r>
              <a:rPr kumimoji="1" lang="ko-KR" altLang="en-US" dirty="0"/>
              <a:t>음악회 기획해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969288FD-7ECD-B286-4082-7C86B327F6C0}"/>
              </a:ext>
            </a:extLst>
          </p:cNvPr>
          <p:cNvSpPr/>
          <p:nvPr/>
        </p:nvSpPr>
        <p:spPr>
          <a:xfrm>
            <a:off x="619398" y="1236288"/>
            <a:ext cx="1398814" cy="414024"/>
          </a:xfrm>
          <a:prstGeom prst="roundRect">
            <a:avLst/>
          </a:prstGeom>
          <a:solidFill>
            <a:srgbClr val="F2EBB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실행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18253-9B53-20C2-0BD3-CF78A7522B0C}"/>
              </a:ext>
            </a:extLst>
          </p:cNvPr>
          <p:cNvSpPr txBox="1"/>
          <p:nvPr/>
        </p:nvSpPr>
        <p:spPr>
          <a:xfrm>
            <a:off x="2988239" y="5374991"/>
            <a:ext cx="7383780" cy="6106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음악회장 주변을 정리하고 촬영 영상과 사진 등 결과물을 나누거나 발송한다</a:t>
            </a:r>
            <a:r>
              <a:rPr lang="en-US" altLang="ko-KR" sz="1200" dirty="0"/>
              <a:t>. </a:t>
            </a:r>
            <a:r>
              <a:rPr lang="ko-KR" altLang="en-US" sz="1200" dirty="0"/>
              <a:t>또한 음악회 진행상 좋았던 점</a:t>
            </a:r>
            <a:r>
              <a:rPr lang="en-US" altLang="ko-KR" sz="1200" dirty="0"/>
              <a:t>, </a:t>
            </a:r>
            <a:r>
              <a:rPr lang="ko-KR" altLang="en-US" sz="1200" dirty="0"/>
              <a:t>미흡했던 점 등의 소감을 서로 나눈다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8B3270B-4C0D-3CF7-D6DE-A67D8BAAC07B}"/>
              </a:ext>
            </a:extLst>
          </p:cNvPr>
          <p:cNvGrpSpPr/>
          <p:nvPr/>
        </p:nvGrpSpPr>
        <p:grpSpPr>
          <a:xfrm>
            <a:off x="1123406" y="1838953"/>
            <a:ext cx="1626326" cy="323432"/>
            <a:chOff x="1123406" y="1838953"/>
            <a:chExt cx="1626326" cy="3234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1898E1-E301-2025-5092-C01EC3504278}"/>
                </a:ext>
              </a:extLst>
            </p:cNvPr>
            <p:cNvSpPr txBox="1"/>
            <p:nvPr/>
          </p:nvSpPr>
          <p:spPr>
            <a:xfrm>
              <a:off x="1123406" y="1862169"/>
              <a:ext cx="15185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dirty="0"/>
                <a:t>리허설</a:t>
              </a:r>
            </a:p>
          </p:txBody>
        </p:sp>
        <p:sp>
          <p:nvSpPr>
            <p:cNvPr id="26" name="화살표: 오각형 25">
              <a:extLst>
                <a:ext uri="{FF2B5EF4-FFF2-40B4-BE49-F238E27FC236}">
                  <a16:creationId xmlns:a16="http://schemas.microsoft.com/office/drawing/2014/main" id="{8EDDD20F-2046-8305-4D08-0C365B486A67}"/>
                </a:ext>
              </a:extLst>
            </p:cNvPr>
            <p:cNvSpPr/>
            <p:nvPr/>
          </p:nvSpPr>
          <p:spPr>
            <a:xfrm>
              <a:off x="1123406" y="1838953"/>
              <a:ext cx="1626326" cy="323432"/>
            </a:xfrm>
            <a:prstGeom prst="homePlate">
              <a:avLst/>
            </a:prstGeom>
            <a:noFill/>
            <a:ln w="12700" cap="flat" cmpd="sng" algn="ctr">
              <a:solidFill>
                <a:srgbClr val="F2EBB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75BA9EC-9FEB-38D0-C237-AA3475B5DCA7}"/>
              </a:ext>
            </a:extLst>
          </p:cNvPr>
          <p:cNvGrpSpPr/>
          <p:nvPr/>
        </p:nvGrpSpPr>
        <p:grpSpPr>
          <a:xfrm>
            <a:off x="1123406" y="2550879"/>
            <a:ext cx="1626326" cy="323432"/>
            <a:chOff x="1123406" y="1838953"/>
            <a:chExt cx="1626326" cy="3234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9B5A2B-1F70-8338-68CF-B8AAE9DDAAD3}"/>
                </a:ext>
              </a:extLst>
            </p:cNvPr>
            <p:cNvSpPr txBox="1"/>
            <p:nvPr/>
          </p:nvSpPr>
          <p:spPr>
            <a:xfrm>
              <a:off x="1123406" y="1862169"/>
              <a:ext cx="15185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dirty="0"/>
                <a:t>음악회 진행</a:t>
              </a:r>
            </a:p>
          </p:txBody>
        </p:sp>
        <p:sp>
          <p:nvSpPr>
            <p:cNvPr id="34" name="화살표: 오각형 33">
              <a:extLst>
                <a:ext uri="{FF2B5EF4-FFF2-40B4-BE49-F238E27FC236}">
                  <a16:creationId xmlns:a16="http://schemas.microsoft.com/office/drawing/2014/main" id="{7A0AF3E3-B1F2-7F90-8FD8-640A80DB3A64}"/>
                </a:ext>
              </a:extLst>
            </p:cNvPr>
            <p:cNvSpPr/>
            <p:nvPr/>
          </p:nvSpPr>
          <p:spPr>
            <a:xfrm>
              <a:off x="1123406" y="1838953"/>
              <a:ext cx="1626326" cy="323432"/>
            </a:xfrm>
            <a:prstGeom prst="homePlate">
              <a:avLst/>
            </a:prstGeom>
            <a:noFill/>
            <a:ln w="12700" cap="flat" cmpd="sng" algn="ctr">
              <a:solidFill>
                <a:srgbClr val="F2EBB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E091B0B-8E7C-F8DF-C860-65E356AC7D6D}"/>
              </a:ext>
            </a:extLst>
          </p:cNvPr>
          <p:cNvSpPr/>
          <p:nvPr/>
        </p:nvSpPr>
        <p:spPr>
          <a:xfrm>
            <a:off x="619398" y="5371976"/>
            <a:ext cx="1398814" cy="414024"/>
          </a:xfrm>
          <a:prstGeom prst="roundRect">
            <a:avLst/>
          </a:prstGeom>
          <a:solidFill>
            <a:srgbClr val="F2EBB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정리</a:t>
            </a: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641FAC3E-DC02-D534-4C9C-401FF34CFC6C}"/>
              </a:ext>
            </a:extLst>
          </p:cNvPr>
          <p:cNvGrpSpPr/>
          <p:nvPr/>
        </p:nvGrpSpPr>
        <p:grpSpPr>
          <a:xfrm>
            <a:off x="4187414" y="2589483"/>
            <a:ext cx="985812" cy="261610"/>
            <a:chOff x="3938453" y="2589483"/>
            <a:chExt cx="985812" cy="26161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818D34-1921-DDD4-99F6-EBA4A8611196}"/>
                </a:ext>
              </a:extLst>
            </p:cNvPr>
            <p:cNvSpPr txBox="1"/>
            <p:nvPr/>
          </p:nvSpPr>
          <p:spPr>
            <a:xfrm>
              <a:off x="3938453" y="2589483"/>
              <a:ext cx="9858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/>
                <a:t>공연 준비</a:t>
              </a:r>
            </a:p>
          </p:txBody>
        </p: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65DB908C-B966-3B40-2990-774176F6977C}"/>
                </a:ext>
              </a:extLst>
            </p:cNvPr>
            <p:cNvCxnSpPr>
              <a:cxnSpLocks/>
            </p:cNvCxnSpPr>
            <p:nvPr/>
          </p:nvCxnSpPr>
          <p:spPr>
            <a:xfrm>
              <a:off x="4083614" y="2806700"/>
              <a:ext cx="711994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6930BE70-7FF2-D3C1-0721-1648511B0151}"/>
              </a:ext>
            </a:extLst>
          </p:cNvPr>
          <p:cNvGrpSpPr/>
          <p:nvPr/>
        </p:nvGrpSpPr>
        <p:grpSpPr>
          <a:xfrm>
            <a:off x="2749732" y="2589483"/>
            <a:ext cx="985812" cy="261610"/>
            <a:chOff x="2749732" y="2589483"/>
            <a:chExt cx="985812" cy="26161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6A89DF-1604-FC8A-60C1-7C9711E6B1D8}"/>
                </a:ext>
              </a:extLst>
            </p:cNvPr>
            <p:cNvSpPr txBox="1"/>
            <p:nvPr/>
          </p:nvSpPr>
          <p:spPr>
            <a:xfrm>
              <a:off x="2749732" y="2589483"/>
              <a:ext cx="9858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 err="1"/>
                <a:t>기획단</a:t>
              </a:r>
              <a:endParaRPr lang="ko-KR" altLang="en-US" sz="1100" dirty="0"/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4356D952-0D61-B6E9-9116-0BA9CB6003E9}"/>
                </a:ext>
              </a:extLst>
            </p:cNvPr>
            <p:cNvCxnSpPr>
              <a:cxnSpLocks/>
            </p:cNvCxnSpPr>
            <p:nvPr/>
          </p:nvCxnSpPr>
          <p:spPr>
            <a:xfrm>
              <a:off x="2988239" y="2806700"/>
              <a:ext cx="508000" cy="0"/>
            </a:xfrm>
            <a:prstGeom prst="line">
              <a:avLst/>
            </a:prstGeom>
            <a:ln w="19050">
              <a:solidFill>
                <a:srgbClr val="E7C4D9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8B1E4749-87FE-58BA-8329-90BFE7D27B02}"/>
              </a:ext>
            </a:extLst>
          </p:cNvPr>
          <p:cNvGrpSpPr/>
          <p:nvPr/>
        </p:nvGrpSpPr>
        <p:grpSpPr>
          <a:xfrm>
            <a:off x="5625894" y="2589483"/>
            <a:ext cx="985812" cy="261610"/>
            <a:chOff x="5127174" y="2589483"/>
            <a:chExt cx="985812" cy="26161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AF2929D-5223-6466-C6E9-B03B7916D4C3}"/>
                </a:ext>
              </a:extLst>
            </p:cNvPr>
            <p:cNvSpPr txBox="1"/>
            <p:nvPr/>
          </p:nvSpPr>
          <p:spPr>
            <a:xfrm>
              <a:off x="5127174" y="2589483"/>
              <a:ext cx="9858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/>
                <a:t>홍보</a:t>
              </a: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F2FCDA34-C817-6A51-7989-916CFBE348D2}"/>
                </a:ext>
              </a:extLst>
            </p:cNvPr>
            <p:cNvCxnSpPr>
              <a:cxnSpLocks/>
            </p:cNvCxnSpPr>
            <p:nvPr/>
          </p:nvCxnSpPr>
          <p:spPr>
            <a:xfrm>
              <a:off x="5432400" y="2806700"/>
              <a:ext cx="365125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029AD44D-515F-D6AB-9CEE-96DF922E480F}"/>
              </a:ext>
            </a:extLst>
          </p:cNvPr>
          <p:cNvGrpSpPr/>
          <p:nvPr/>
        </p:nvGrpSpPr>
        <p:grpSpPr>
          <a:xfrm>
            <a:off x="9024565" y="2589483"/>
            <a:ext cx="985812" cy="261610"/>
            <a:chOff x="9024565" y="2589483"/>
            <a:chExt cx="985812" cy="26161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0D9767-058E-1E41-008B-8A15EF51AA9C}"/>
                </a:ext>
              </a:extLst>
            </p:cNvPr>
            <p:cNvSpPr txBox="1"/>
            <p:nvPr/>
          </p:nvSpPr>
          <p:spPr>
            <a:xfrm>
              <a:off x="9024565" y="2589483"/>
              <a:ext cx="9858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/>
                <a:t>무대 소품</a:t>
              </a: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A7614D94-8F57-932C-78DB-DF1D9211182C}"/>
                </a:ext>
              </a:extLst>
            </p:cNvPr>
            <p:cNvCxnSpPr>
              <a:cxnSpLocks/>
            </p:cNvCxnSpPr>
            <p:nvPr/>
          </p:nvCxnSpPr>
          <p:spPr>
            <a:xfrm>
              <a:off x="9157751" y="2806700"/>
              <a:ext cx="711994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66EF80C1-C442-D96A-47F4-2773F9C329FD}"/>
              </a:ext>
            </a:extLst>
          </p:cNvPr>
          <p:cNvGrpSpPr/>
          <p:nvPr/>
        </p:nvGrpSpPr>
        <p:grpSpPr>
          <a:xfrm>
            <a:off x="7063975" y="2589483"/>
            <a:ext cx="1508322" cy="261610"/>
            <a:chOff x="6315895" y="2589483"/>
            <a:chExt cx="1508322" cy="261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73D544-3778-77A4-E660-0F2D372C93DE}"/>
                </a:ext>
              </a:extLst>
            </p:cNvPr>
            <p:cNvSpPr txBox="1"/>
            <p:nvPr/>
          </p:nvSpPr>
          <p:spPr>
            <a:xfrm>
              <a:off x="6315895" y="2589483"/>
              <a:ext cx="15083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/>
                <a:t>음향</a:t>
              </a:r>
              <a:r>
                <a:rPr lang="en-US" altLang="ko-KR" sz="1100" dirty="0"/>
                <a:t>·</a:t>
              </a:r>
              <a:r>
                <a:rPr lang="ko-KR" altLang="en-US" sz="1100" dirty="0"/>
                <a:t>멀티미디어</a:t>
              </a:r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9B43DEE8-EF0E-A809-EC23-646161679CFC}"/>
                </a:ext>
              </a:extLst>
            </p:cNvPr>
            <p:cNvCxnSpPr>
              <a:cxnSpLocks/>
            </p:cNvCxnSpPr>
            <p:nvPr/>
          </p:nvCxnSpPr>
          <p:spPr>
            <a:xfrm>
              <a:off x="6528364" y="2806700"/>
              <a:ext cx="1063625" cy="0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타원 46">
            <a:extLst>
              <a:ext uri="{FF2B5EF4-FFF2-40B4-BE49-F238E27FC236}">
                <a16:creationId xmlns:a16="http://schemas.microsoft.com/office/drawing/2014/main" id="{C5EF05E8-961D-DAA4-4B34-455D1DAE7ED2}"/>
              </a:ext>
            </a:extLst>
          </p:cNvPr>
          <p:cNvSpPr/>
          <p:nvPr/>
        </p:nvSpPr>
        <p:spPr>
          <a:xfrm>
            <a:off x="1799656" y="3021129"/>
            <a:ext cx="2844000" cy="1908000"/>
          </a:xfrm>
          <a:prstGeom prst="ellipse">
            <a:avLst/>
          </a:prstGeom>
          <a:solidFill>
            <a:srgbClr val="C4A6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공연이 원활하게 진행되는지 점검하고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필요 시 각 모둠에 알맞은 지시를 내려 전체 공연 상황을 조율하고 진행한다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0A415D06-11D6-7B7C-9C89-26DE1C9E431C}"/>
              </a:ext>
            </a:extLst>
          </p:cNvPr>
          <p:cNvSpPr/>
          <p:nvPr/>
        </p:nvSpPr>
        <p:spPr>
          <a:xfrm>
            <a:off x="3242239" y="3021130"/>
            <a:ext cx="2844000" cy="1908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입장</a:t>
            </a:r>
            <a:r>
              <a:rPr lang="en-US" altLang="ko-KR" sz="1100" dirty="0">
                <a:solidFill>
                  <a:schemeClr val="tx1"/>
                </a:solidFill>
              </a:rPr>
              <a:t>·</a:t>
            </a:r>
            <a:r>
              <a:rPr lang="ko-KR" altLang="en-US" sz="1100" dirty="0">
                <a:solidFill>
                  <a:schemeClr val="tx1"/>
                </a:solidFill>
              </a:rPr>
              <a:t>퇴장 지도와 무대에 오르기 전까지의 준비 상태를 최종적으로 점검한다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A9A3D2CB-EB98-F823-29ED-46CA67CDEB3F}"/>
              </a:ext>
            </a:extLst>
          </p:cNvPr>
          <p:cNvSpPr/>
          <p:nvPr/>
        </p:nvSpPr>
        <p:spPr>
          <a:xfrm>
            <a:off x="4696800" y="3021130"/>
            <a:ext cx="2844000" cy="19080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사진과 동영상을 촬영하여 </a:t>
            </a:r>
            <a:endParaRPr lang="en-US" altLang="ko-KR" sz="11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자료로 남긴다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4D78F937-A01A-378F-52B0-118795248C20}"/>
              </a:ext>
            </a:extLst>
          </p:cNvPr>
          <p:cNvSpPr/>
          <p:nvPr/>
        </p:nvSpPr>
        <p:spPr>
          <a:xfrm>
            <a:off x="6309226" y="3021130"/>
            <a:ext cx="2998060" cy="1908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음원과 영상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조명 등을 프로그램에 적절하게 실행시키고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진행에 필요한 장비를 관리한다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FF65FE6F-13B9-EF82-AD13-AFF2982F00D8}"/>
              </a:ext>
            </a:extLst>
          </p:cNvPr>
          <p:cNvSpPr/>
          <p:nvPr/>
        </p:nvSpPr>
        <p:spPr>
          <a:xfrm>
            <a:off x="8098901" y="3021130"/>
            <a:ext cx="2844000" cy="19080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100" dirty="0">
                <a:solidFill>
                  <a:schemeClr val="tx1"/>
                </a:solidFill>
              </a:rPr>
              <a:t>필요한 소품과 장비를 설치 및 제거하여 원활하게 무대가 전환될 수 있도록 돕는다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C0D8C7-0921-29F2-A2C2-F3E539F1CCD5}"/>
              </a:ext>
            </a:extLst>
          </p:cNvPr>
          <p:cNvSpPr txBox="1"/>
          <p:nvPr/>
        </p:nvSpPr>
        <p:spPr>
          <a:xfrm>
            <a:off x="2988239" y="1805551"/>
            <a:ext cx="738378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리허설이 진행되는 동안 각 모둠은 자기가 담당한 부분에서 진행에 차질이 없는지 점검하고 보완한다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93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360000"/>
            <a:ext cx="10512573" cy="251999"/>
          </a:xfrm>
        </p:spPr>
        <p:txBody>
          <a:bodyPr/>
          <a:lstStyle/>
          <a:p>
            <a:r>
              <a:rPr kumimoji="1" lang="ko-KR" altLang="en-US" dirty="0"/>
              <a:t>추억</a:t>
            </a:r>
            <a:r>
              <a:rPr kumimoji="1" lang="en-US" altLang="ko-KR" dirty="0"/>
              <a:t> </a:t>
            </a:r>
            <a:r>
              <a:rPr kumimoji="1" lang="ko-KR" altLang="en-US" dirty="0"/>
              <a:t>영상</a:t>
            </a:r>
            <a:r>
              <a:rPr kumimoji="1" lang="en-US" altLang="ko-KR" dirty="0"/>
              <a:t> </a:t>
            </a:r>
            <a:r>
              <a:rPr kumimoji="1" lang="ko-KR" altLang="en-US" dirty="0"/>
              <a:t>만들어</a:t>
            </a:r>
            <a:r>
              <a:rPr kumimoji="1" lang="en-US" altLang="ko-KR" dirty="0"/>
              <a:t> </a:t>
            </a:r>
            <a:r>
              <a:rPr kumimoji="1" lang="ko-KR" altLang="en-US" dirty="0"/>
              <a:t>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E3DA523-82C2-F38C-FF75-400B658D53F8}"/>
              </a:ext>
            </a:extLst>
          </p:cNvPr>
          <p:cNvSpPr/>
          <p:nvPr/>
        </p:nvSpPr>
        <p:spPr>
          <a:xfrm>
            <a:off x="1712930" y="1277495"/>
            <a:ext cx="1663818" cy="32191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학급 회의 개최</a:t>
            </a:r>
            <a:endParaRPr lang="ko-KR" alt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84001-CD14-0882-EAF3-EBE6583301DC}"/>
              </a:ext>
            </a:extLst>
          </p:cNvPr>
          <p:cNvSpPr txBox="1"/>
          <p:nvPr/>
        </p:nvSpPr>
        <p:spPr>
          <a:xfrm>
            <a:off x="3661710" y="1277495"/>
            <a:ext cx="701717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dirty="0"/>
              <a:t>영상 주제</a:t>
            </a:r>
            <a:r>
              <a:rPr lang="en-US" altLang="ko-KR" sz="1400" dirty="0"/>
              <a:t>, </a:t>
            </a:r>
            <a:r>
              <a:rPr lang="ko-KR" altLang="en-US" sz="1400" dirty="0"/>
              <a:t>내용</a:t>
            </a:r>
            <a:r>
              <a:rPr lang="en-US" altLang="ko-KR" sz="1400" dirty="0"/>
              <a:t>, </a:t>
            </a:r>
            <a:r>
              <a:rPr lang="ko-KR" altLang="en-US" sz="1400" dirty="0"/>
              <a:t>역할 나누기 등 학급 회의를 통해 구성원 모두가 참여하며 협력</a:t>
            </a:r>
            <a:r>
              <a:rPr lang="en-US" altLang="ko-KR" sz="1400" dirty="0"/>
              <a:t>, </a:t>
            </a:r>
            <a:r>
              <a:rPr lang="ko-KR" altLang="en-US" sz="1400" dirty="0"/>
              <a:t>참여</a:t>
            </a:r>
            <a:r>
              <a:rPr lang="en-US" altLang="ko-KR" sz="1400" dirty="0"/>
              <a:t>, </a:t>
            </a:r>
            <a:r>
              <a:rPr lang="ko-KR" altLang="en-US" sz="1400" dirty="0"/>
              <a:t>존중</a:t>
            </a:r>
            <a:r>
              <a:rPr lang="en-US" altLang="ko-KR" sz="1400" dirty="0"/>
              <a:t>, </a:t>
            </a:r>
            <a:r>
              <a:rPr lang="ko-KR" altLang="en-US" sz="1400" dirty="0"/>
              <a:t>소통</a:t>
            </a:r>
            <a:r>
              <a:rPr lang="en-US" altLang="ko-KR" sz="1400" dirty="0"/>
              <a:t>, </a:t>
            </a:r>
            <a:r>
              <a:rPr lang="ko-KR" altLang="en-US" sz="1400" dirty="0"/>
              <a:t>배려의 원칙이 이루어질 수 있도록 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C1C8C9AA-155E-85B6-3312-604873355853}"/>
              </a:ext>
            </a:extLst>
          </p:cNvPr>
          <p:cNvSpPr/>
          <p:nvPr/>
        </p:nvSpPr>
        <p:spPr>
          <a:xfrm>
            <a:off x="1712930" y="2091048"/>
            <a:ext cx="1663818" cy="321919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영상 자료 수집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AE5D574-0AD4-E2FE-635B-64C08F85181E}"/>
              </a:ext>
            </a:extLst>
          </p:cNvPr>
          <p:cNvSpPr/>
          <p:nvPr/>
        </p:nvSpPr>
        <p:spPr>
          <a:xfrm>
            <a:off x="1712930" y="2904601"/>
            <a:ext cx="1663818" cy="3219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스토리보드 작성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83341F1-9F63-8F6B-50C9-AD0E15391F87}"/>
              </a:ext>
            </a:extLst>
          </p:cNvPr>
          <p:cNvSpPr/>
          <p:nvPr/>
        </p:nvSpPr>
        <p:spPr>
          <a:xfrm>
            <a:off x="1712930" y="3718154"/>
            <a:ext cx="1663818" cy="32191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자료 정리와 촬영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625DBA1-1C0E-EBB9-CB4C-CE1612541E72}"/>
              </a:ext>
            </a:extLst>
          </p:cNvPr>
          <p:cNvSpPr/>
          <p:nvPr/>
        </p:nvSpPr>
        <p:spPr>
          <a:xfrm>
            <a:off x="1712930" y="4531707"/>
            <a:ext cx="1663818" cy="321919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영상 편집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23BE41F-A854-FA9D-8834-259E14CC8288}"/>
              </a:ext>
            </a:extLst>
          </p:cNvPr>
          <p:cNvSpPr/>
          <p:nvPr/>
        </p:nvSpPr>
        <p:spPr>
          <a:xfrm>
            <a:off x="1712930" y="5345262"/>
            <a:ext cx="1663818" cy="32191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홍보 및 공유와 평가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EB85A9-411A-C9DA-FC12-DA5E75A767C2}"/>
              </a:ext>
            </a:extLst>
          </p:cNvPr>
          <p:cNvSpPr txBox="1"/>
          <p:nvPr/>
        </p:nvSpPr>
        <p:spPr>
          <a:xfrm>
            <a:off x="3661710" y="2105190"/>
            <a:ext cx="70171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/>
              <a:t>1</a:t>
            </a:r>
            <a:r>
              <a:rPr lang="ko-KR" altLang="en-US" sz="1400" dirty="0"/>
              <a:t>년 동안 학교</a:t>
            </a:r>
            <a:r>
              <a:rPr lang="en-US" altLang="ko-KR" sz="1400" dirty="0"/>
              <a:t>(</a:t>
            </a:r>
            <a:r>
              <a:rPr lang="ko-KR" altLang="en-US" sz="1400" dirty="0"/>
              <a:t>학급</a:t>
            </a:r>
            <a:r>
              <a:rPr lang="en-US" altLang="ko-KR" sz="1400" dirty="0"/>
              <a:t>)</a:t>
            </a:r>
            <a:r>
              <a:rPr lang="ko-KR" altLang="en-US" sz="1400" dirty="0"/>
              <a:t>의 주요 이슈</a:t>
            </a:r>
            <a:r>
              <a:rPr lang="en-US" altLang="ko-KR" sz="1400" dirty="0"/>
              <a:t>(</a:t>
            </a:r>
            <a:r>
              <a:rPr lang="ko-KR" altLang="en-US" sz="1400" dirty="0"/>
              <a:t>학습 자료</a:t>
            </a:r>
            <a:r>
              <a:rPr lang="en-US" altLang="ko-KR" sz="1400" dirty="0"/>
              <a:t>, </a:t>
            </a:r>
            <a:r>
              <a:rPr lang="ko-KR" altLang="en-US" sz="1400" dirty="0"/>
              <a:t>사진</a:t>
            </a:r>
            <a:r>
              <a:rPr lang="en-US" altLang="ko-KR" sz="1400" dirty="0"/>
              <a:t>, </a:t>
            </a:r>
            <a:r>
              <a:rPr lang="ko-KR" altLang="en-US" sz="1400" dirty="0"/>
              <a:t>동영상 등</a:t>
            </a:r>
            <a:r>
              <a:rPr lang="en-US" altLang="ko-KR" sz="1400" dirty="0"/>
              <a:t>)</a:t>
            </a:r>
            <a:r>
              <a:rPr lang="ko-KR" altLang="en-US" sz="1400" dirty="0"/>
              <a:t>를 모은다</a:t>
            </a:r>
            <a:r>
              <a:rPr lang="en-US" altLang="ko-KR" sz="14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EE0719-632E-7463-2F43-DC1E4C9858DA}"/>
              </a:ext>
            </a:extLst>
          </p:cNvPr>
          <p:cNvSpPr txBox="1"/>
          <p:nvPr/>
        </p:nvSpPr>
        <p:spPr>
          <a:xfrm>
            <a:off x="3661710" y="2911671"/>
            <a:ext cx="70171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dirty="0"/>
              <a:t>기획과 시나리오를 구성한다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2FD51-5157-6009-8DCA-A4AE2521E03C}"/>
              </a:ext>
            </a:extLst>
          </p:cNvPr>
          <p:cNvSpPr txBox="1"/>
          <p:nvPr/>
        </p:nvSpPr>
        <p:spPr>
          <a:xfrm>
            <a:off x="3661710" y="3725224"/>
            <a:ext cx="70171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dirty="0"/>
              <a:t>사용할 사진과 동영상을 </a:t>
            </a:r>
            <a:r>
              <a:rPr lang="ko-KR" altLang="en-US" sz="1400" dirty="0" err="1"/>
              <a:t>촬영・수집</a:t>
            </a:r>
            <a:r>
              <a:rPr lang="ko-KR" altLang="en-US" sz="1400" dirty="0"/>
              <a:t> 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C6D588-0B0A-753F-C72A-27FCDCA1123A}"/>
              </a:ext>
            </a:extLst>
          </p:cNvPr>
          <p:cNvSpPr txBox="1"/>
          <p:nvPr/>
        </p:nvSpPr>
        <p:spPr>
          <a:xfrm>
            <a:off x="3661710" y="4531707"/>
            <a:ext cx="71412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dirty="0"/>
              <a:t>영상 편집 사용법을 익히고 자막과 배경 음악을 삽입한다</a:t>
            </a:r>
            <a:r>
              <a:rPr lang="en-US" altLang="ko-KR" sz="1400" dirty="0"/>
              <a:t>. </a:t>
            </a:r>
            <a:r>
              <a:rPr lang="ko-KR" altLang="en-US" sz="1400" dirty="0"/>
              <a:t>배경 음악을 선곡하고 영상과 음악에 맞도록 재구성한다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E5A83F-13B6-A835-C101-BE63F41435D4}"/>
              </a:ext>
            </a:extLst>
          </p:cNvPr>
          <p:cNvSpPr txBox="1"/>
          <p:nvPr/>
        </p:nvSpPr>
        <p:spPr>
          <a:xfrm>
            <a:off x="3661710" y="5379867"/>
            <a:ext cx="701717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dirty="0"/>
              <a:t>완성된 영상을 학교 홈페이지에 올리고 그 느낌을 발표한다</a:t>
            </a:r>
            <a:r>
              <a:rPr lang="en-US" altLang="ko-KR" sz="1400" dirty="0"/>
              <a:t>. </a:t>
            </a:r>
            <a:r>
              <a:rPr lang="ko-KR" altLang="en-US" sz="1400" dirty="0"/>
              <a:t>제목</a:t>
            </a:r>
            <a:r>
              <a:rPr lang="en-US" altLang="ko-KR" sz="1400" dirty="0"/>
              <a:t>, </a:t>
            </a:r>
            <a:r>
              <a:rPr lang="ko-KR" altLang="en-US" sz="1400" dirty="0"/>
              <a:t>화면을 완성한 후 인터넷에 </a:t>
            </a:r>
            <a:r>
              <a:rPr lang="en-US" altLang="ko-KR" sz="1400" dirty="0"/>
              <a:t>UCC</a:t>
            </a:r>
            <a:r>
              <a:rPr lang="ko-KR" altLang="en-US" sz="1400" dirty="0"/>
              <a:t>를 올린다</a:t>
            </a:r>
            <a:r>
              <a:rPr lang="en-US" altLang="ko-KR" sz="1400" dirty="0"/>
              <a:t>. </a:t>
            </a:r>
            <a:r>
              <a:rPr lang="ko-KR" altLang="en-US" sz="1400" dirty="0"/>
              <a:t>영상물을 감상하고 잘된 점과 아쉬운 점을 서로 이야기한다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4982</TotalTime>
  <Words>459</Words>
  <Application>Microsoft Office PowerPoint</Application>
  <PresentationFormat>와이드스크린</PresentationFormat>
  <Paragraphs>59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NanumGothicExtraBold</vt:lpstr>
      <vt:lpstr>Arial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228</cp:revision>
  <dcterms:created xsi:type="dcterms:W3CDTF">2024-07-03T01:17:18Z</dcterms:created>
  <dcterms:modified xsi:type="dcterms:W3CDTF">2025-09-15T05:09:39Z</dcterms:modified>
</cp:coreProperties>
</file>