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3" r:id="rId1"/>
    <p:sldMasterId id="2147483656" r:id="rId2"/>
    <p:sldMasterId id="2147483677" r:id="rId3"/>
  </p:sldMasterIdLst>
  <p:notesMasterIdLst>
    <p:notesMasterId r:id="rId13"/>
  </p:notesMasterIdLst>
  <p:sldIdLst>
    <p:sldId id="292" r:id="rId4"/>
    <p:sldId id="298" r:id="rId5"/>
    <p:sldId id="297" r:id="rId6"/>
    <p:sldId id="344" r:id="rId7"/>
    <p:sldId id="333" r:id="rId8"/>
    <p:sldId id="345" r:id="rId9"/>
    <p:sldId id="346" r:id="rId10"/>
    <p:sldId id="341" r:id="rId11"/>
    <p:sldId id="295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NanumGothicExtraBold" pitchFamily="2" charset="-127"/>
      <p:bold r:id="rId18"/>
    </p:embeddedFont>
    <p:embeddedFont>
      <p:font typeface="Spoqa Han Sans Neo" panose="020B0600000101010101" charset="0"/>
      <p:regular r:id="rId19"/>
      <p:bold r:id="rId20"/>
      <p:italic r:id="rId21"/>
      <p:boldItalic r:id="rId22"/>
    </p:embeddedFont>
    <p:embeddedFont>
      <p:font typeface="나눔고딕" panose="020D0604000000000000" pitchFamily="50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44"/>
            <p14:sldId id="333"/>
            <p14:sldId id="345"/>
            <p14:sldId id="346"/>
            <p14:sldId id="34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6F0"/>
    <a:srgbClr val="AACDE0"/>
    <a:srgbClr val="A0C4D9"/>
    <a:srgbClr val="FFFFFF"/>
    <a:srgbClr val="7A871D"/>
    <a:srgbClr val="96A523"/>
    <a:srgbClr val="B2C42A"/>
    <a:srgbClr val="C6D745"/>
    <a:srgbClr val="D2E06E"/>
    <a:srgbClr val="BBC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39" d="100"/>
          <a:sy n="139" d="100"/>
        </p:scale>
        <p:origin x="126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6624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1306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6657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24857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870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25937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414020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E392197-5FDB-F988-F4D8-A9278D8BF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619D495-80C6-F865-1FE7-C884FA901D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53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r" defTabSz="914400" rtl="0" eaLnBrk="1" latinLnBrk="1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7.mp3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>
            <a:normAutofit/>
          </a:bodyPr>
          <a:lstStyle/>
          <a:p>
            <a:r>
              <a:rPr kumimoji="1" lang="ko-KR" altLang="en-US" sz="4000" dirty="0">
                <a:solidFill>
                  <a:schemeClr val="bg1"/>
                </a:solidFill>
                <a:latin typeface="+mj-ea"/>
                <a:ea typeface="+mj-ea"/>
              </a:rPr>
              <a:t>한국의 대중음악</a:t>
            </a:r>
            <a:endParaRPr kumimoji="1" lang="en-US" altLang="ko-KR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75719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92~93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1029339"/>
          </a:xfrm>
        </p:spPr>
        <p:txBody>
          <a:bodyPr>
            <a:normAutofit fontScale="85000" lnSpcReduction="10000"/>
          </a:bodyPr>
          <a:lstStyle/>
          <a:p>
            <a:r>
              <a:rPr lang="ko-KR" altLang="en-US" sz="2800" i="0" u="none" strike="noStrike" baseline="0" dirty="0">
                <a:solidFill>
                  <a:schemeClr val="bg1"/>
                </a:solidFill>
                <a:latin typeface="+mn-ea"/>
                <a:ea typeface="+mn-ea"/>
              </a:rPr>
              <a:t>각 시대를 대표하는 대중음악을 감상하고 한국 대중음악의 흐름을 파악할 수 있다</a:t>
            </a:r>
            <a:r>
              <a:rPr lang="en-US" altLang="ko-KR" sz="2800" i="0" u="none" strike="noStrike" baseline="0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en-US" altLang="ko-KR" sz="4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8E7E1E53-FA43-9CE0-66DC-E8E8526A8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내가 좋아하는 대중음악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9D46BD9C-24FE-AC78-9BC9-5EEA5DDB6C71}"/>
              </a:ext>
            </a:extLst>
          </p:cNvPr>
          <p:cNvSpPr/>
          <p:nvPr/>
        </p:nvSpPr>
        <p:spPr>
          <a:xfrm>
            <a:off x="5819732" y="2874375"/>
            <a:ext cx="1252581" cy="740363"/>
          </a:xfrm>
          <a:prstGeom prst="round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한국의</a:t>
            </a:r>
            <a:endParaRPr lang="en-US" altLang="ko-KR" sz="1400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  <a:p>
            <a:pPr algn="ctr"/>
            <a:r>
              <a:rPr lang="ko-KR" altLang="en-US" sz="14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대중음악</a:t>
            </a:r>
            <a:endParaRPr lang="en-US" altLang="ko-KR" sz="1400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" name="사각형: 잘린 대각선 방향 모서리 2">
            <a:extLst>
              <a:ext uri="{FF2B5EF4-FFF2-40B4-BE49-F238E27FC236}">
                <a16:creationId xmlns:a16="http://schemas.microsoft.com/office/drawing/2014/main" id="{01590E29-2057-E9D6-2887-833A26B4658E}"/>
              </a:ext>
            </a:extLst>
          </p:cNvPr>
          <p:cNvSpPr/>
          <p:nvPr/>
        </p:nvSpPr>
        <p:spPr>
          <a:xfrm>
            <a:off x="5454839" y="4715749"/>
            <a:ext cx="2250281" cy="342900"/>
          </a:xfrm>
          <a:prstGeom prst="snip2Diag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Whiplash(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에스파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F279FD2C-BCC6-22C1-3FCE-82ADC7EB9EFF}"/>
              </a:ext>
            </a:extLst>
          </p:cNvPr>
          <p:cNvSpPr/>
          <p:nvPr/>
        </p:nvSpPr>
        <p:spPr>
          <a:xfrm>
            <a:off x="3027716" y="3127617"/>
            <a:ext cx="2250281" cy="342900"/>
          </a:xfrm>
          <a:prstGeom prst="snip2Diag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Rebel Heart(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아이브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사각형: 잘린 대각선 방향 모서리 6">
            <a:extLst>
              <a:ext uri="{FF2B5EF4-FFF2-40B4-BE49-F238E27FC236}">
                <a16:creationId xmlns:a16="http://schemas.microsoft.com/office/drawing/2014/main" id="{A31543A1-B5F1-0869-657B-574A12561C33}"/>
              </a:ext>
            </a:extLst>
          </p:cNvPr>
          <p:cNvSpPr/>
          <p:nvPr/>
        </p:nvSpPr>
        <p:spPr>
          <a:xfrm>
            <a:off x="7610475" y="2463849"/>
            <a:ext cx="3348038" cy="400050"/>
          </a:xfrm>
          <a:prstGeom prst="snip2Diag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첫 만남은 계획대로 되지 않아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투어스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사각형: 잘린 대각선 방향 모서리 7">
            <a:extLst>
              <a:ext uri="{FF2B5EF4-FFF2-40B4-BE49-F238E27FC236}">
                <a16:creationId xmlns:a16="http://schemas.microsoft.com/office/drawing/2014/main" id="{25EBF65A-CB06-2931-7AEA-44497D502A2D}"/>
              </a:ext>
            </a:extLst>
          </p:cNvPr>
          <p:cNvSpPr/>
          <p:nvPr/>
        </p:nvSpPr>
        <p:spPr>
          <a:xfrm>
            <a:off x="1342106" y="1698358"/>
            <a:ext cx="3157894" cy="342900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내사랑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내곁에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김현식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사각형: 잘린 대각선 방향 모서리 8">
            <a:extLst>
              <a:ext uri="{FF2B5EF4-FFF2-40B4-BE49-F238E27FC236}">
                <a16:creationId xmlns:a16="http://schemas.microsoft.com/office/drawing/2014/main" id="{EF94A10B-5F98-ED51-3320-734A3DD3720A}"/>
              </a:ext>
            </a:extLst>
          </p:cNvPr>
          <p:cNvSpPr/>
          <p:nvPr/>
        </p:nvSpPr>
        <p:spPr>
          <a:xfrm>
            <a:off x="6096000" y="1019938"/>
            <a:ext cx="2250281" cy="342900"/>
          </a:xfrm>
          <a:prstGeom prst="snip2DiagRect">
            <a:avLst/>
          </a:prstGeom>
          <a:solidFill>
            <a:srgbClr val="FFB9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Hype Boy(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뉴진스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사각형: 잘린 대각선 방향 모서리 9">
            <a:extLst>
              <a:ext uri="{FF2B5EF4-FFF2-40B4-BE49-F238E27FC236}">
                <a16:creationId xmlns:a16="http://schemas.microsoft.com/office/drawing/2014/main" id="{3DAAA50D-C87B-4A41-1CFB-1D65340F4D38}"/>
              </a:ext>
            </a:extLst>
          </p:cNvPr>
          <p:cNvSpPr/>
          <p:nvPr/>
        </p:nvSpPr>
        <p:spPr>
          <a:xfrm>
            <a:off x="8984457" y="5282752"/>
            <a:ext cx="2250281" cy="342900"/>
          </a:xfrm>
          <a:prstGeom prst="snip2Diag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DNA(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방탄소년단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사각형: 잘린 대각선 방향 모서리 10">
            <a:extLst>
              <a:ext uri="{FF2B5EF4-FFF2-40B4-BE49-F238E27FC236}">
                <a16:creationId xmlns:a16="http://schemas.microsoft.com/office/drawing/2014/main" id="{703F9DE2-00F1-21DE-0958-22D30A985189}"/>
              </a:ext>
            </a:extLst>
          </p:cNvPr>
          <p:cNvSpPr/>
          <p:nvPr/>
        </p:nvSpPr>
        <p:spPr>
          <a:xfrm>
            <a:off x="1069161" y="4193676"/>
            <a:ext cx="2250281" cy="342900"/>
          </a:xfrm>
          <a:prstGeom prst="snip2Diag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Nobody(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원더걸스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사각형: 잘린 대각선 방향 모서리 11">
            <a:extLst>
              <a:ext uri="{FF2B5EF4-FFF2-40B4-BE49-F238E27FC236}">
                <a16:creationId xmlns:a16="http://schemas.microsoft.com/office/drawing/2014/main" id="{69A7B815-E420-C395-776B-293C32D35E1F}"/>
              </a:ext>
            </a:extLst>
          </p:cNvPr>
          <p:cNvSpPr/>
          <p:nvPr/>
        </p:nvSpPr>
        <p:spPr>
          <a:xfrm>
            <a:off x="8100000" y="3850776"/>
            <a:ext cx="2250281" cy="342900"/>
          </a:xfrm>
          <a:prstGeom prst="snip2Diag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불장난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블랙핑크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사각형: 잘린 대각선 방향 모서리 13">
            <a:extLst>
              <a:ext uri="{FF2B5EF4-FFF2-40B4-BE49-F238E27FC236}">
                <a16:creationId xmlns:a16="http://schemas.microsoft.com/office/drawing/2014/main" id="{7C4FE549-FFE3-6EB4-C718-384BB15F7A5E}"/>
              </a:ext>
            </a:extLst>
          </p:cNvPr>
          <p:cNvSpPr/>
          <p:nvPr/>
        </p:nvSpPr>
        <p:spPr>
          <a:xfrm>
            <a:off x="9639478" y="1414445"/>
            <a:ext cx="2250281" cy="342900"/>
          </a:xfrm>
          <a:prstGeom prst="snip2Diag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광화문 연가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이문세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사각형: 잘린 대각선 방향 모서리 14">
            <a:extLst>
              <a:ext uri="{FF2B5EF4-FFF2-40B4-BE49-F238E27FC236}">
                <a16:creationId xmlns:a16="http://schemas.microsoft.com/office/drawing/2014/main" id="{BC36DE05-F579-B28E-4C3D-D0D9873D8EEC}"/>
              </a:ext>
            </a:extLst>
          </p:cNvPr>
          <p:cNvSpPr/>
          <p:nvPr/>
        </p:nvSpPr>
        <p:spPr>
          <a:xfrm>
            <a:off x="2382441" y="5466729"/>
            <a:ext cx="2250281" cy="342900"/>
          </a:xfrm>
          <a:prstGeom prst="snip2DiagRect">
            <a:avLst/>
          </a:prstGeom>
          <a:solidFill>
            <a:srgbClr val="C72DB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거짓말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빅뱅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8E7E1E53-FA43-9CE0-66DC-E8E8526A8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한국 대중음악의 흐름 알아보기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화살표: 오각형 3">
            <a:extLst>
              <a:ext uri="{FF2B5EF4-FFF2-40B4-BE49-F238E27FC236}">
                <a16:creationId xmlns:a16="http://schemas.microsoft.com/office/drawing/2014/main" id="{4A52210B-7E9C-A92A-F657-D0F3AE5712A5}"/>
              </a:ext>
            </a:extLst>
          </p:cNvPr>
          <p:cNvSpPr/>
          <p:nvPr/>
        </p:nvSpPr>
        <p:spPr>
          <a:xfrm>
            <a:off x="1435891" y="1221582"/>
            <a:ext cx="2007393" cy="321469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1920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D0544F-695C-C986-14E6-0C5C7BF046D4}"/>
              </a:ext>
            </a:extLst>
          </p:cNvPr>
          <p:cNvSpPr txBox="1"/>
          <p:nvPr/>
        </p:nvSpPr>
        <p:spPr>
          <a:xfrm>
            <a:off x="1435892" y="1628774"/>
            <a:ext cx="2543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한국 대중음악 시작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C08344-F342-737D-F1A2-9415A08C14F2}"/>
              </a:ext>
            </a:extLst>
          </p:cNvPr>
          <p:cNvSpPr txBox="1"/>
          <p:nvPr/>
        </p:nvSpPr>
        <p:spPr>
          <a:xfrm>
            <a:off x="1435892" y="1917292"/>
            <a:ext cx="254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대표곡</a:t>
            </a:r>
            <a:r>
              <a:rPr lang="en-US" altLang="ko-KR" sz="1100" dirty="0"/>
              <a:t>) </a:t>
            </a:r>
            <a:r>
              <a:rPr lang="ko-KR" altLang="en-US" sz="1100" dirty="0"/>
              <a:t>사의 찬미</a:t>
            </a:r>
            <a:r>
              <a:rPr lang="en-US" altLang="ko-KR" sz="1100" dirty="0"/>
              <a:t>(</a:t>
            </a:r>
            <a:r>
              <a:rPr lang="ko-KR" altLang="en-US" sz="1100" dirty="0" err="1"/>
              <a:t>윤심덕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sp>
        <p:nvSpPr>
          <p:cNvPr id="20" name="화살표: 오각형 19">
            <a:extLst>
              <a:ext uri="{FF2B5EF4-FFF2-40B4-BE49-F238E27FC236}">
                <a16:creationId xmlns:a16="http://schemas.microsoft.com/office/drawing/2014/main" id="{4C72F951-B5BE-C891-0183-52C36EED9D14}"/>
              </a:ext>
            </a:extLst>
          </p:cNvPr>
          <p:cNvSpPr/>
          <p:nvPr/>
        </p:nvSpPr>
        <p:spPr>
          <a:xfrm>
            <a:off x="4949606" y="1221582"/>
            <a:ext cx="2007393" cy="321469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1930~50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7F7B3D-CBBB-9B9C-3EFE-750DD1D5FBE3}"/>
              </a:ext>
            </a:extLst>
          </p:cNvPr>
          <p:cNvSpPr txBox="1"/>
          <p:nvPr/>
        </p:nvSpPr>
        <p:spPr>
          <a:xfrm>
            <a:off x="4949606" y="1628774"/>
            <a:ext cx="3443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트로트 등장</a:t>
            </a:r>
            <a:r>
              <a:rPr lang="en-US" altLang="ko-KR" sz="1400" dirty="0"/>
              <a:t>, </a:t>
            </a:r>
            <a:r>
              <a:rPr lang="ko-KR" altLang="en-US" sz="1400" dirty="0"/>
              <a:t>미국의 대중음악 유입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8DF465-8E35-5916-722C-B768638931B2}"/>
              </a:ext>
            </a:extLst>
          </p:cNvPr>
          <p:cNvSpPr txBox="1"/>
          <p:nvPr/>
        </p:nvSpPr>
        <p:spPr>
          <a:xfrm>
            <a:off x="4949607" y="1917292"/>
            <a:ext cx="254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대표곡</a:t>
            </a:r>
            <a:r>
              <a:rPr lang="en-US" altLang="ko-KR" sz="1100" dirty="0"/>
              <a:t>) </a:t>
            </a:r>
            <a:r>
              <a:rPr lang="ko-KR" altLang="en-US" sz="1100" dirty="0"/>
              <a:t>이별의 부산 정거장</a:t>
            </a:r>
            <a:r>
              <a:rPr lang="en-US" altLang="ko-KR" sz="1100" dirty="0"/>
              <a:t>(</a:t>
            </a:r>
            <a:r>
              <a:rPr lang="ko-KR" altLang="en-US" sz="1100" dirty="0"/>
              <a:t>남인수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sp>
        <p:nvSpPr>
          <p:cNvPr id="25" name="화살표: 오각형 24">
            <a:extLst>
              <a:ext uri="{FF2B5EF4-FFF2-40B4-BE49-F238E27FC236}">
                <a16:creationId xmlns:a16="http://schemas.microsoft.com/office/drawing/2014/main" id="{B087578E-F75D-B27D-2865-165B64725984}"/>
              </a:ext>
            </a:extLst>
          </p:cNvPr>
          <p:cNvSpPr/>
          <p:nvPr/>
        </p:nvSpPr>
        <p:spPr>
          <a:xfrm>
            <a:off x="8915400" y="1221582"/>
            <a:ext cx="2007393" cy="321469"/>
          </a:xfrm>
          <a:prstGeom prst="homePlate">
            <a:avLst/>
          </a:prstGeom>
          <a:solidFill>
            <a:srgbClr val="DBE68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1960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F03119-A680-91D6-1252-54F4763B38C9}"/>
              </a:ext>
            </a:extLst>
          </p:cNvPr>
          <p:cNvSpPr txBox="1"/>
          <p:nvPr/>
        </p:nvSpPr>
        <p:spPr>
          <a:xfrm>
            <a:off x="8915401" y="1628774"/>
            <a:ext cx="2673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팝 음악 유행</a:t>
            </a:r>
            <a:r>
              <a:rPr lang="en-US" altLang="ko-KR" sz="1400" dirty="0"/>
              <a:t>, </a:t>
            </a:r>
            <a:r>
              <a:rPr lang="ko-KR" altLang="en-US" sz="1400" dirty="0"/>
              <a:t>트로트의 전성기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AD0D21-DEB1-9C53-234C-34CF674BE198}"/>
              </a:ext>
            </a:extLst>
          </p:cNvPr>
          <p:cNvSpPr txBox="1"/>
          <p:nvPr/>
        </p:nvSpPr>
        <p:spPr>
          <a:xfrm>
            <a:off x="8915401" y="1917292"/>
            <a:ext cx="254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대표곡</a:t>
            </a:r>
            <a:r>
              <a:rPr lang="en-US" altLang="ko-KR" sz="1100" dirty="0"/>
              <a:t>) </a:t>
            </a:r>
            <a:r>
              <a:rPr lang="ko-KR" altLang="en-US" sz="1100" dirty="0" err="1"/>
              <a:t>고향역</a:t>
            </a:r>
            <a:r>
              <a:rPr lang="en-US" altLang="ko-KR" sz="1100" dirty="0"/>
              <a:t>(</a:t>
            </a:r>
            <a:r>
              <a:rPr lang="ko-KR" altLang="en-US" sz="1100" dirty="0"/>
              <a:t>나훈아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sp>
        <p:nvSpPr>
          <p:cNvPr id="31" name="화살표: 오각형 30">
            <a:extLst>
              <a:ext uri="{FF2B5EF4-FFF2-40B4-BE49-F238E27FC236}">
                <a16:creationId xmlns:a16="http://schemas.microsoft.com/office/drawing/2014/main" id="{158107DE-5A14-5265-B9C9-E5F9D028072B}"/>
              </a:ext>
            </a:extLst>
          </p:cNvPr>
          <p:cNvSpPr/>
          <p:nvPr/>
        </p:nvSpPr>
        <p:spPr>
          <a:xfrm>
            <a:off x="3364704" y="2903858"/>
            <a:ext cx="2007393" cy="321469"/>
          </a:xfrm>
          <a:prstGeom prst="homePlate">
            <a:avLst/>
          </a:prstGeom>
          <a:solidFill>
            <a:srgbClr val="D2E0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1970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66B71C-1A68-672A-3EF9-E96276368E97}"/>
              </a:ext>
            </a:extLst>
          </p:cNvPr>
          <p:cNvSpPr txBox="1"/>
          <p:nvPr/>
        </p:nvSpPr>
        <p:spPr>
          <a:xfrm>
            <a:off x="3364704" y="3311050"/>
            <a:ext cx="367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록 음악과 </a:t>
            </a:r>
            <a:r>
              <a:rPr lang="ko-KR" altLang="en-US" sz="1400" dirty="0" err="1"/>
              <a:t>포크송</a:t>
            </a:r>
            <a:r>
              <a:rPr lang="ko-KR" altLang="en-US" sz="1400" dirty="0"/>
              <a:t> 유행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69938A-4E6D-85EF-6C94-1BD11B67F8B2}"/>
              </a:ext>
            </a:extLst>
          </p:cNvPr>
          <p:cNvSpPr txBox="1"/>
          <p:nvPr/>
        </p:nvSpPr>
        <p:spPr>
          <a:xfrm>
            <a:off x="3364705" y="3599568"/>
            <a:ext cx="254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대표곡</a:t>
            </a:r>
            <a:r>
              <a:rPr lang="en-US" altLang="ko-KR" sz="1100" dirty="0"/>
              <a:t>) </a:t>
            </a:r>
            <a:r>
              <a:rPr lang="ko-KR" altLang="en-US" sz="1100" dirty="0"/>
              <a:t>미인</a:t>
            </a:r>
            <a:r>
              <a:rPr lang="en-US" altLang="ko-KR" sz="1100" dirty="0"/>
              <a:t>(</a:t>
            </a:r>
            <a:r>
              <a:rPr lang="ko-KR" altLang="en-US" sz="1100" dirty="0"/>
              <a:t>신중현과 엽전들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sp>
        <p:nvSpPr>
          <p:cNvPr id="34" name="화살표: 오각형 33">
            <a:extLst>
              <a:ext uri="{FF2B5EF4-FFF2-40B4-BE49-F238E27FC236}">
                <a16:creationId xmlns:a16="http://schemas.microsoft.com/office/drawing/2014/main" id="{9689403C-9B0E-49D7-774D-26364CE315C9}"/>
              </a:ext>
            </a:extLst>
          </p:cNvPr>
          <p:cNvSpPr/>
          <p:nvPr/>
        </p:nvSpPr>
        <p:spPr>
          <a:xfrm>
            <a:off x="7179466" y="2880717"/>
            <a:ext cx="2007393" cy="321469"/>
          </a:xfrm>
          <a:prstGeom prst="homePlate">
            <a:avLst/>
          </a:prstGeom>
          <a:solidFill>
            <a:srgbClr val="C6D7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1980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B2788A-05B4-3873-BD1B-3953C96CD376}"/>
              </a:ext>
            </a:extLst>
          </p:cNvPr>
          <p:cNvSpPr txBox="1"/>
          <p:nvPr/>
        </p:nvSpPr>
        <p:spPr>
          <a:xfrm>
            <a:off x="7179466" y="3287909"/>
            <a:ext cx="4617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발라드와 댄스 음악을 중심으로 다양한 장르 발달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F9677B-BCCD-6C04-0DEC-AAC4135C12F9}"/>
              </a:ext>
            </a:extLst>
          </p:cNvPr>
          <p:cNvSpPr txBox="1"/>
          <p:nvPr/>
        </p:nvSpPr>
        <p:spPr>
          <a:xfrm>
            <a:off x="7179467" y="3554380"/>
            <a:ext cx="254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대표곡</a:t>
            </a:r>
            <a:r>
              <a:rPr lang="en-US" altLang="ko-KR" sz="1100" dirty="0"/>
              <a:t>) </a:t>
            </a:r>
            <a:r>
              <a:rPr lang="ko-KR" altLang="en-US" sz="1100" dirty="0"/>
              <a:t>사랑하기 때문에</a:t>
            </a:r>
            <a:r>
              <a:rPr lang="en-US" altLang="ko-KR" sz="1100" dirty="0"/>
              <a:t>(</a:t>
            </a:r>
            <a:r>
              <a:rPr lang="ko-KR" altLang="en-US" sz="1100" dirty="0"/>
              <a:t>유재하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sp>
        <p:nvSpPr>
          <p:cNvPr id="37" name="화살표: 오각형 36">
            <a:extLst>
              <a:ext uri="{FF2B5EF4-FFF2-40B4-BE49-F238E27FC236}">
                <a16:creationId xmlns:a16="http://schemas.microsoft.com/office/drawing/2014/main" id="{CBC8FB66-8358-0972-6E3A-67F0EC59D543}"/>
              </a:ext>
            </a:extLst>
          </p:cNvPr>
          <p:cNvSpPr/>
          <p:nvPr/>
        </p:nvSpPr>
        <p:spPr>
          <a:xfrm>
            <a:off x="1435892" y="4756796"/>
            <a:ext cx="2007393" cy="321469"/>
          </a:xfrm>
          <a:prstGeom prst="homePlate">
            <a:avLst/>
          </a:prstGeom>
          <a:solidFill>
            <a:srgbClr val="B2C4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1990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55CFE8-DC7A-94BF-FC51-A7A22235F300}"/>
              </a:ext>
            </a:extLst>
          </p:cNvPr>
          <p:cNvSpPr txBox="1"/>
          <p:nvPr/>
        </p:nvSpPr>
        <p:spPr>
          <a:xfrm>
            <a:off x="1435892" y="5163988"/>
            <a:ext cx="30672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dirty="0"/>
              <a:t>힙합과 랩 음악 도입</a:t>
            </a:r>
            <a:r>
              <a:rPr lang="en-US" altLang="ko-KR" sz="1300" dirty="0"/>
              <a:t>, </a:t>
            </a:r>
            <a:r>
              <a:rPr lang="ko-KR" altLang="en-US" sz="1300" dirty="0"/>
              <a:t>아이돌 가수 급증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011F0E-C8AB-AC44-22E8-68A825A98A1E}"/>
              </a:ext>
            </a:extLst>
          </p:cNvPr>
          <p:cNvSpPr txBox="1"/>
          <p:nvPr/>
        </p:nvSpPr>
        <p:spPr>
          <a:xfrm>
            <a:off x="1435893" y="5452506"/>
            <a:ext cx="254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대표곡</a:t>
            </a:r>
            <a:r>
              <a:rPr lang="en-US" altLang="ko-KR" sz="1100" dirty="0"/>
              <a:t>) </a:t>
            </a:r>
            <a:r>
              <a:rPr lang="ko-KR" altLang="en-US" sz="1100" dirty="0"/>
              <a:t>캔디</a:t>
            </a:r>
            <a:r>
              <a:rPr lang="en-US" altLang="ko-KR" sz="1100" dirty="0"/>
              <a:t>(H.O.T.)</a:t>
            </a:r>
            <a:endParaRPr lang="ko-KR" altLang="en-US" sz="1100" dirty="0"/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id="{03AC76A0-01AE-D5B2-E71D-B5F9B087CDFF}"/>
              </a:ext>
            </a:extLst>
          </p:cNvPr>
          <p:cNvSpPr/>
          <p:nvPr/>
        </p:nvSpPr>
        <p:spPr>
          <a:xfrm>
            <a:off x="4736305" y="4756796"/>
            <a:ext cx="2007393" cy="321469"/>
          </a:xfrm>
          <a:prstGeom prst="homePlate">
            <a:avLst/>
          </a:prstGeom>
          <a:solidFill>
            <a:srgbClr val="96A52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2000</a:t>
            </a:r>
            <a:r>
              <a:rPr lang="ko-KR" altLang="en-US" sz="1400" dirty="0">
                <a:solidFill>
                  <a:schemeClr val="bg1"/>
                </a:solidFill>
              </a:rPr>
              <a:t>년대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B710A-6F99-2405-98CD-B9FA5239854C}"/>
              </a:ext>
            </a:extLst>
          </p:cNvPr>
          <p:cNvSpPr txBox="1"/>
          <p:nvPr/>
        </p:nvSpPr>
        <p:spPr>
          <a:xfrm>
            <a:off x="4736304" y="5163988"/>
            <a:ext cx="36718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dirty="0"/>
              <a:t>대형 기획사와 네트워크를 이용한 한류의 확산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E2F4B4-7B11-EFD6-DD58-5832D8B8CE81}"/>
              </a:ext>
            </a:extLst>
          </p:cNvPr>
          <p:cNvSpPr txBox="1"/>
          <p:nvPr/>
        </p:nvSpPr>
        <p:spPr>
          <a:xfrm>
            <a:off x="4736306" y="5452506"/>
            <a:ext cx="254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대표곡</a:t>
            </a:r>
            <a:r>
              <a:rPr lang="en-US" altLang="ko-KR" sz="1100" dirty="0"/>
              <a:t>) </a:t>
            </a:r>
            <a:r>
              <a:rPr lang="ko-KR" altLang="en-US" sz="1100" dirty="0"/>
              <a:t>태양을 피하는 방법</a:t>
            </a:r>
            <a:r>
              <a:rPr lang="en-US" altLang="ko-KR" sz="1100" dirty="0"/>
              <a:t>(</a:t>
            </a:r>
            <a:r>
              <a:rPr lang="ko-KR" altLang="en-US" sz="1100" dirty="0"/>
              <a:t>비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sp>
        <p:nvSpPr>
          <p:cNvPr id="43" name="화살표: 오각형 42">
            <a:extLst>
              <a:ext uri="{FF2B5EF4-FFF2-40B4-BE49-F238E27FC236}">
                <a16:creationId xmlns:a16="http://schemas.microsoft.com/office/drawing/2014/main" id="{CD1B0B05-9329-E742-B6AF-D3D9BCA9BD25}"/>
              </a:ext>
            </a:extLst>
          </p:cNvPr>
          <p:cNvSpPr/>
          <p:nvPr/>
        </p:nvSpPr>
        <p:spPr>
          <a:xfrm>
            <a:off x="8579642" y="4756796"/>
            <a:ext cx="2007393" cy="321469"/>
          </a:xfrm>
          <a:prstGeom prst="homePlate">
            <a:avLst/>
          </a:prstGeom>
          <a:solidFill>
            <a:srgbClr val="7A871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2010</a:t>
            </a:r>
            <a:r>
              <a:rPr lang="ko-KR" altLang="en-US" sz="1400" dirty="0">
                <a:solidFill>
                  <a:schemeClr val="bg1"/>
                </a:solidFill>
              </a:rPr>
              <a:t>년대</a:t>
            </a:r>
            <a:r>
              <a:rPr lang="en-US" altLang="ko-KR" sz="1400" dirty="0">
                <a:solidFill>
                  <a:schemeClr val="bg1"/>
                </a:solidFill>
              </a:rPr>
              <a:t>~</a:t>
            </a:r>
            <a:r>
              <a:rPr lang="ko-KR" altLang="en-US" sz="1400" dirty="0">
                <a:solidFill>
                  <a:schemeClr val="bg1"/>
                </a:solidFill>
              </a:rPr>
              <a:t>현재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03E869-304C-522D-5744-5DE473B08476}"/>
              </a:ext>
            </a:extLst>
          </p:cNvPr>
          <p:cNvSpPr txBox="1"/>
          <p:nvPr/>
        </p:nvSpPr>
        <p:spPr>
          <a:xfrm>
            <a:off x="8579643" y="5452506"/>
            <a:ext cx="254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err="1"/>
              <a:t>대표곡</a:t>
            </a:r>
            <a:r>
              <a:rPr lang="en-US" altLang="ko-KR" sz="1100" dirty="0"/>
              <a:t>) Life Goes On(BTS)</a:t>
            </a:r>
            <a:endParaRPr lang="ko-KR" altLang="en-US" sz="11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B19175-E98D-3E17-5269-DA6EFEC08EC2}"/>
              </a:ext>
            </a:extLst>
          </p:cNvPr>
          <p:cNvSpPr txBox="1"/>
          <p:nvPr/>
        </p:nvSpPr>
        <p:spPr>
          <a:xfrm>
            <a:off x="8579643" y="5153540"/>
            <a:ext cx="31509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dirty="0" err="1"/>
              <a:t>케이팝</a:t>
            </a:r>
            <a:r>
              <a:rPr lang="en-US" altLang="ko-KR" sz="1300" dirty="0"/>
              <a:t>(K-POP)</a:t>
            </a:r>
            <a:r>
              <a:rPr lang="ko-KR" altLang="en-US" sz="1300" dirty="0"/>
              <a:t>과 뉴트로</a:t>
            </a:r>
            <a:r>
              <a:rPr lang="en-US" altLang="ko-KR" sz="1300" dirty="0"/>
              <a:t>(New-</a:t>
            </a:r>
            <a:r>
              <a:rPr lang="en-US" altLang="ko-KR" sz="1300" dirty="0" err="1"/>
              <a:t>tro</a:t>
            </a:r>
            <a:r>
              <a:rPr lang="en-US" altLang="ko-KR" sz="1300" dirty="0"/>
              <a:t>) </a:t>
            </a:r>
            <a:r>
              <a:rPr lang="ko-KR" altLang="en-US" sz="1300" dirty="0"/>
              <a:t>유행</a:t>
            </a:r>
          </a:p>
        </p:txBody>
      </p:sp>
    </p:spTree>
    <p:extLst>
      <p:ext uri="{BB962C8B-B14F-4D97-AF65-F5344CB8AC3E}">
        <p14:creationId xmlns:p14="http://schemas.microsoft.com/office/powerpoint/2010/main" val="210120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5" grpId="0" animBg="1"/>
      <p:bldP spid="27" grpId="0"/>
      <p:bldP spid="30" grpId="0"/>
      <p:bldP spid="31" grpId="0" animBg="1"/>
      <p:bldP spid="32" grpId="0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  <p:bldP spid="40" grpId="0" animBg="1"/>
      <p:bldP spid="41" grpId="0"/>
      <p:bldP spid="42" grpId="0"/>
      <p:bldP spid="43" grpId="0" animBg="1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각</a:t>
            </a:r>
            <a:r>
              <a:rPr kumimoji="1" lang="en-US" altLang="ko-KR" dirty="0"/>
              <a:t> </a:t>
            </a:r>
            <a:r>
              <a:rPr kumimoji="1" lang="ko-KR" altLang="en-US" dirty="0"/>
              <a:t>시대를 대표하는 악곡 감상하기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604D3C9-4585-91C4-7A34-EA16252388BB}"/>
              </a:ext>
            </a:extLst>
          </p:cNvPr>
          <p:cNvSpPr/>
          <p:nvPr/>
        </p:nvSpPr>
        <p:spPr>
          <a:xfrm>
            <a:off x="1501818" y="1209732"/>
            <a:ext cx="1587152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chemeClr val="accent4">
                    <a:lumMod val="50000"/>
                  </a:schemeClr>
                </a:solidFill>
                <a:latin typeface="+mn-ea"/>
              </a:rPr>
              <a:t>동백 아가씨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C64C054-21A8-40F0-9EF1-AA2494CB954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338090" y="1763733"/>
            <a:ext cx="3771855" cy="1002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AEA7B3-C527-BC46-8724-B669A9792F3D}"/>
              </a:ext>
            </a:extLst>
          </p:cNvPr>
          <p:cNvSpPr txBox="1"/>
          <p:nvPr/>
        </p:nvSpPr>
        <p:spPr>
          <a:xfrm>
            <a:off x="3243873" y="1121698"/>
            <a:ext cx="7960291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1964</a:t>
            </a:r>
            <a:r>
              <a:rPr lang="ko-KR" altLang="en-US" sz="1400" dirty="0">
                <a:latin typeface="+mn-ea"/>
              </a:rPr>
              <a:t>년 발표된 트로트로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가수 이미자의 </a:t>
            </a:r>
            <a:r>
              <a:rPr lang="ko-KR" altLang="en-US" sz="1400" dirty="0" err="1">
                <a:latin typeface="+mn-ea"/>
              </a:rPr>
              <a:t>대표곡</a:t>
            </a:r>
            <a:r>
              <a:rPr lang="ko-KR" altLang="en-US" sz="1400" dirty="0">
                <a:latin typeface="+mn-ea"/>
              </a:rPr>
              <a:t> 중 하나이다</a:t>
            </a:r>
            <a:r>
              <a:rPr lang="en-US" altLang="ko-KR" sz="1400" dirty="0">
                <a:latin typeface="+mn-ea"/>
              </a:rPr>
              <a:t>. 1964</a:t>
            </a:r>
            <a:r>
              <a:rPr lang="ko-KR" altLang="en-US" sz="1400" dirty="0">
                <a:latin typeface="+mn-ea"/>
              </a:rPr>
              <a:t>년 발표된 영화 ‘동백 </a:t>
            </a:r>
            <a:r>
              <a:rPr lang="ko-KR" altLang="en-US" sz="1400" dirty="0" err="1">
                <a:latin typeface="+mn-ea"/>
              </a:rPr>
              <a:t>아가씨’의</a:t>
            </a:r>
            <a:r>
              <a:rPr lang="ko-KR" altLang="en-US" sz="1400" dirty="0">
                <a:latin typeface="+mn-ea"/>
              </a:rPr>
              <a:t> 주제가이며 한산도가 작사하고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백영호가 작곡했다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7" name="[아침나라 중음①]_3단원_교과서_92쪽_1.동백 아가씨">
            <a:hlinkClick r:id="" action="ppaction://media"/>
            <a:extLst>
              <a:ext uri="{FF2B5EF4-FFF2-40B4-BE49-F238E27FC236}">
                <a16:creationId xmlns:a16="http://schemas.microsoft.com/office/drawing/2014/main" id="{372DCBA2-D5E7-C438-CFF5-073D0AC6A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91846" y="1610024"/>
            <a:ext cx="407096" cy="407096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B41D218-17CF-2630-57BB-9ED26D07C307}"/>
              </a:ext>
            </a:extLst>
          </p:cNvPr>
          <p:cNvSpPr/>
          <p:nvPr/>
        </p:nvSpPr>
        <p:spPr>
          <a:xfrm>
            <a:off x="1501818" y="3168509"/>
            <a:ext cx="1587152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아니 벌써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4F5476E-3D1E-9622-018D-AABE87E0E5D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338090" y="3728330"/>
            <a:ext cx="3771855" cy="9908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23DF78-83FF-7967-8B58-5D0540AB3C07}"/>
              </a:ext>
            </a:extLst>
          </p:cNvPr>
          <p:cNvSpPr txBox="1"/>
          <p:nvPr/>
        </p:nvSpPr>
        <p:spPr>
          <a:xfrm>
            <a:off x="3243873" y="3080475"/>
            <a:ext cx="7960291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1977</a:t>
            </a:r>
            <a:r>
              <a:rPr lang="ko-KR" altLang="en-US" sz="1400" dirty="0">
                <a:latin typeface="+mn-ea"/>
              </a:rPr>
              <a:t>년 발표된 </a:t>
            </a:r>
            <a:r>
              <a:rPr lang="ko-KR" altLang="en-US" sz="1400" dirty="0" err="1">
                <a:latin typeface="+mn-ea"/>
              </a:rPr>
              <a:t>록밴드</a:t>
            </a:r>
            <a:r>
              <a:rPr lang="ko-KR" altLang="en-US" sz="1400" dirty="0">
                <a:latin typeface="+mn-ea"/>
              </a:rPr>
              <a:t> 산울림 </a:t>
            </a:r>
            <a:r>
              <a:rPr lang="en-US" altLang="ko-KR" sz="1400" dirty="0">
                <a:latin typeface="+mn-ea"/>
              </a:rPr>
              <a:t>1</a:t>
            </a:r>
            <a:r>
              <a:rPr lang="ko-KR" altLang="en-US" sz="1400" dirty="0">
                <a:latin typeface="+mn-ea"/>
              </a:rPr>
              <a:t>집의 타이틀곡이다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트로트가 주류였던 </a:t>
            </a:r>
            <a:r>
              <a:rPr lang="en-US" altLang="ko-KR" sz="1400" dirty="0">
                <a:latin typeface="+mn-ea"/>
              </a:rPr>
              <a:t>1970</a:t>
            </a:r>
            <a:r>
              <a:rPr lang="ko-KR" altLang="en-US" sz="1400" dirty="0">
                <a:latin typeface="+mn-ea"/>
              </a:rPr>
              <a:t>년대에 록 음악을 발표해 당대 대중음악계에 큰 영향을 준 독창적인 노래이다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13" name="[아침나라 중음①]_3단원_교과서_92쪽_2.아니 벌써">
            <a:hlinkClick r:id="" action="ppaction://media"/>
            <a:extLst>
              <a:ext uri="{FF2B5EF4-FFF2-40B4-BE49-F238E27FC236}">
                <a16:creationId xmlns:a16="http://schemas.microsoft.com/office/drawing/2014/main" id="{E707BF7D-E784-31FD-7A2A-90883F07AB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91846" y="3573977"/>
            <a:ext cx="407096" cy="407096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173182FF-2E87-EF38-8232-0051B66B1E77}"/>
              </a:ext>
            </a:extLst>
          </p:cNvPr>
          <p:cNvSpPr/>
          <p:nvPr/>
        </p:nvSpPr>
        <p:spPr>
          <a:xfrm>
            <a:off x="1501818" y="4970975"/>
            <a:ext cx="1587152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못찾겠다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 꾀꼬리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64C9EE4-4CF7-6047-CBC9-0AB7259232D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338090" y="5326424"/>
            <a:ext cx="3771855" cy="7455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9E7747-BC88-E3EA-6471-45375A3437F4}"/>
              </a:ext>
            </a:extLst>
          </p:cNvPr>
          <p:cNvSpPr txBox="1"/>
          <p:nvPr/>
        </p:nvSpPr>
        <p:spPr>
          <a:xfrm>
            <a:off x="3243873" y="4882941"/>
            <a:ext cx="7960291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1982</a:t>
            </a:r>
            <a:r>
              <a:rPr lang="ko-KR" altLang="en-US" sz="1400" dirty="0">
                <a:latin typeface="+mn-ea"/>
              </a:rPr>
              <a:t>년 발표된 가수 조용필의 </a:t>
            </a:r>
            <a:r>
              <a:rPr lang="en-US" altLang="ko-KR" sz="1400" dirty="0">
                <a:latin typeface="+mn-ea"/>
              </a:rPr>
              <a:t>4</a:t>
            </a:r>
            <a:r>
              <a:rPr lang="ko-KR" altLang="en-US" sz="1400" dirty="0">
                <a:latin typeface="+mn-ea"/>
              </a:rPr>
              <a:t>집 타이틀곡이다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김순곤이</a:t>
            </a:r>
            <a:r>
              <a:rPr lang="ko-KR" altLang="en-US" sz="1400" dirty="0">
                <a:latin typeface="+mn-ea"/>
              </a:rPr>
              <a:t> 작사하고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조용필이 작곡했다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17" name="[아침나라 중음①]_3단원_교과서_92쪽_3.못찾겠다 꾀꼬리">
            <a:hlinkClick r:id="" action="ppaction://media"/>
            <a:extLst>
              <a:ext uri="{FF2B5EF4-FFF2-40B4-BE49-F238E27FC236}">
                <a16:creationId xmlns:a16="http://schemas.microsoft.com/office/drawing/2014/main" id="{DC0A2477-0390-4170-9C03-5D697735D3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46039" y="5387964"/>
            <a:ext cx="334114" cy="33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67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각</a:t>
            </a:r>
            <a:r>
              <a:rPr kumimoji="1" lang="en-US" altLang="ko-KR" dirty="0"/>
              <a:t> </a:t>
            </a:r>
            <a:r>
              <a:rPr kumimoji="1" lang="ko-KR" altLang="en-US" dirty="0"/>
              <a:t>시대를 대표하는 악곡 감상하기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B41D218-17CF-2630-57BB-9ED26D07C307}"/>
              </a:ext>
            </a:extLst>
          </p:cNvPr>
          <p:cNvSpPr/>
          <p:nvPr/>
        </p:nvSpPr>
        <p:spPr>
          <a:xfrm>
            <a:off x="1501818" y="1381423"/>
            <a:ext cx="1587152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난 알아요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4F5476E-3D1E-9622-018D-AABE87E0E5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38090" y="2877843"/>
            <a:ext cx="3771855" cy="792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23DF78-83FF-7967-8B58-5D0540AB3C07}"/>
              </a:ext>
            </a:extLst>
          </p:cNvPr>
          <p:cNvSpPr txBox="1"/>
          <p:nvPr/>
        </p:nvSpPr>
        <p:spPr>
          <a:xfrm>
            <a:off x="3243873" y="1293389"/>
            <a:ext cx="7960291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1992</a:t>
            </a:r>
            <a:r>
              <a:rPr lang="ko-KR" altLang="en-US" sz="1400" dirty="0">
                <a:latin typeface="+mn-ea"/>
              </a:rPr>
              <a:t>년 발표된 그룹 서태지와 아이들의 </a:t>
            </a:r>
            <a:r>
              <a:rPr lang="en-US" altLang="ko-KR" sz="1400" dirty="0">
                <a:latin typeface="+mn-ea"/>
              </a:rPr>
              <a:t>1</a:t>
            </a:r>
            <a:r>
              <a:rPr lang="ko-KR" altLang="en-US" sz="1400" dirty="0">
                <a:latin typeface="+mn-ea"/>
              </a:rPr>
              <a:t>집 타이틀곡이다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전자 음악과 메탈의 조화와 한국어로 랩을 자유자재로 구사하고 </a:t>
            </a:r>
            <a:r>
              <a:rPr lang="ko-KR" altLang="en-US" sz="1400" dirty="0" err="1">
                <a:latin typeface="+mn-ea"/>
              </a:rPr>
              <a:t>회오리춤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힙합 패션 등이 어우러져 한국에서 힙합 음악이 주류 장르로 자리매김하게 된 계기가 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성인층에서 청소년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젊은 청년층으로 음악 산업의 비중이 옮겨갈 정도로 한국 대중음악사에 큰 영향을 끼친 곡이다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4" name="[아침나라 중음①]_3단원_교과서_92쪽_4.난 알아요">
            <a:hlinkClick r:id="" action="ppaction://media"/>
            <a:extLst>
              <a:ext uri="{FF2B5EF4-FFF2-40B4-BE49-F238E27FC236}">
                <a16:creationId xmlns:a16="http://schemas.microsoft.com/office/drawing/2014/main" id="{147C521B-EFC2-5A5F-0CC6-2B7F942C4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6039" y="1798413"/>
            <a:ext cx="334114" cy="334114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41F9411-70E0-86DD-B414-34A46D584133}"/>
              </a:ext>
            </a:extLst>
          </p:cNvPr>
          <p:cNvSpPr/>
          <p:nvPr/>
        </p:nvSpPr>
        <p:spPr>
          <a:xfrm>
            <a:off x="1501818" y="4230126"/>
            <a:ext cx="1587152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No.1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B30B081-B56D-D70B-769C-7C1F4E3F4F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39160" y="5025088"/>
            <a:ext cx="3369714" cy="7922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B55405-FF24-998C-A7A8-5A80277C0161}"/>
              </a:ext>
            </a:extLst>
          </p:cNvPr>
          <p:cNvSpPr txBox="1"/>
          <p:nvPr/>
        </p:nvSpPr>
        <p:spPr>
          <a:xfrm>
            <a:off x="3243873" y="4142092"/>
            <a:ext cx="7960291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2002</a:t>
            </a:r>
            <a:r>
              <a:rPr lang="ko-KR" altLang="en-US" sz="1400" dirty="0">
                <a:latin typeface="+mn-ea"/>
              </a:rPr>
              <a:t>년 발표된 가수 보아의 두 번째 정규 앨범 </a:t>
            </a:r>
            <a:r>
              <a:rPr lang="ko-KR" altLang="en-US" sz="1400" dirty="0" err="1">
                <a:latin typeface="+mn-ea"/>
              </a:rPr>
              <a:t>수록곡이다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유로팝</a:t>
            </a:r>
            <a:r>
              <a:rPr lang="ko-KR" altLang="en-US" sz="1400" dirty="0">
                <a:latin typeface="+mn-ea"/>
              </a:rPr>
              <a:t> 스타일의 신나는 멜로디의 노래이지만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가사는 실연 당한 소녀가 달에게 한탄한다는 내용이다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16" name="[아침나라 중음①]_3단원_교과서_93쪽_5.No.1">
            <a:hlinkClick r:id="" action="ppaction://media"/>
            <a:extLst>
              <a:ext uri="{FF2B5EF4-FFF2-40B4-BE49-F238E27FC236}">
                <a16:creationId xmlns:a16="http://schemas.microsoft.com/office/drawing/2014/main" id="{8CF3FFF7-671B-70B1-CD9A-1F2FA02F38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9250" y="4608142"/>
            <a:ext cx="332288" cy="3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3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각</a:t>
            </a:r>
            <a:r>
              <a:rPr kumimoji="1" lang="en-US" altLang="ko-KR" dirty="0"/>
              <a:t> </a:t>
            </a:r>
            <a:r>
              <a:rPr kumimoji="1" lang="ko-KR" altLang="en-US" dirty="0"/>
              <a:t>시대를 대표하는 악곡 감상하기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C64C054-21A8-40F0-9EF1-AA2494CB95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663902" y="2139197"/>
            <a:ext cx="3120231" cy="745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AEA7B3-C527-BC46-8724-B669A9792F3D}"/>
              </a:ext>
            </a:extLst>
          </p:cNvPr>
          <p:cNvSpPr txBox="1"/>
          <p:nvPr/>
        </p:nvSpPr>
        <p:spPr>
          <a:xfrm>
            <a:off x="3243873" y="1399844"/>
            <a:ext cx="7960291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2012</a:t>
            </a:r>
            <a:r>
              <a:rPr lang="ko-KR" altLang="en-US" sz="1400" dirty="0">
                <a:latin typeface="+mn-ea"/>
              </a:rPr>
              <a:t>년 발표된 가수 싸이의 </a:t>
            </a:r>
            <a:r>
              <a:rPr lang="en-US" altLang="ko-KR" sz="1400" dirty="0">
                <a:latin typeface="+mn-ea"/>
              </a:rPr>
              <a:t>6</a:t>
            </a:r>
            <a:r>
              <a:rPr lang="ko-KR" altLang="en-US" sz="1400" dirty="0">
                <a:latin typeface="+mn-ea"/>
              </a:rPr>
              <a:t>번째 정규 앨범 타이틀곡이다</a:t>
            </a:r>
            <a:r>
              <a:rPr lang="en-US" altLang="ko-KR" sz="1400" dirty="0">
                <a:latin typeface="+mn-ea"/>
              </a:rPr>
              <a:t>. 2010</a:t>
            </a:r>
            <a:r>
              <a:rPr lang="ko-KR" altLang="en-US" sz="1400" dirty="0">
                <a:latin typeface="+mn-ea"/>
              </a:rPr>
              <a:t>년대 전 세계 통합 스트리밍 </a:t>
            </a:r>
            <a:r>
              <a:rPr lang="en-US" altLang="ko-KR" sz="1400" dirty="0">
                <a:latin typeface="+mn-ea"/>
              </a:rPr>
              <a:t>1</a:t>
            </a:r>
            <a:r>
              <a:rPr lang="ko-KR" altLang="en-US" sz="1400" dirty="0">
                <a:latin typeface="+mn-ea"/>
              </a:rPr>
              <a:t>위를 기록하며 전 세계적으로 히트한 최초의 한국 대중음악으로 평가받는다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B41D218-17CF-2630-57BB-9ED26D07C307}"/>
              </a:ext>
            </a:extLst>
          </p:cNvPr>
          <p:cNvSpPr/>
          <p:nvPr/>
        </p:nvSpPr>
        <p:spPr>
          <a:xfrm>
            <a:off x="1501818" y="3896410"/>
            <a:ext cx="1587152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Dynamite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4F5476E-3D1E-9622-018D-AABE87E0E5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575476" y="4628742"/>
            <a:ext cx="3297082" cy="792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23DF78-83FF-7967-8B58-5D0540AB3C07}"/>
              </a:ext>
            </a:extLst>
          </p:cNvPr>
          <p:cNvSpPr txBox="1"/>
          <p:nvPr/>
        </p:nvSpPr>
        <p:spPr>
          <a:xfrm>
            <a:off x="3243873" y="3808376"/>
            <a:ext cx="7960291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2020</a:t>
            </a:r>
            <a:r>
              <a:rPr lang="ko-KR" altLang="en-US" sz="1400" dirty="0">
                <a:latin typeface="+mn-ea"/>
              </a:rPr>
              <a:t>년 발표된 그룹 방탄소년단</a:t>
            </a:r>
            <a:r>
              <a:rPr lang="en-US" altLang="ko-KR" sz="1400" dirty="0">
                <a:latin typeface="+mn-ea"/>
              </a:rPr>
              <a:t>(BTS)</a:t>
            </a:r>
            <a:r>
              <a:rPr lang="ko-KR" altLang="en-US" sz="1400" dirty="0">
                <a:latin typeface="+mn-ea"/>
              </a:rPr>
              <a:t>의 </a:t>
            </a:r>
            <a:r>
              <a:rPr lang="ko-KR" altLang="en-US" sz="1400" dirty="0" err="1">
                <a:latin typeface="+mn-ea"/>
              </a:rPr>
              <a:t>레트로</a:t>
            </a:r>
            <a:r>
              <a:rPr lang="ko-KR" altLang="en-US" sz="1400" dirty="0">
                <a:latin typeface="+mn-ea"/>
              </a:rPr>
              <a:t> 팝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디스코 팝</a:t>
            </a:r>
            <a:r>
              <a:rPr lang="en-US" altLang="ko-KR" sz="1400" dirty="0">
                <a:latin typeface="+mn-ea"/>
              </a:rPr>
              <a:t>) </a:t>
            </a:r>
            <a:r>
              <a:rPr lang="ko-KR" altLang="en-US" sz="1400" dirty="0">
                <a:latin typeface="+mn-ea"/>
              </a:rPr>
              <a:t>장르의 노래이다</a:t>
            </a:r>
            <a:r>
              <a:rPr lang="en-US" altLang="ko-KR" sz="1400" dirty="0">
                <a:latin typeface="+mn-ea"/>
              </a:rPr>
              <a:t>. K-POP </a:t>
            </a:r>
            <a:r>
              <a:rPr lang="ko-KR" altLang="en-US" sz="1400" dirty="0">
                <a:latin typeface="+mn-ea"/>
              </a:rPr>
              <a:t>가수 최초로 빌보드 핫 </a:t>
            </a:r>
            <a:r>
              <a:rPr lang="en-US" altLang="ko-KR" sz="1400" dirty="0">
                <a:latin typeface="+mn-ea"/>
              </a:rPr>
              <a:t>100 </a:t>
            </a:r>
            <a:r>
              <a:rPr lang="ko-KR" altLang="en-US" sz="1400" dirty="0">
                <a:latin typeface="+mn-ea"/>
              </a:rPr>
              <a:t>차트 </a:t>
            </a:r>
            <a:r>
              <a:rPr lang="en-US" altLang="ko-KR" sz="1400" dirty="0">
                <a:latin typeface="+mn-ea"/>
              </a:rPr>
              <a:t>1</a:t>
            </a:r>
            <a:r>
              <a:rPr lang="ko-KR" altLang="en-US" sz="1400" dirty="0">
                <a:latin typeface="+mn-ea"/>
              </a:rPr>
              <a:t>위를 기록하였다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70F0A0E8-D61E-A764-A01B-AD41DF8469F6}"/>
              </a:ext>
            </a:extLst>
          </p:cNvPr>
          <p:cNvSpPr/>
          <p:nvPr/>
        </p:nvSpPr>
        <p:spPr>
          <a:xfrm>
            <a:off x="1501818" y="1436974"/>
            <a:ext cx="1587152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강남 스타일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7" name="[아침나라 중음①]_3단원_교과서_93쪽_6.강남 스타일">
            <a:hlinkClick r:id="" action="ppaction://media"/>
            <a:extLst>
              <a:ext uri="{FF2B5EF4-FFF2-40B4-BE49-F238E27FC236}">
                <a16:creationId xmlns:a16="http://schemas.microsoft.com/office/drawing/2014/main" id="{AAB1E48A-8BE7-D1B1-76CF-AC97ED6BB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1836" y="1897693"/>
            <a:ext cx="357275" cy="357275"/>
          </a:xfrm>
          <a:prstGeom prst="rect">
            <a:avLst/>
          </a:prstGeom>
        </p:spPr>
      </p:pic>
      <p:pic>
        <p:nvPicPr>
          <p:cNvPr id="12" name="[아침나라 중음①]_3단원_교과서_93쪽_7.Dynamite">
            <a:hlinkClick r:id="" action="ppaction://media"/>
            <a:extLst>
              <a:ext uri="{FF2B5EF4-FFF2-40B4-BE49-F238E27FC236}">
                <a16:creationId xmlns:a16="http://schemas.microsoft.com/office/drawing/2014/main" id="{821EFB14-87D1-54F6-9218-2CD7F3D38F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5636" y="4363044"/>
            <a:ext cx="357275" cy="3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58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EF532309-2234-FD9B-737B-3E3367216A47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780761" y="2461599"/>
            <a:ext cx="3230531" cy="682433"/>
          </a:xfrm>
          <a:prstGeom prst="line">
            <a:avLst/>
          </a:prstGeom>
          <a:ln>
            <a:solidFill>
              <a:srgbClr val="D5E6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F29DC1E-0703-2D9C-F7A1-315C13507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현재 한국 대중음악을 대표하는 가수와 노래 소개하기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36D78FD-76F9-9875-EC00-74318E4F6D34}"/>
              </a:ext>
            </a:extLst>
          </p:cNvPr>
          <p:cNvSpPr/>
          <p:nvPr/>
        </p:nvSpPr>
        <p:spPr>
          <a:xfrm>
            <a:off x="7337145" y="1751859"/>
            <a:ext cx="2494799" cy="313151"/>
          </a:xfrm>
          <a:prstGeom prst="roundRect">
            <a:avLst/>
          </a:prstGeom>
          <a:solidFill>
            <a:srgbClr val="AACDE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가수 소개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5272BE04-8A9D-C9DB-357F-C4AA53EF1906}"/>
              </a:ext>
            </a:extLst>
          </p:cNvPr>
          <p:cNvSpPr/>
          <p:nvPr/>
        </p:nvSpPr>
        <p:spPr>
          <a:xfrm>
            <a:off x="1745261" y="4496844"/>
            <a:ext cx="2494799" cy="313151"/>
          </a:xfrm>
          <a:prstGeom prst="roundRect">
            <a:avLst/>
          </a:prstGeom>
          <a:solidFill>
            <a:srgbClr val="AACDE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가수의 음악 스타일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2C43200-9D83-3344-C15A-15B7CC33D2D7}"/>
              </a:ext>
            </a:extLst>
          </p:cNvPr>
          <p:cNvSpPr/>
          <p:nvPr/>
        </p:nvSpPr>
        <p:spPr>
          <a:xfrm>
            <a:off x="9011292" y="3025944"/>
            <a:ext cx="2494799" cy="313151"/>
          </a:xfrm>
          <a:prstGeom prst="roundRect">
            <a:avLst/>
          </a:prstGeom>
          <a:solidFill>
            <a:srgbClr val="AACDE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사회적 영향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8A64344-8B2D-5A86-F1EC-92ABB572ABDD}"/>
              </a:ext>
            </a:extLst>
          </p:cNvPr>
          <p:cNvSpPr/>
          <p:nvPr/>
        </p:nvSpPr>
        <p:spPr>
          <a:xfrm>
            <a:off x="4733655" y="5421530"/>
            <a:ext cx="2494799" cy="313151"/>
          </a:xfrm>
          <a:prstGeom prst="roundRect">
            <a:avLst/>
          </a:prstGeom>
          <a:solidFill>
            <a:srgbClr val="AACDE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대표곡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2898ADA-41F0-8EEB-3D48-041DEF425CE7}"/>
              </a:ext>
            </a:extLst>
          </p:cNvPr>
          <p:cNvSpPr/>
          <p:nvPr/>
        </p:nvSpPr>
        <p:spPr>
          <a:xfrm>
            <a:off x="8172049" y="4209630"/>
            <a:ext cx="2494799" cy="313151"/>
          </a:xfrm>
          <a:prstGeom prst="roundRect">
            <a:avLst/>
          </a:prstGeom>
          <a:solidFill>
            <a:srgbClr val="AACDE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감상 느낌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875A0837-4577-FE7F-BA47-F08042C61434}"/>
              </a:ext>
            </a:extLst>
          </p:cNvPr>
          <p:cNvCxnSpPr>
            <a:cxnSpLocks/>
          </p:cNvCxnSpPr>
          <p:nvPr/>
        </p:nvCxnSpPr>
        <p:spPr>
          <a:xfrm flipV="1">
            <a:off x="5780761" y="1919847"/>
            <a:ext cx="1556384" cy="367274"/>
          </a:xfrm>
          <a:prstGeom prst="line">
            <a:avLst/>
          </a:prstGeom>
          <a:ln>
            <a:solidFill>
              <a:srgbClr val="D5E6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2CA983F-2457-37DE-EE59-2FB91F856255}"/>
              </a:ext>
            </a:extLst>
          </p:cNvPr>
          <p:cNvCxnSpPr/>
          <p:nvPr/>
        </p:nvCxnSpPr>
        <p:spPr>
          <a:xfrm flipH="1">
            <a:off x="2899209" y="2849671"/>
            <a:ext cx="638828" cy="1647173"/>
          </a:xfrm>
          <a:prstGeom prst="line">
            <a:avLst/>
          </a:prstGeom>
          <a:ln>
            <a:solidFill>
              <a:srgbClr val="D5E6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2C94718B-B779-D616-4C4C-86048DA7575A}"/>
              </a:ext>
            </a:extLst>
          </p:cNvPr>
          <p:cNvCxnSpPr>
            <a:cxnSpLocks/>
          </p:cNvCxnSpPr>
          <p:nvPr/>
        </p:nvCxnSpPr>
        <p:spPr>
          <a:xfrm>
            <a:off x="4716444" y="2862197"/>
            <a:ext cx="1164526" cy="2559333"/>
          </a:xfrm>
          <a:prstGeom prst="line">
            <a:avLst/>
          </a:prstGeom>
          <a:ln>
            <a:solidFill>
              <a:srgbClr val="D5E6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33891727-CF50-1751-96F2-A5C2CA34690A}"/>
              </a:ext>
            </a:extLst>
          </p:cNvPr>
          <p:cNvCxnSpPr>
            <a:cxnSpLocks/>
          </p:cNvCxnSpPr>
          <p:nvPr/>
        </p:nvCxnSpPr>
        <p:spPr>
          <a:xfrm>
            <a:off x="5668027" y="2849671"/>
            <a:ext cx="2567836" cy="1359959"/>
          </a:xfrm>
          <a:prstGeom prst="line">
            <a:avLst/>
          </a:prstGeom>
          <a:ln>
            <a:solidFill>
              <a:srgbClr val="D5E6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8C8A0960-9646-2C71-499A-1619F752A56C}"/>
              </a:ext>
            </a:extLst>
          </p:cNvPr>
          <p:cNvSpPr/>
          <p:nvPr/>
        </p:nvSpPr>
        <p:spPr>
          <a:xfrm>
            <a:off x="2492679" y="2061000"/>
            <a:ext cx="3288082" cy="80119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대표 가수는 누가 있을까</a:t>
            </a:r>
            <a:r>
              <a:rPr lang="en-US" altLang="ko-KR" sz="1400" dirty="0">
                <a:solidFill>
                  <a:schemeClr val="tx1"/>
                </a:solidFill>
              </a:rPr>
              <a:t>?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비행기 구름">
  <a:themeElements>
    <a:clrScheme name="비행기 구름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비행기 구름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비행기 구름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5494</TotalTime>
  <Words>479</Words>
  <Application>Microsoft Office PowerPoint</Application>
  <PresentationFormat>와이드스크린</PresentationFormat>
  <Paragraphs>78</Paragraphs>
  <Slides>9</Slides>
  <Notes>8</Notes>
  <HiddenSlides>0</HiddenSlides>
  <MMClips>7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Arial</vt:lpstr>
      <vt:lpstr>Spoqa Han Sans Neo</vt:lpstr>
      <vt:lpstr>Century Gothic</vt:lpstr>
      <vt:lpstr>나눔고딕</vt:lpstr>
      <vt:lpstr>NanumGothicExtraBold</vt:lpstr>
      <vt:lpstr>맑은 고딕</vt:lpstr>
      <vt:lpstr>내지 마스터</vt:lpstr>
      <vt:lpstr>뒤표지 마스터</vt:lpstr>
      <vt:lpstr>비행기 구름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252</cp:revision>
  <dcterms:created xsi:type="dcterms:W3CDTF">2024-07-03T01:17:18Z</dcterms:created>
  <dcterms:modified xsi:type="dcterms:W3CDTF">2025-03-28T05:06:08Z</dcterms:modified>
</cp:coreProperties>
</file>