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1"/>
  </p:notesMasterIdLst>
  <p:sldIdLst>
    <p:sldId id="292" r:id="rId5"/>
    <p:sldId id="298" r:id="rId6"/>
    <p:sldId id="297" r:id="rId7"/>
    <p:sldId id="318" r:id="rId8"/>
    <p:sldId id="312" r:id="rId9"/>
    <p:sldId id="295" r:id="rId10"/>
  </p:sldIdLst>
  <p:sldSz cx="12192000" cy="6858000"/>
  <p:notesSz cx="6858000" cy="9144000"/>
  <p:embeddedFontLst>
    <p:embeddedFont>
      <p:font typeface="NanumGothicExtraBold" panose="020D0904000000000000" pitchFamily="50" charset="-127"/>
      <p:bold r:id="rId12"/>
    </p:embeddedFont>
    <p:embeddedFont>
      <p:font typeface="Spoqa Han Sans Neo" panose="020B0600000101010101" charset="0"/>
      <p:regular r:id="rId13"/>
      <p:bold r:id="rId14"/>
      <p:italic r:id="rId15"/>
      <p:boldItalic r:id="rId16"/>
    </p:embeddedFont>
    <p:embeddedFont>
      <p:font typeface="나눔고딕" panose="020D0604000000000000" pitchFamily="50" charset="-127"/>
      <p:regular r:id="rId17"/>
      <p:bold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18"/>
            <p14:sldId id="312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996600"/>
    <a:srgbClr val="E32D91"/>
    <a:srgbClr val="6B1F99"/>
    <a:srgbClr val="F4F9FE"/>
    <a:srgbClr val="B5A7D1"/>
    <a:srgbClr val="2B3C71"/>
    <a:srgbClr val="573781"/>
    <a:srgbClr val="9832D6"/>
    <a:srgbClr val="A16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3188" autoAdjust="0"/>
  </p:normalViewPr>
  <p:slideViewPr>
    <p:cSldViewPr snapToGrid="0" showGuides="1">
      <p:cViewPr varScale="1">
        <p:scale>
          <a:sx n="136" d="100"/>
          <a:sy n="136" d="100"/>
        </p:scale>
        <p:origin x="132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2025-03-18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1252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946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sz="3600" dirty="0">
                <a:solidFill>
                  <a:schemeClr val="tx1"/>
                </a:solidFill>
                <a:latin typeface="+mj-ea"/>
                <a:ea typeface="+mj-ea"/>
              </a:rPr>
              <a:t>저작권 원정대</a:t>
            </a:r>
            <a:endParaRPr kumimoji="1" lang="en-US" altLang="ko-KR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Ⅳ.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창작해요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19675" y="4894508"/>
            <a:ext cx="215265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107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2740" y="3297406"/>
            <a:ext cx="6446520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저작권을 이해하고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, 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창작할 때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책임감 있는 태도를 기를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저작권 알아보기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1345625" y="1843073"/>
            <a:ext cx="10314644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인간의 사상 또는 감정을 표현한 창작물인 저작물에 대한 배타적이며 독점적인 권리를 말하며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소설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시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논문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강연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각본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음악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연극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무용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회화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서예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도안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조각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공예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건축물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사진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영상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도형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컴퓨터 프로그램 등이 저작물에 속한다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836C3E9C-8115-AB80-23C8-5824028E7A1E}"/>
              </a:ext>
            </a:extLst>
          </p:cNvPr>
          <p:cNvSpPr/>
          <p:nvPr/>
        </p:nvSpPr>
        <p:spPr>
          <a:xfrm>
            <a:off x="1278709" y="1381613"/>
            <a:ext cx="1064023" cy="3012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200000"/>
              </a:lnSpc>
            </a:pP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저작권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D3D245-57DD-FE5B-D89D-393B159D5802}"/>
              </a:ext>
            </a:extLst>
          </p:cNvPr>
          <p:cNvSpPr txBox="1"/>
          <p:nvPr/>
        </p:nvSpPr>
        <p:spPr>
          <a:xfrm>
            <a:off x="1345625" y="3771197"/>
            <a:ext cx="10314644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우리나라의 저작권법상 음악 저작물에 대한 별도의 정의는 없으나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음악 산업 진흥에 관한 법률 제</a:t>
            </a:r>
            <a:r>
              <a:rPr lang="en-US" altLang="ko-KR" sz="1400" dirty="0">
                <a:latin typeface="+mn-ea"/>
              </a:rPr>
              <a:t>2</a:t>
            </a:r>
            <a:r>
              <a:rPr lang="ko-KR" altLang="en-US" sz="1400" dirty="0">
                <a:latin typeface="+mn-ea"/>
              </a:rPr>
              <a:t>조 제</a:t>
            </a:r>
            <a:r>
              <a:rPr lang="en-US" altLang="ko-KR" sz="1400" dirty="0">
                <a:latin typeface="+mn-ea"/>
              </a:rPr>
              <a:t>1</a:t>
            </a:r>
            <a:r>
              <a:rPr lang="ko-KR" altLang="en-US" sz="1400" dirty="0">
                <a:latin typeface="+mn-ea"/>
              </a:rPr>
              <a:t>호는 음악을 ‘소리를 소재로 박자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선율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화성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음색 등을 일정한 법칙과 형식으로 종합하여 사상과 감정을 나타낸 </a:t>
            </a:r>
            <a:r>
              <a:rPr lang="ko-KR" altLang="en-US" sz="1400" dirty="0" err="1">
                <a:latin typeface="+mn-ea"/>
              </a:rPr>
              <a:t>것’이라고</a:t>
            </a:r>
            <a:r>
              <a:rPr lang="ko-KR" altLang="en-US" sz="1400" dirty="0">
                <a:latin typeface="+mn-ea"/>
              </a:rPr>
              <a:t> 정의한다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일반적으로 음악 저작물은 ‘음에 의하여 표현된 </a:t>
            </a:r>
            <a:r>
              <a:rPr lang="ko-KR" altLang="en-US" sz="1400" dirty="0" err="1">
                <a:latin typeface="+mn-ea"/>
              </a:rPr>
              <a:t>저작물’인</a:t>
            </a:r>
            <a:r>
              <a:rPr lang="ko-KR" altLang="en-US" sz="1400" dirty="0">
                <a:latin typeface="+mn-ea"/>
              </a:rPr>
              <a:t> 것으로 가곡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오페라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가요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연주곡</a:t>
            </a:r>
            <a:r>
              <a:rPr lang="ko-KR" altLang="en-US" sz="1400" dirty="0">
                <a:latin typeface="+mn-ea"/>
              </a:rPr>
              <a:t> 등이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1DCF8DA6-4864-F3F7-6125-A3742410AEB6}"/>
              </a:ext>
            </a:extLst>
          </p:cNvPr>
          <p:cNvSpPr/>
          <p:nvPr/>
        </p:nvSpPr>
        <p:spPr>
          <a:xfrm>
            <a:off x="1278709" y="3309737"/>
            <a:ext cx="1064023" cy="30127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200000"/>
              </a:lnSpc>
            </a:pPr>
            <a:r>
              <a:rPr lang="ko-KR" altLang="en-US" sz="1100" dirty="0">
                <a:solidFill>
                  <a:schemeClr val="accent4">
                    <a:lumMod val="50000"/>
                  </a:schemeClr>
                </a:solidFill>
              </a:rPr>
              <a:t>음악 저작물</a:t>
            </a: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주사위 게임 해보기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9" name="그림 18" descr="텍스트, 클립아트, 만화 영화, 일러스트레이션이(가) 표시된 사진&#10;&#10;자동 생성된 설명">
            <a:extLst>
              <a:ext uri="{FF2B5EF4-FFF2-40B4-BE49-F238E27FC236}">
                <a16:creationId xmlns:a16="http://schemas.microsoft.com/office/drawing/2014/main" id="{E948D4D5-8097-68F8-398D-790D1F9E90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504" y="941792"/>
            <a:ext cx="6591219" cy="5218727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3231F597-E49D-2870-4F10-C1126664A4BE}"/>
              </a:ext>
            </a:extLst>
          </p:cNvPr>
          <p:cNvSpPr/>
          <p:nvPr/>
        </p:nvSpPr>
        <p:spPr>
          <a:xfrm>
            <a:off x="6193892" y="2155848"/>
            <a:ext cx="814283" cy="814283"/>
          </a:xfrm>
          <a:prstGeom prst="ellipse">
            <a:avLst/>
          </a:prstGeom>
          <a:solidFill>
            <a:srgbClr val="CCCC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FF43596F-0236-EF21-F9DB-D1FB6C67241A}"/>
              </a:ext>
            </a:extLst>
          </p:cNvPr>
          <p:cNvSpPr/>
          <p:nvPr/>
        </p:nvSpPr>
        <p:spPr>
          <a:xfrm>
            <a:off x="6240783" y="3250784"/>
            <a:ext cx="814283" cy="814283"/>
          </a:xfrm>
          <a:prstGeom prst="ellipse">
            <a:avLst/>
          </a:prstGeom>
          <a:solidFill>
            <a:srgbClr val="CCCC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AB4B85E1-984E-8E6F-1560-A92BE80EFBBE}"/>
              </a:ext>
            </a:extLst>
          </p:cNvPr>
          <p:cNvSpPr/>
          <p:nvPr/>
        </p:nvSpPr>
        <p:spPr>
          <a:xfrm>
            <a:off x="7166906" y="5087857"/>
            <a:ext cx="814283" cy="814283"/>
          </a:xfrm>
          <a:prstGeom prst="ellipse">
            <a:avLst/>
          </a:prstGeom>
          <a:solidFill>
            <a:srgbClr val="CCCC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C95C0C17-3AA5-8ECE-85BF-63AAEA3763CC}"/>
              </a:ext>
            </a:extLst>
          </p:cNvPr>
          <p:cNvSpPr/>
          <p:nvPr/>
        </p:nvSpPr>
        <p:spPr>
          <a:xfrm>
            <a:off x="8170401" y="1359778"/>
            <a:ext cx="814283" cy="814283"/>
          </a:xfrm>
          <a:prstGeom prst="ellipse">
            <a:avLst/>
          </a:prstGeom>
          <a:solidFill>
            <a:srgbClr val="CCCC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3B9550A3-4A21-B407-8363-B4677B80AF9D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6193892" y="1167618"/>
            <a:ext cx="407142" cy="988230"/>
          </a:xfrm>
          <a:prstGeom prst="straightConnector1">
            <a:avLst/>
          </a:prstGeom>
          <a:ln>
            <a:solidFill>
              <a:srgbClr val="CCCC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C90AB88C-AC49-498E-02DB-838C306497BA}"/>
              </a:ext>
            </a:extLst>
          </p:cNvPr>
          <p:cNvSpPr/>
          <p:nvPr/>
        </p:nvSpPr>
        <p:spPr>
          <a:xfrm>
            <a:off x="5583901" y="837825"/>
            <a:ext cx="1064023" cy="301273"/>
          </a:xfrm>
          <a:prstGeom prst="roundRect">
            <a:avLst/>
          </a:prstGeom>
          <a:ln>
            <a:solidFill>
              <a:srgbClr val="CCCC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200000"/>
              </a:lnSpc>
            </a:pPr>
            <a:r>
              <a:rPr lang="en-US" altLang="ko-KR" sz="1100" dirty="0">
                <a:solidFill>
                  <a:srgbClr val="996600"/>
                </a:solidFill>
              </a:rPr>
              <a:t>70</a:t>
            </a:r>
            <a:r>
              <a:rPr lang="ko-KR" altLang="en-US" sz="1100" dirty="0">
                <a:solidFill>
                  <a:srgbClr val="996600"/>
                </a:solidFill>
              </a:rPr>
              <a:t>년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74A9FB04-4D00-88BC-EC5F-7B6985D6C7D2}"/>
              </a:ext>
            </a:extLst>
          </p:cNvPr>
          <p:cNvSpPr/>
          <p:nvPr/>
        </p:nvSpPr>
        <p:spPr>
          <a:xfrm>
            <a:off x="9879237" y="829250"/>
            <a:ext cx="1557797" cy="301273"/>
          </a:xfrm>
          <a:prstGeom prst="roundRect">
            <a:avLst/>
          </a:prstGeom>
          <a:ln>
            <a:solidFill>
              <a:srgbClr val="CCCC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200000"/>
              </a:lnSpc>
            </a:pPr>
            <a:r>
              <a:rPr lang="ko-KR" altLang="en-US" sz="1100">
                <a:solidFill>
                  <a:srgbClr val="996600"/>
                </a:solidFill>
              </a:rPr>
              <a:t>저작 </a:t>
            </a:r>
            <a:r>
              <a:rPr lang="ko-KR" altLang="en-US" sz="1100" dirty="0" err="1">
                <a:solidFill>
                  <a:srgbClr val="996600"/>
                </a:solidFill>
              </a:rPr>
              <a:t>인접권자</a:t>
            </a:r>
            <a:endParaRPr lang="ko-KR" altLang="en-US" sz="1100" dirty="0">
              <a:solidFill>
                <a:srgbClr val="996600"/>
              </a:solidFill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8355ED03-EC87-C2AC-4358-7C4DA24636C5}"/>
              </a:ext>
            </a:extLst>
          </p:cNvPr>
          <p:cNvCxnSpPr>
            <a:stCxn id="23" idx="7"/>
          </p:cNvCxnSpPr>
          <p:nvPr/>
        </p:nvCxnSpPr>
        <p:spPr>
          <a:xfrm flipV="1">
            <a:off x="8865435" y="988461"/>
            <a:ext cx="918645" cy="490566"/>
          </a:xfrm>
          <a:prstGeom prst="straightConnector1">
            <a:avLst/>
          </a:prstGeom>
          <a:ln>
            <a:solidFill>
              <a:srgbClr val="CCCC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1B50D4C8-575B-18AA-7850-B9DE65572029}"/>
              </a:ext>
            </a:extLst>
          </p:cNvPr>
          <p:cNvSpPr/>
          <p:nvPr/>
        </p:nvSpPr>
        <p:spPr>
          <a:xfrm>
            <a:off x="9743735" y="4542847"/>
            <a:ext cx="1828800" cy="638958"/>
          </a:xfrm>
          <a:prstGeom prst="roundRect">
            <a:avLst/>
          </a:prstGeom>
          <a:ln>
            <a:solidFill>
              <a:srgbClr val="CCCC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rgbClr val="996600"/>
                </a:solidFill>
              </a:rPr>
              <a:t>저작물을 만든 순간부터 </a:t>
            </a:r>
            <a:r>
              <a:rPr lang="ko-KR" altLang="en-US" sz="1100">
                <a:solidFill>
                  <a:srgbClr val="996600"/>
                </a:solidFill>
              </a:rPr>
              <a:t>저작권자가 된다</a:t>
            </a:r>
            <a:r>
              <a:rPr lang="en-US" altLang="ko-KR" sz="1100" dirty="0">
                <a:solidFill>
                  <a:srgbClr val="996600"/>
                </a:solidFill>
              </a:rPr>
              <a:t>.</a:t>
            </a:r>
            <a:endParaRPr lang="ko-KR" altLang="en-US" sz="1100" dirty="0">
              <a:solidFill>
                <a:srgbClr val="996600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DA0F4BD8-7D9C-A57B-A519-FE1681E67E4C}"/>
              </a:ext>
            </a:extLst>
          </p:cNvPr>
          <p:cNvCxnSpPr>
            <a:cxnSpLocks/>
          </p:cNvCxnSpPr>
          <p:nvPr/>
        </p:nvCxnSpPr>
        <p:spPr>
          <a:xfrm flipV="1">
            <a:off x="7981189" y="4862326"/>
            <a:ext cx="1707734" cy="490566"/>
          </a:xfrm>
          <a:prstGeom prst="straightConnector1">
            <a:avLst/>
          </a:prstGeom>
          <a:ln>
            <a:solidFill>
              <a:srgbClr val="CCCC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D7E0E154-1046-C9C5-5893-840B666D0F1F}"/>
              </a:ext>
            </a:extLst>
          </p:cNvPr>
          <p:cNvCxnSpPr>
            <a:cxnSpLocks/>
            <a:stCxn id="21" idx="2"/>
          </p:cNvCxnSpPr>
          <p:nvPr/>
        </p:nvCxnSpPr>
        <p:spPr>
          <a:xfrm flipH="1" flipV="1">
            <a:off x="3052689" y="3525750"/>
            <a:ext cx="3188094" cy="132176"/>
          </a:xfrm>
          <a:prstGeom prst="straightConnector1">
            <a:avLst/>
          </a:prstGeom>
          <a:ln>
            <a:solidFill>
              <a:srgbClr val="CCCC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6F62E418-E38C-4344-D4A5-FD24C8BA2115}"/>
              </a:ext>
            </a:extLst>
          </p:cNvPr>
          <p:cNvSpPr/>
          <p:nvPr/>
        </p:nvSpPr>
        <p:spPr>
          <a:xfrm>
            <a:off x="1659988" y="3400519"/>
            <a:ext cx="1357014" cy="334454"/>
          </a:xfrm>
          <a:prstGeom prst="roundRect">
            <a:avLst/>
          </a:prstGeom>
          <a:ln>
            <a:solidFill>
              <a:srgbClr val="CCCC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rgbClr val="996600"/>
                </a:solidFill>
              </a:rPr>
              <a:t>음악 저작권</a:t>
            </a:r>
          </a:p>
        </p:txBody>
      </p:sp>
    </p:spTree>
    <p:extLst>
      <p:ext uri="{BB962C8B-B14F-4D97-AF65-F5344CB8AC3E}">
        <p14:creationId xmlns:p14="http://schemas.microsoft.com/office/powerpoint/2010/main" val="17988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31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우리가 쉽게 범할 수 있는 저작권 침해 유형 알아보기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5C0ED8-D5B0-82F0-97F2-F9EBDDFA2CD2}"/>
              </a:ext>
            </a:extLst>
          </p:cNvPr>
          <p:cNvSpPr txBox="1"/>
          <p:nvPr/>
        </p:nvSpPr>
        <p:spPr>
          <a:xfrm>
            <a:off x="2682148" y="2069006"/>
            <a:ext cx="7369218" cy="198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인터넷에 떠도는 글 또는 그림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사진을 내 웹사이트 또는 </a:t>
            </a:r>
            <a:r>
              <a:rPr lang="ko-KR" altLang="en-US" sz="1400" dirty="0" err="1">
                <a:latin typeface="+mn-ea"/>
              </a:rPr>
              <a:t>타웹사이트에</a:t>
            </a:r>
            <a:r>
              <a:rPr lang="ko-KR" altLang="en-US" sz="1400" dirty="0">
                <a:latin typeface="+mn-ea"/>
              </a:rPr>
              <a:t> 업로드하기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공유 사이트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웹하드 등에서 자료 주고받기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컴퓨터 프로그램을 </a:t>
            </a:r>
            <a:r>
              <a:rPr lang="en-US" altLang="ko-KR" sz="1400" dirty="0">
                <a:latin typeface="+mn-ea"/>
              </a:rPr>
              <a:t>CD</a:t>
            </a:r>
            <a:r>
              <a:rPr lang="ko-KR" altLang="en-US" sz="1400" dirty="0">
                <a:latin typeface="+mn-ea"/>
              </a:rPr>
              <a:t>로 구워 주변에 나눠주기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좋아하는 음악을 내 홈페이지 또는 블로그 등에 배경 음악으로 사용하기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학교 과제에 인터넷 자료를 그대로 옮겨 제출하기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- </a:t>
            </a:r>
            <a:r>
              <a:rPr lang="ko-KR" altLang="en-US" sz="1400" dirty="0">
                <a:latin typeface="+mn-ea"/>
              </a:rPr>
              <a:t>문제집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참고서 등 학습 자료를 스캔하여 웹사이트에 올리기</a:t>
            </a:r>
          </a:p>
        </p:txBody>
      </p:sp>
    </p:spTree>
    <p:extLst>
      <p:ext uri="{BB962C8B-B14F-4D97-AF65-F5344CB8AC3E}">
        <p14:creationId xmlns:p14="http://schemas.microsoft.com/office/powerpoint/2010/main" val="135068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245</Words>
  <Application>Microsoft Office PowerPoint</Application>
  <PresentationFormat>와이드스크린</PresentationFormat>
  <Paragraphs>31</Paragraphs>
  <Slides>6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맑은 고딕</vt:lpstr>
      <vt:lpstr>Arial</vt:lpstr>
      <vt:lpstr>나눔고딕</vt:lpstr>
      <vt:lpstr>Spoqa Han Sans Neo</vt:lpstr>
      <vt:lpstr>NanumGothicExtraBold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213</cp:revision>
  <dcterms:created xsi:type="dcterms:W3CDTF">2024-07-03T01:17:18Z</dcterms:created>
  <dcterms:modified xsi:type="dcterms:W3CDTF">2025-03-18T08:04:54Z</dcterms:modified>
</cp:coreProperties>
</file>