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0" r:id="rId2"/>
    <p:sldMasterId id="2147483653" r:id="rId3"/>
    <p:sldMasterId id="2147483656" r:id="rId4"/>
  </p:sldMasterIdLst>
  <p:notesMasterIdLst>
    <p:notesMasterId r:id="rId12"/>
  </p:notesMasterIdLst>
  <p:sldIdLst>
    <p:sldId id="292" r:id="rId5"/>
    <p:sldId id="298" r:id="rId6"/>
    <p:sldId id="297" r:id="rId7"/>
    <p:sldId id="318" r:id="rId8"/>
    <p:sldId id="312" r:id="rId9"/>
    <p:sldId id="320" r:id="rId10"/>
    <p:sldId id="295" r:id="rId11"/>
  </p:sldIdLst>
  <p:sldSz cx="12192000" cy="6858000"/>
  <p:notesSz cx="6858000" cy="9144000"/>
  <p:embeddedFontLst>
    <p:embeddedFont>
      <p:font typeface="NanumGothicExtraBold" panose="020D0904000000000000" pitchFamily="50" charset="-127"/>
      <p:bold r:id="rId13"/>
    </p:embeddedFont>
    <p:embeddedFont>
      <p:font typeface="Spoqa Han Sans Neo" panose="020B0600000101010101" charset="0"/>
      <p:regular r:id="rId14"/>
      <p:bold r:id="rId15"/>
      <p:italic r:id="rId16"/>
      <p:boldItalic r:id="rId17"/>
    </p:embeddedFont>
    <p:embeddedFont>
      <p:font typeface="나눔고딕" panose="020D0604000000000000" pitchFamily="50" charset="-127"/>
      <p:regular r:id="rId18"/>
      <p:bold r:id="rId19"/>
    </p:embeddedFont>
    <p:embeddedFont>
      <p:font typeface="맑은 고딕" panose="020B0503020000020004" pitchFamily="50" charset="-127"/>
      <p:regular r:id="rId20"/>
      <p:bold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03A8F76E-3473-4F77-B474-1C0ADA503A3B}">
          <p14:sldIdLst>
            <p14:sldId id="292"/>
            <p14:sldId id="298"/>
            <p14:sldId id="297"/>
            <p14:sldId id="318"/>
            <p14:sldId id="312"/>
            <p14:sldId id="320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7B3"/>
    <a:srgbClr val="FFFFCC"/>
    <a:srgbClr val="CCCC00"/>
    <a:srgbClr val="F7FAD6"/>
    <a:srgbClr val="9999FF"/>
    <a:srgbClr val="DBCDE1"/>
    <a:srgbClr val="C1E8BE"/>
    <a:srgbClr val="996600"/>
    <a:srgbClr val="B4A7D1"/>
    <a:srgbClr val="DC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93188" autoAdjust="0"/>
  </p:normalViewPr>
  <p:slideViewPr>
    <p:cSldViewPr snapToGrid="0" showGuides="1">
      <p:cViewPr varScale="1">
        <p:scale>
          <a:sx n="136" d="100"/>
          <a:sy n="136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19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34788-15F2-CA41-8A51-AC4F28D6D271}" type="datetimeFigureOut">
              <a:rPr kumimoji="1" lang="ko-KR" altLang="en-US" smtClean="0"/>
              <a:t>2025-03-28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07D66-029A-D34F-8D49-8D811C6AC70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7812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2791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D7711-E4E4-60CA-7837-8EBF0CE64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0C73E50-F3F2-4113-23E7-CF38B71763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E2D4172-CC70-46EA-0D1B-DF3E7215F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91FA2E-2EA5-CF26-91CF-5FF2EB3A6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6478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132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12529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79460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6870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2937557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자유형 93">
            <a:extLst>
              <a:ext uri="{FF2B5EF4-FFF2-40B4-BE49-F238E27FC236}">
                <a16:creationId xmlns:a16="http://schemas.microsoft.com/office/drawing/2014/main" id="{C1486CC4-6B29-0A8D-3CD2-0BFA6AA822AD}"/>
              </a:ext>
            </a:extLst>
          </p:cNvPr>
          <p:cNvSpPr>
            <a:spLocks/>
          </p:cNvSpPr>
          <p:nvPr userDrawn="1"/>
        </p:nvSpPr>
        <p:spPr>
          <a:xfrm>
            <a:off x="-36000" y="0"/>
            <a:ext cx="5436000" cy="6858000"/>
          </a:xfrm>
          <a:custGeom>
            <a:avLst/>
            <a:gdLst>
              <a:gd name="connsiteX0" fmla="*/ 0 w 5436000"/>
              <a:gd name="connsiteY0" fmla="*/ 0 h 6858000"/>
              <a:gd name="connsiteX1" fmla="*/ 4196380 w 5436000"/>
              <a:gd name="connsiteY1" fmla="*/ 0 h 6858000"/>
              <a:gd name="connsiteX2" fmla="*/ 4223422 w 5436000"/>
              <a:gd name="connsiteY2" fmla="*/ 24578 h 6858000"/>
              <a:gd name="connsiteX3" fmla="*/ 5436000 w 5436000"/>
              <a:gd name="connsiteY3" fmla="*/ 2952000 h 6858000"/>
              <a:gd name="connsiteX4" fmla="*/ 2719471 w 5436000"/>
              <a:gd name="connsiteY4" fmla="*/ 6840786 h 6858000"/>
              <a:gd name="connsiteX5" fmla="*/ 2668596 w 5436000"/>
              <a:gd name="connsiteY5" fmla="*/ 6858000 h 6858000"/>
              <a:gd name="connsiteX6" fmla="*/ 0 w 543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6000" h="6858000">
                <a:moveTo>
                  <a:pt x="0" y="0"/>
                </a:moveTo>
                <a:lnTo>
                  <a:pt x="4196380" y="0"/>
                </a:lnTo>
                <a:lnTo>
                  <a:pt x="4223422" y="24578"/>
                </a:lnTo>
                <a:cubicBezTo>
                  <a:pt x="4972615" y="773771"/>
                  <a:pt x="5436000" y="1808771"/>
                  <a:pt x="5436000" y="2952000"/>
                </a:cubicBezTo>
                <a:cubicBezTo>
                  <a:pt x="5436000" y="4738296"/>
                  <a:pt x="4304689" y="6260360"/>
                  <a:pt x="2719471" y="6840786"/>
                </a:cubicBezTo>
                <a:lnTo>
                  <a:pt x="2668596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>
            <a:solidFill>
              <a:srgbClr val="3CC8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9895E58C-5B7E-C797-C059-3AD811B3A7AD}"/>
              </a:ext>
            </a:extLst>
          </p:cNvPr>
          <p:cNvSpPr>
            <a:spLocks/>
          </p:cNvSpPr>
          <p:nvPr userDrawn="1"/>
        </p:nvSpPr>
        <p:spPr>
          <a:xfrm>
            <a:off x="468000" y="2088000"/>
            <a:ext cx="1800000" cy="1800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BCE6A404-44F4-0F62-B454-3580EBBBB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2952000"/>
            <a:ext cx="3616325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i="0">
                <a:solidFill>
                  <a:srgbClr val="19552A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CONTENT</a:t>
            </a:r>
            <a:endParaRPr kumimoji="1"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81C8A17A-1C2F-FD05-810D-3821F930BED7}"/>
              </a:ext>
            </a:extLst>
          </p:cNvPr>
          <p:cNvSpPr/>
          <p:nvPr userDrawn="1"/>
        </p:nvSpPr>
        <p:spPr>
          <a:xfrm>
            <a:off x="5071439" y="2865429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61" name="텍스트 개체 틀 12">
            <a:extLst>
              <a:ext uri="{FF2B5EF4-FFF2-40B4-BE49-F238E27FC236}">
                <a16:creationId xmlns:a16="http://schemas.microsoft.com/office/drawing/2014/main" id="{5EF0AD64-8A99-A4CD-AFB8-C0F175BBE8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4439" y="3072429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62" name="텍스트 개체 틀 14">
            <a:extLst>
              <a:ext uri="{FF2B5EF4-FFF2-40B4-BE49-F238E27FC236}">
                <a16:creationId xmlns:a16="http://schemas.microsoft.com/office/drawing/2014/main" id="{0D7B0B3B-CD24-02DD-636B-8459E7F68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5866" y="3045429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02	</a:t>
            </a:r>
            <a:endParaRPr kumimoji="1" lang="ko-KR" altLang="en-US" dirty="0"/>
          </a:p>
        </p:txBody>
      </p:sp>
      <p:sp>
        <p:nvSpPr>
          <p:cNvPr id="63" name="텍스트 개체 틀 16">
            <a:extLst>
              <a:ext uri="{FF2B5EF4-FFF2-40B4-BE49-F238E27FC236}">
                <a16:creationId xmlns:a16="http://schemas.microsoft.com/office/drawing/2014/main" id="{0878C768-12F3-EC33-D228-7EB19FE94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7497" y="3430800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64D861A8-CAF1-9D86-D1F9-01807F97DCE6}"/>
              </a:ext>
            </a:extLst>
          </p:cNvPr>
          <p:cNvSpPr/>
          <p:nvPr userDrawn="1"/>
        </p:nvSpPr>
        <p:spPr>
          <a:xfrm>
            <a:off x="4811307" y="4044896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3" name="텍스트 개체 틀 12">
            <a:extLst>
              <a:ext uri="{FF2B5EF4-FFF2-40B4-BE49-F238E27FC236}">
                <a16:creationId xmlns:a16="http://schemas.microsoft.com/office/drawing/2014/main" id="{928927FC-81C7-68F8-A269-F2C139AF6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4307" y="4251896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4" name="텍스트 개체 틀 14">
            <a:extLst>
              <a:ext uri="{FF2B5EF4-FFF2-40B4-BE49-F238E27FC236}">
                <a16:creationId xmlns:a16="http://schemas.microsoft.com/office/drawing/2014/main" id="{0B07924A-6FF8-ECC4-F726-11B775937C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5734" y="4224896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03</a:t>
            </a:r>
            <a:endParaRPr kumimoji="1" lang="ko-KR" altLang="en-US" dirty="0"/>
          </a:p>
        </p:txBody>
      </p:sp>
      <p:sp>
        <p:nvSpPr>
          <p:cNvPr id="75" name="텍스트 개체 틀 16">
            <a:extLst>
              <a:ext uri="{FF2B5EF4-FFF2-40B4-BE49-F238E27FC236}">
                <a16:creationId xmlns:a16="http://schemas.microsoft.com/office/drawing/2014/main" id="{0EA02FB4-39DB-A904-D404-C9EFC0F6E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7365" y="4610132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E28A8772-BBD5-4EF8-4F52-4C9A051949AD}"/>
              </a:ext>
            </a:extLst>
          </p:cNvPr>
          <p:cNvSpPr/>
          <p:nvPr userDrawn="1"/>
        </p:nvSpPr>
        <p:spPr>
          <a:xfrm>
            <a:off x="4151850" y="5214051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텍스트 개체 틀 12">
            <a:extLst>
              <a:ext uri="{FF2B5EF4-FFF2-40B4-BE49-F238E27FC236}">
                <a16:creationId xmlns:a16="http://schemas.microsoft.com/office/drawing/2014/main" id="{457CE378-F1E9-6CE3-A5D3-4FFEB9E8CF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850" y="5421051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8" name="텍스트 개체 틀 14">
            <a:extLst>
              <a:ext uri="{FF2B5EF4-FFF2-40B4-BE49-F238E27FC236}">
                <a16:creationId xmlns:a16="http://schemas.microsoft.com/office/drawing/2014/main" id="{2F0C93CE-9B47-0093-CB6B-F6AE0960A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96277" y="5394051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04</a:t>
            </a:r>
            <a:endParaRPr kumimoji="1" lang="ko-KR" altLang="en-US" dirty="0"/>
          </a:p>
        </p:txBody>
      </p:sp>
      <p:sp>
        <p:nvSpPr>
          <p:cNvPr id="79" name="텍스트 개체 틀 16">
            <a:extLst>
              <a:ext uri="{FF2B5EF4-FFF2-40B4-BE49-F238E27FC236}">
                <a16:creationId xmlns:a16="http://schemas.microsoft.com/office/drawing/2014/main" id="{E634DD0D-0F61-9FEB-FB0E-0ACC03AF42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7908" y="5778664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88DDC53F-2EAA-1FA8-3410-0C0EE4E37DBA}"/>
              </a:ext>
            </a:extLst>
          </p:cNvPr>
          <p:cNvSpPr/>
          <p:nvPr userDrawn="1"/>
        </p:nvSpPr>
        <p:spPr>
          <a:xfrm>
            <a:off x="4970307" y="1674977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1" name="텍스트 개체 틀 12">
            <a:extLst>
              <a:ext uri="{FF2B5EF4-FFF2-40B4-BE49-F238E27FC236}">
                <a16:creationId xmlns:a16="http://schemas.microsoft.com/office/drawing/2014/main" id="{AFB24356-325B-4445-EBE0-D728DC6B97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53307" y="1881977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82" name="텍스트 개체 틀 14">
            <a:extLst>
              <a:ext uri="{FF2B5EF4-FFF2-40B4-BE49-F238E27FC236}">
                <a16:creationId xmlns:a16="http://schemas.microsoft.com/office/drawing/2014/main" id="{C1CC5BB4-DFC5-50B1-1A13-C44710AE08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161" y="1854977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83" name="텍스트 개체 틀 16">
            <a:extLst>
              <a:ext uri="{FF2B5EF4-FFF2-40B4-BE49-F238E27FC236}">
                <a16:creationId xmlns:a16="http://schemas.microsoft.com/office/drawing/2014/main" id="{E171C7E9-FB02-80C7-AB89-75C767648D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6365" y="2240668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53DCF32-80C2-F698-A8BD-397079CCE251}"/>
              </a:ext>
            </a:extLst>
          </p:cNvPr>
          <p:cNvGrpSpPr/>
          <p:nvPr userDrawn="1"/>
        </p:nvGrpSpPr>
        <p:grpSpPr>
          <a:xfrm>
            <a:off x="10535160" y="-1405647"/>
            <a:ext cx="2822944" cy="2679979"/>
            <a:chOff x="10535160" y="-1405647"/>
            <a:chExt cx="2822944" cy="2679979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B63FF3C-B656-A948-1F03-4F3205DA474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35160" y="225375"/>
              <a:ext cx="216000" cy="216000"/>
            </a:xfrm>
            <a:prstGeom prst="ellipse">
              <a:avLst/>
            </a:prstGeom>
            <a:solidFill>
              <a:srgbClr val="3CC86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BA5BDDE1-A875-EC79-85D9-B3FFACBA2845}"/>
                </a:ext>
              </a:extLst>
            </p:cNvPr>
            <p:cNvSpPr>
              <a:spLocks/>
            </p:cNvSpPr>
            <p:nvPr userDrawn="1"/>
          </p:nvSpPr>
          <p:spPr>
            <a:xfrm>
              <a:off x="10841062" y="-1242710"/>
              <a:ext cx="2517042" cy="2517042"/>
            </a:xfrm>
            <a:prstGeom prst="ellipse">
              <a:avLst/>
            </a:prstGeom>
            <a:solidFill>
              <a:srgbClr val="3CC86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471C1E9E-D288-80AB-AABD-6AD26DFE7446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55480" y="-1405647"/>
              <a:ext cx="2555810" cy="2555810"/>
            </a:xfrm>
            <a:prstGeom prst="ellipse">
              <a:avLst/>
            </a:prstGeom>
            <a:noFill/>
            <a:ln w="6350">
              <a:solidFill>
                <a:srgbClr val="3CC8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235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9771C88C-1866-4E07-717F-E381D16AC510}"/>
              </a:ext>
            </a:extLst>
          </p:cNvPr>
          <p:cNvSpPr/>
          <p:nvPr userDrawn="1"/>
        </p:nvSpPr>
        <p:spPr>
          <a:xfrm>
            <a:off x="180000" y="180000"/>
            <a:ext cx="11829600" cy="576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55E45D2B-60AB-B1CF-7871-CD59DC469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sp>
        <p:nvSpPr>
          <p:cNvPr id="10" name="텍스트 개체 틀 17">
            <a:extLst>
              <a:ext uri="{FF2B5EF4-FFF2-40B4-BE49-F238E27FC236}">
                <a16:creationId xmlns:a16="http://schemas.microsoft.com/office/drawing/2014/main" id="{B8914D4D-6E4D-61D0-28DF-4FCE12D36F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828000"/>
            <a:ext cx="8653822" cy="252000"/>
          </a:xfrm>
          <a:prstGeom prst="rect">
            <a:avLst/>
          </a:prstGeom>
        </p:spPr>
        <p:txBody>
          <a:bodyPr lIns="0" tIns="0" rIns="0" bIns="0"/>
          <a:lstStyle>
            <a:lvl1pPr marL="0" indent="144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cxnSp>
        <p:nvCxnSpPr>
          <p:cNvPr id="3" name="직선 연결선 17">
            <a:extLst>
              <a:ext uri="{FF2B5EF4-FFF2-40B4-BE49-F238E27FC236}">
                <a16:creationId xmlns:a16="http://schemas.microsoft.com/office/drawing/2014/main" id="{422D059B-9719-A54C-D3C7-5DF46A90ED99}"/>
              </a:ext>
            </a:extLst>
          </p:cNvPr>
          <p:cNvCxnSpPr>
            <a:cxnSpLocks/>
          </p:cNvCxnSpPr>
          <p:nvPr userDrawn="1"/>
        </p:nvCxnSpPr>
        <p:spPr>
          <a:xfrm flipH="1">
            <a:off x="263525" y="6336000"/>
            <a:ext cx="1166495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7B8AB9D-BDE2-99D9-7082-57897B6BAE5F}"/>
              </a:ext>
            </a:extLst>
          </p:cNvPr>
          <p:cNvSpPr txBox="1"/>
          <p:nvPr userDrawn="1"/>
        </p:nvSpPr>
        <p:spPr>
          <a:xfrm>
            <a:off x="263525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pic>
        <p:nvPicPr>
          <p:cNvPr id="6" name="그림 5" descr="블랙, 어둠이(가) 표시된 사진&#10;&#10;자동 생성된 설명">
            <a:extLst>
              <a:ext uri="{FF2B5EF4-FFF2-40B4-BE49-F238E27FC236}">
                <a16:creationId xmlns:a16="http://schemas.microsoft.com/office/drawing/2014/main" id="{9860033D-3A43-36D9-EDF3-1EB4DA2DB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E2EDE2-8DF9-FB0D-0E8B-2927BAD5C0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7EE7F75-DE38-4576-2507-D319775B81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4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+mn-ea"/>
              <a:ea typeface="+mn-ea"/>
            </a:endParaRPr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+mn-ea"/>
                <a:ea typeface="+mn-ea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+mn-ea"/>
                <a:ea typeface="+mn-ea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+mn-ea"/>
              <a:ea typeface="+mn-ea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7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+mn-ea"/>
              <a:ea typeface="+mn-ea"/>
            </a:endParaRPr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+mn-ea"/>
                <a:ea typeface="+mn-ea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+mn-ea"/>
                <a:ea typeface="+mn-ea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+mn-ea"/>
              <a:ea typeface="+mn-ea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5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뒤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5">
            <a:extLst>
              <a:ext uri="{FF2B5EF4-FFF2-40B4-BE49-F238E27FC236}">
                <a16:creationId xmlns:a16="http://schemas.microsoft.com/office/drawing/2014/main" id="{55AAAC17-5FB4-339A-BAE7-3AD4FC0628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6000" y="3181920"/>
            <a:ext cx="7200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마무리 문구 입력란</a:t>
            </a:r>
          </a:p>
        </p:txBody>
      </p:sp>
      <p:sp>
        <p:nvSpPr>
          <p:cNvPr id="3" name="텍스트 개체 틀 12">
            <a:extLst>
              <a:ext uri="{FF2B5EF4-FFF2-40B4-BE49-F238E27FC236}">
                <a16:creationId xmlns:a16="http://schemas.microsoft.com/office/drawing/2014/main" id="{0CFE9FFD-B6B4-B1F4-8CA6-95571DAA83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6000" y="2821920"/>
            <a:ext cx="504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 </a:t>
            </a:r>
          </a:p>
        </p:txBody>
      </p:sp>
    </p:spTree>
    <p:extLst>
      <p:ext uri="{BB962C8B-B14F-4D97-AF65-F5344CB8AC3E}">
        <p14:creationId xmlns:p14="http://schemas.microsoft.com/office/powerpoint/2010/main" val="57979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5DE1182-DF37-9D7F-3CFB-60166FF02F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922964E-C352-7D9A-3B32-9345FFFB23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1865" y="6266758"/>
            <a:ext cx="829128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3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210">
          <p15:clr>
            <a:srgbClr val="F26B43"/>
          </p15:clr>
        </p15:guide>
        <p15:guide id="7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84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DF767F04-069A-716B-B886-CF080666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516000"/>
            <a:ext cx="2743200" cy="15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40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76" r:id="rId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77F053C-F7F5-24A2-203F-41E19D2EBF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784" y="182880"/>
            <a:ext cx="11838432" cy="649224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4D37A1E-1235-B86F-3C1C-EE45A72936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2117" y="5952681"/>
            <a:ext cx="1438781" cy="1444877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8D26DD2A-AC78-9835-674C-B18337C43293}"/>
              </a:ext>
            </a:extLst>
          </p:cNvPr>
          <p:cNvSpPr/>
          <p:nvPr userDrawn="1"/>
        </p:nvSpPr>
        <p:spPr>
          <a:xfrm>
            <a:off x="5370898" y="5958000"/>
            <a:ext cx="1440000" cy="1440000"/>
          </a:xfrm>
          <a:prstGeom prst="ellipse">
            <a:avLst/>
          </a:prstGeom>
          <a:solidFill>
            <a:srgbClr val="5881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471004DE-7BB2-00FC-5229-53882DDBC011}"/>
              </a:ext>
            </a:extLst>
          </p:cNvPr>
          <p:cNvSpPr/>
          <p:nvPr userDrawn="1"/>
        </p:nvSpPr>
        <p:spPr>
          <a:xfrm>
            <a:off x="5415898" y="6003000"/>
            <a:ext cx="1350000" cy="1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 descr="블랙, 어둠이(가) 표시된 사진&#10;&#10;자동 생성된 설명">
            <a:extLst>
              <a:ext uri="{FF2B5EF4-FFF2-40B4-BE49-F238E27FC236}">
                <a16:creationId xmlns:a16="http://schemas.microsoft.com/office/drawing/2014/main" id="{FA377B7D-D0BB-7EEA-DB9C-67545E9731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61" y="6264000"/>
            <a:ext cx="825677" cy="324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2AD94CE3-0ECD-AE19-913D-8D792B6D2316}"/>
              </a:ext>
            </a:extLst>
          </p:cNvPr>
          <p:cNvSpPr/>
          <p:nvPr userDrawn="1"/>
        </p:nvSpPr>
        <p:spPr>
          <a:xfrm>
            <a:off x="4248539" y="6678000"/>
            <a:ext cx="3782008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3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0625" y="3229548"/>
            <a:ext cx="7310750" cy="901938"/>
          </a:xfrm>
        </p:spPr>
        <p:txBody>
          <a:bodyPr/>
          <a:lstStyle/>
          <a:p>
            <a:r>
              <a:rPr kumimoji="1" lang="ko-KR" altLang="en-US" sz="3200" dirty="0">
                <a:latin typeface="+mj-ea"/>
                <a:ea typeface="+mj-ea"/>
              </a:rPr>
              <a:t>음악과 함께</a:t>
            </a:r>
            <a:r>
              <a:rPr kumimoji="1" lang="en-US" altLang="ko-KR" sz="3200" dirty="0">
                <a:latin typeface="+mj-ea"/>
                <a:ea typeface="+mj-ea"/>
              </a:rPr>
              <a:t> </a:t>
            </a:r>
            <a:r>
              <a:rPr kumimoji="1" lang="ko-KR" altLang="en-US" sz="3200" dirty="0">
                <a:latin typeface="+mj-ea"/>
                <a:ea typeface="+mj-ea"/>
              </a:rPr>
              <a:t>생각하는 탄소 이야기</a:t>
            </a:r>
            <a:endParaRPr kumimoji="1" lang="en-US" altLang="ko-KR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467720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j-ea"/>
                <a:ea typeface="+mj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945E063F-25F6-B31A-44FF-A0AEC12EE1FD}"/>
              </a:ext>
            </a:extLst>
          </p:cNvPr>
          <p:cNvSpPr txBox="1">
            <a:spLocks/>
          </p:cNvSpPr>
          <p:nvPr/>
        </p:nvSpPr>
        <p:spPr>
          <a:xfrm>
            <a:off x="4116000" y="2592746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 sz="2400" dirty="0">
                <a:solidFill>
                  <a:srgbClr val="2B3C71"/>
                </a:solidFill>
                <a:latin typeface="+mj-ea"/>
                <a:ea typeface="+mj-ea"/>
              </a:rPr>
              <a:t>Ⅳ. </a:t>
            </a:r>
            <a:r>
              <a:rPr kumimoji="1" lang="ko-KR" altLang="en-US" sz="2400" dirty="0">
                <a:solidFill>
                  <a:srgbClr val="2B3C71"/>
                </a:solidFill>
                <a:latin typeface="+mj-ea"/>
                <a:ea typeface="+mj-ea"/>
              </a:rPr>
              <a:t>우리 함께 창작해요</a:t>
            </a:r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4911EB12-47B3-35F9-BFF4-395107BF207E}"/>
              </a:ext>
            </a:extLst>
          </p:cNvPr>
          <p:cNvSpPr txBox="1">
            <a:spLocks/>
          </p:cNvSpPr>
          <p:nvPr/>
        </p:nvSpPr>
        <p:spPr>
          <a:xfrm>
            <a:off x="5019675" y="4894508"/>
            <a:ext cx="215265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교과서 </a:t>
            </a:r>
            <a:r>
              <a:rPr kumimoji="1" lang="en-US" altLang="ko-KR" sz="1600" dirty="0">
                <a:solidFill>
                  <a:srgbClr val="2B3C71"/>
                </a:solidFill>
                <a:latin typeface="+mj-ea"/>
                <a:ea typeface="+mj-ea"/>
              </a:rPr>
              <a:t>112~113</a:t>
            </a:r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쪽</a:t>
            </a: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5C870-0C0D-D0B2-DB80-8E0C054A1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90E0E77-1159-811C-72AD-2AA422B1F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2740" y="3297406"/>
            <a:ext cx="6446520" cy="792000"/>
          </a:xfrm>
        </p:spPr>
        <p:txBody>
          <a:bodyPr/>
          <a:lstStyle/>
          <a:p>
            <a:r>
              <a:rPr lang="ko-KR" altLang="en-US" sz="3200" i="0" u="none" strike="noStrike" baseline="0" dirty="0">
                <a:latin typeface="+mn-ea"/>
                <a:ea typeface="+mn-ea"/>
              </a:rPr>
              <a:t>음악 활동으로 생활 속에서 </a:t>
            </a:r>
            <a:endParaRPr lang="en-US" altLang="ko-KR" sz="3200" i="0" u="none" strike="noStrike" baseline="0" dirty="0">
              <a:latin typeface="+mn-ea"/>
              <a:ea typeface="+mn-ea"/>
            </a:endParaRPr>
          </a:p>
          <a:p>
            <a:r>
              <a:rPr lang="ko-KR" altLang="en-US" sz="3200" i="0" u="none" strike="noStrike" baseline="0" dirty="0">
                <a:latin typeface="+mn-ea"/>
                <a:ea typeface="+mn-ea"/>
              </a:rPr>
              <a:t>탄소중립을 실천할 수 있다</a:t>
            </a:r>
            <a:r>
              <a:rPr lang="en-US" altLang="ko-KR" sz="3200" i="0" u="none" strike="noStrike" baseline="0" dirty="0">
                <a:latin typeface="+mn-ea"/>
                <a:ea typeface="+mn-ea"/>
              </a:rPr>
              <a:t>.</a:t>
            </a:r>
            <a:endParaRPr kumimoji="1" lang="en-US" altLang="ko-KR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DA77EE7-59C1-0FD3-68D5-82AB7F5EE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2243256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rgbClr val="2B3C71"/>
                </a:solidFill>
                <a:latin typeface="+mn-ea"/>
                <a:ea typeface="+mn-ea"/>
              </a:rPr>
              <a:t>학습 목표</a:t>
            </a:r>
          </a:p>
        </p:txBody>
      </p:sp>
    </p:spTree>
    <p:extLst>
      <p:ext uri="{BB962C8B-B14F-4D97-AF65-F5344CB8AC3E}">
        <p14:creationId xmlns:p14="http://schemas.microsoft.com/office/powerpoint/2010/main" val="237066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탄소중립에 대해 알아보기</a:t>
            </a:r>
            <a:endParaRPr kumimoji="1"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A48AFB-345E-8E0B-AE79-BE1602ABC551}"/>
              </a:ext>
            </a:extLst>
          </p:cNvPr>
          <p:cNvSpPr txBox="1"/>
          <p:nvPr/>
        </p:nvSpPr>
        <p:spPr>
          <a:xfrm>
            <a:off x="1737359" y="1693002"/>
            <a:ext cx="9502419" cy="134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산업화 이후 화석 연료 사용 등으로 온실가스 배출량이 급격히 증가하여 기존보다 더 많은 열을 흡수해 지구의 평균 기온이 상승하였다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급격한 온도 상승은 지구 온난화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이상 기후현상 등 심각한 환경 문제를 발생시켰다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탄소중립은 온실가스의 배출량과 </a:t>
            </a:r>
            <a:r>
              <a:rPr lang="ko-KR" altLang="en-US" sz="1400" dirty="0" err="1">
                <a:latin typeface="+mn-ea"/>
              </a:rPr>
              <a:t>흡수량을</a:t>
            </a:r>
            <a:r>
              <a:rPr lang="ko-KR" altLang="en-US" sz="1400" dirty="0">
                <a:latin typeface="+mn-ea"/>
              </a:rPr>
              <a:t> 같게 만들어 실질적인 순 배출량을 ‘</a:t>
            </a:r>
            <a:r>
              <a:rPr lang="en-US" altLang="ko-KR" sz="1400" dirty="0">
                <a:latin typeface="+mn-ea"/>
              </a:rPr>
              <a:t>0(zero)’</a:t>
            </a:r>
            <a:r>
              <a:rPr lang="ko-KR" altLang="en-US" sz="1400" dirty="0">
                <a:latin typeface="+mn-ea"/>
              </a:rPr>
              <a:t>으로 만드는 것으로 ‘넷 제로</a:t>
            </a:r>
            <a:r>
              <a:rPr lang="en-US" altLang="ko-KR" sz="1400" dirty="0">
                <a:latin typeface="+mn-ea"/>
              </a:rPr>
              <a:t>(Net Zero)’</a:t>
            </a:r>
            <a:r>
              <a:rPr lang="ko-KR" altLang="en-US" sz="1400" dirty="0">
                <a:latin typeface="+mn-ea"/>
              </a:rPr>
              <a:t>라고도 한다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0" name="사각형: 둥근 모서리 59">
            <a:extLst>
              <a:ext uri="{FF2B5EF4-FFF2-40B4-BE49-F238E27FC236}">
                <a16:creationId xmlns:a16="http://schemas.microsoft.com/office/drawing/2014/main" id="{A943CDA5-35CF-7F38-A1CE-D84D04E99B9E}"/>
              </a:ext>
            </a:extLst>
          </p:cNvPr>
          <p:cNvSpPr/>
          <p:nvPr/>
        </p:nvSpPr>
        <p:spPr>
          <a:xfrm>
            <a:off x="1395854" y="1205186"/>
            <a:ext cx="1487509" cy="395348"/>
          </a:xfrm>
          <a:prstGeom prst="roundRect">
            <a:avLst/>
          </a:prstGeom>
          <a:solidFill>
            <a:srgbClr val="B4A7D1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>
                <a:solidFill>
                  <a:schemeClr val="tx1"/>
                </a:solidFill>
              </a:rPr>
              <a:t>탄소중립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F3398D12-7AE6-01E1-D4A2-60D3797DC4B7}"/>
              </a:ext>
            </a:extLst>
          </p:cNvPr>
          <p:cNvSpPr/>
          <p:nvPr/>
        </p:nvSpPr>
        <p:spPr>
          <a:xfrm>
            <a:off x="1642808" y="3619185"/>
            <a:ext cx="2094886" cy="251999"/>
          </a:xfrm>
          <a:prstGeom prst="roundRect">
            <a:avLst/>
          </a:prstGeom>
          <a:solidFill>
            <a:srgbClr val="DCD6EA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</a:rPr>
              <a:t>에너지</a:t>
            </a:r>
            <a:r>
              <a:rPr lang="en-US" altLang="ko-KR" sz="1200" dirty="0">
                <a:solidFill>
                  <a:schemeClr val="tx1"/>
                </a:solidFill>
              </a:rPr>
              <a:t>&amp;</a:t>
            </a:r>
            <a:r>
              <a:rPr lang="ko-KR" altLang="en-US" sz="1200" dirty="0">
                <a:solidFill>
                  <a:schemeClr val="tx1"/>
                </a:solidFill>
              </a:rPr>
              <a:t>환경 관련 단어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9F1EBA1B-B517-1F7B-F102-CCFBC67BBBC0}"/>
              </a:ext>
            </a:extLst>
          </p:cNvPr>
          <p:cNvSpPr/>
          <p:nvPr/>
        </p:nvSpPr>
        <p:spPr>
          <a:xfrm>
            <a:off x="2032416" y="4056246"/>
            <a:ext cx="1526447" cy="251999"/>
          </a:xfrm>
          <a:prstGeom prst="roundRect">
            <a:avLst/>
          </a:prstGeom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accent5">
                    <a:lumMod val="50000"/>
                  </a:schemeClr>
                </a:solidFill>
              </a:rPr>
              <a:t>대기 전력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70D556-05BE-0A39-5E7F-C9D7A377353E}"/>
              </a:ext>
            </a:extLst>
          </p:cNvPr>
          <p:cNvSpPr txBox="1"/>
          <p:nvPr/>
        </p:nvSpPr>
        <p:spPr>
          <a:xfrm>
            <a:off x="3871183" y="4025472"/>
            <a:ext cx="5873518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+mn-ea"/>
              </a:rPr>
              <a:t>전기 제품의 전원을 끈 상태에서 플러그를 콘센트에 꽂아 두기만 했을 때도 소모되는 전력</a:t>
            </a:r>
            <a:endParaRPr lang="en-US" altLang="ko-KR" sz="1100" dirty="0">
              <a:latin typeface="+mn-ea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1F81640-FC42-F2FA-7F3D-6E89EF3BF9C4}"/>
              </a:ext>
            </a:extLst>
          </p:cNvPr>
          <p:cNvSpPr/>
          <p:nvPr/>
        </p:nvSpPr>
        <p:spPr>
          <a:xfrm>
            <a:off x="2032416" y="4524081"/>
            <a:ext cx="1526447" cy="251999"/>
          </a:xfrm>
          <a:prstGeom prst="roundRect">
            <a:avLst/>
          </a:prstGeom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 err="1">
                <a:solidFill>
                  <a:schemeClr val="accent5">
                    <a:lumMod val="50000"/>
                  </a:schemeClr>
                </a:solidFill>
              </a:rPr>
              <a:t>푸드</a:t>
            </a:r>
            <a:r>
              <a:rPr lang="ko-KR" altLang="en-US" sz="1100" dirty="0">
                <a:solidFill>
                  <a:schemeClr val="accent5">
                    <a:lumMod val="50000"/>
                  </a:schemeClr>
                </a:solidFill>
              </a:rPr>
              <a:t> 마일리지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C2D9C-A3C0-5FEE-FB25-B8A7F30EA43C}"/>
              </a:ext>
            </a:extLst>
          </p:cNvPr>
          <p:cNvSpPr txBox="1"/>
          <p:nvPr/>
        </p:nvSpPr>
        <p:spPr>
          <a:xfrm>
            <a:off x="3871183" y="4493307"/>
            <a:ext cx="5873518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+mn-ea"/>
              </a:rPr>
              <a:t>식품 수송량</a:t>
            </a:r>
            <a:r>
              <a:rPr lang="en-US" altLang="ko-KR" sz="1100" dirty="0">
                <a:latin typeface="+mn-ea"/>
              </a:rPr>
              <a:t>(t)×</a:t>
            </a:r>
            <a:r>
              <a:rPr lang="ko-KR" altLang="en-US" sz="1100" dirty="0">
                <a:latin typeface="+mn-ea"/>
              </a:rPr>
              <a:t>이동 거리</a:t>
            </a:r>
            <a:r>
              <a:rPr lang="en-US" altLang="ko-KR" sz="1100" dirty="0">
                <a:latin typeface="+mn-ea"/>
              </a:rPr>
              <a:t>(km)</a:t>
            </a:r>
            <a:r>
              <a:rPr lang="ko-KR" altLang="en-US" sz="1100" dirty="0">
                <a:latin typeface="+mn-ea"/>
              </a:rPr>
              <a:t>를 계산한 것</a:t>
            </a:r>
            <a:endParaRPr lang="en-US" altLang="ko-KR" sz="1100" dirty="0">
              <a:latin typeface="+mn-ea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C4E32EAC-C5D1-58EE-0386-D08C4EC14D4E}"/>
              </a:ext>
            </a:extLst>
          </p:cNvPr>
          <p:cNvSpPr/>
          <p:nvPr/>
        </p:nvSpPr>
        <p:spPr>
          <a:xfrm>
            <a:off x="2032416" y="4991916"/>
            <a:ext cx="1526447" cy="251999"/>
          </a:xfrm>
          <a:prstGeom prst="roundRect">
            <a:avLst/>
          </a:prstGeom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accent5">
                    <a:lumMod val="50000"/>
                  </a:schemeClr>
                </a:solidFill>
              </a:rPr>
              <a:t>저탄소 인증 마크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980E29-6383-BABA-638D-04D66B57C549}"/>
              </a:ext>
            </a:extLst>
          </p:cNvPr>
          <p:cNvSpPr txBox="1"/>
          <p:nvPr/>
        </p:nvSpPr>
        <p:spPr>
          <a:xfrm>
            <a:off x="3871183" y="4961142"/>
            <a:ext cx="5873518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+mn-ea"/>
              </a:rPr>
              <a:t>온실가스 배출량 감축 목표를 지킨 제품에 주어지는 마크</a:t>
            </a:r>
            <a:endParaRPr lang="en-US" altLang="ko-KR" sz="1100" dirty="0">
              <a:latin typeface="+mn-ea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085076F9-8640-6EC0-4C96-E22DFEAB4088}"/>
              </a:ext>
            </a:extLst>
          </p:cNvPr>
          <p:cNvSpPr/>
          <p:nvPr/>
        </p:nvSpPr>
        <p:spPr>
          <a:xfrm>
            <a:off x="2032416" y="5459751"/>
            <a:ext cx="1526447" cy="251999"/>
          </a:xfrm>
          <a:prstGeom prst="roundRect">
            <a:avLst/>
          </a:prstGeom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accent5">
                    <a:lumMod val="50000"/>
                  </a:schemeClr>
                </a:solidFill>
              </a:rPr>
              <a:t>에너지 절약 마크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A19F62-D9C0-EED1-2B7A-64364C3921C1}"/>
              </a:ext>
            </a:extLst>
          </p:cNvPr>
          <p:cNvSpPr txBox="1"/>
          <p:nvPr/>
        </p:nvSpPr>
        <p:spPr>
          <a:xfrm>
            <a:off x="3871183" y="5428977"/>
            <a:ext cx="5873518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+mn-ea"/>
              </a:rPr>
              <a:t>대기 전력을 줄일 수 있는 절전 제품에 주어지는 마크</a:t>
            </a:r>
            <a:endParaRPr lang="en-US" altLang="ko-KR" sz="11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38700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>
                <a:solidFill>
                  <a:schemeClr val="tx1"/>
                </a:solidFill>
                <a:latin typeface="+mn-ea"/>
                <a:ea typeface="+mn-ea"/>
              </a:rPr>
              <a:t>탄소배출량을 줄이기 위해 실천할 수 있는 것 생각해 보기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0AFCC9C5-0D2C-56D5-5842-946F2A8C78A4}"/>
              </a:ext>
            </a:extLst>
          </p:cNvPr>
          <p:cNvGrpSpPr/>
          <p:nvPr/>
        </p:nvGrpSpPr>
        <p:grpSpPr>
          <a:xfrm>
            <a:off x="1154680" y="1939117"/>
            <a:ext cx="2849991" cy="720842"/>
            <a:chOff x="1301518" y="1381611"/>
            <a:chExt cx="2849991" cy="720842"/>
          </a:xfrm>
        </p:grpSpPr>
        <p:sp>
          <p:nvSpPr>
            <p:cNvPr id="5" name="이등변 삼각형 4">
              <a:extLst>
                <a:ext uri="{FF2B5EF4-FFF2-40B4-BE49-F238E27FC236}">
                  <a16:creationId xmlns:a16="http://schemas.microsoft.com/office/drawing/2014/main" id="{1B036345-4A72-02BC-D729-AB93A3BB43B4}"/>
                </a:ext>
              </a:extLst>
            </p:cNvPr>
            <p:cNvSpPr/>
            <p:nvPr/>
          </p:nvSpPr>
          <p:spPr>
            <a:xfrm flipV="1">
              <a:off x="1675288" y="1808777"/>
              <a:ext cx="273652" cy="293676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/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6EAC810E-4EC6-4DA8-06F4-0606066B48DE}"/>
                </a:ext>
              </a:extLst>
            </p:cNvPr>
            <p:cNvSpPr/>
            <p:nvPr/>
          </p:nvSpPr>
          <p:spPr>
            <a:xfrm>
              <a:off x="1301518" y="1381611"/>
              <a:ext cx="2849991" cy="54730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00" dirty="0">
                  <a:solidFill>
                    <a:schemeClr val="accent6">
                      <a:lumMod val="75000"/>
                    </a:schemeClr>
                  </a:solidFill>
                </a:rPr>
                <a:t>안 쓰는 조명 끄기</a:t>
              </a: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F966CD07-BB2D-5CE1-0C05-9596814133CE}"/>
              </a:ext>
            </a:extLst>
          </p:cNvPr>
          <p:cNvGrpSpPr/>
          <p:nvPr/>
        </p:nvGrpSpPr>
        <p:grpSpPr>
          <a:xfrm>
            <a:off x="2650870" y="3279205"/>
            <a:ext cx="2849991" cy="720842"/>
            <a:chOff x="1814338" y="2881694"/>
            <a:chExt cx="2849991" cy="720842"/>
          </a:xfrm>
        </p:grpSpPr>
        <p:sp>
          <p:nvSpPr>
            <p:cNvPr id="7" name="이등변 삼각형 6">
              <a:extLst>
                <a:ext uri="{FF2B5EF4-FFF2-40B4-BE49-F238E27FC236}">
                  <a16:creationId xmlns:a16="http://schemas.microsoft.com/office/drawing/2014/main" id="{EA617F54-60BD-2003-2509-FCED79DDE799}"/>
                </a:ext>
              </a:extLst>
            </p:cNvPr>
            <p:cNvSpPr/>
            <p:nvPr/>
          </p:nvSpPr>
          <p:spPr>
            <a:xfrm flipV="1">
              <a:off x="2188108" y="3308860"/>
              <a:ext cx="273652" cy="293676"/>
            </a:xfrm>
            <a:prstGeom prst="triangle">
              <a:avLst/>
            </a:prstGeom>
            <a:solidFill>
              <a:srgbClr val="C1E8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216736B8-F018-2825-1C3B-DD2F8FAC4F56}"/>
                </a:ext>
              </a:extLst>
            </p:cNvPr>
            <p:cNvSpPr/>
            <p:nvPr/>
          </p:nvSpPr>
          <p:spPr>
            <a:xfrm>
              <a:off x="1814338" y="2881694"/>
              <a:ext cx="2849991" cy="547306"/>
            </a:xfrm>
            <a:prstGeom prst="rect">
              <a:avLst/>
            </a:prstGeom>
            <a:solidFill>
              <a:srgbClr val="C1E8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00" dirty="0">
                  <a:solidFill>
                    <a:srgbClr val="00B050"/>
                  </a:solidFill>
                </a:rPr>
                <a:t>카페 이용 시 텀블러 사용하기</a:t>
              </a: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6EB9BE15-50D0-721B-CDC3-469D1E56652D}"/>
              </a:ext>
            </a:extLst>
          </p:cNvPr>
          <p:cNvGrpSpPr/>
          <p:nvPr/>
        </p:nvGrpSpPr>
        <p:grpSpPr>
          <a:xfrm>
            <a:off x="8948215" y="2232793"/>
            <a:ext cx="2849991" cy="720842"/>
            <a:chOff x="6453083" y="2047388"/>
            <a:chExt cx="2849991" cy="720842"/>
          </a:xfrm>
        </p:grpSpPr>
        <p:sp>
          <p:nvSpPr>
            <p:cNvPr id="9" name="이등변 삼각형 8">
              <a:extLst>
                <a:ext uri="{FF2B5EF4-FFF2-40B4-BE49-F238E27FC236}">
                  <a16:creationId xmlns:a16="http://schemas.microsoft.com/office/drawing/2014/main" id="{D65809BC-B07A-800E-06C7-F1A83EFDB75C}"/>
                </a:ext>
              </a:extLst>
            </p:cNvPr>
            <p:cNvSpPr/>
            <p:nvPr/>
          </p:nvSpPr>
          <p:spPr>
            <a:xfrm flipV="1">
              <a:off x="6826853" y="2474554"/>
              <a:ext cx="273652" cy="293676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919AA3C1-3DB5-F8A7-FADE-939082F64783}"/>
                </a:ext>
              </a:extLst>
            </p:cNvPr>
            <p:cNvSpPr/>
            <p:nvPr/>
          </p:nvSpPr>
          <p:spPr>
            <a:xfrm>
              <a:off x="6453083" y="2047388"/>
              <a:ext cx="2849991" cy="54730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00" dirty="0">
                  <a:solidFill>
                    <a:schemeClr val="accent4">
                      <a:lumMod val="75000"/>
                    </a:schemeClr>
                  </a:solidFill>
                </a:rPr>
                <a:t>시장</a:t>
              </a:r>
              <a:r>
                <a:rPr lang="en-US" altLang="ko-KR" sz="1300" dirty="0">
                  <a:solidFill>
                    <a:schemeClr val="accent4">
                      <a:lumMod val="75000"/>
                    </a:schemeClr>
                  </a:solidFill>
                </a:rPr>
                <a:t>/</a:t>
              </a:r>
              <a:r>
                <a:rPr lang="ko-KR" altLang="en-US" sz="1300" dirty="0">
                  <a:solidFill>
                    <a:schemeClr val="accent4">
                      <a:lumMod val="75000"/>
                    </a:schemeClr>
                  </a:solidFill>
                </a:rPr>
                <a:t>마트 갈 때 장바구니 사용하기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28C44E06-4857-2CDE-9523-15EF409A85C7}"/>
              </a:ext>
            </a:extLst>
          </p:cNvPr>
          <p:cNvGrpSpPr/>
          <p:nvPr/>
        </p:nvGrpSpPr>
        <p:grpSpPr>
          <a:xfrm>
            <a:off x="6278435" y="3639626"/>
            <a:ext cx="2849991" cy="720842"/>
            <a:chOff x="8001556" y="3756430"/>
            <a:chExt cx="2849991" cy="720842"/>
          </a:xfrm>
        </p:grpSpPr>
        <p:sp>
          <p:nvSpPr>
            <p:cNvPr id="11" name="이등변 삼각형 10">
              <a:extLst>
                <a:ext uri="{FF2B5EF4-FFF2-40B4-BE49-F238E27FC236}">
                  <a16:creationId xmlns:a16="http://schemas.microsoft.com/office/drawing/2014/main" id="{50587077-D7B2-5ACF-9F72-49432C1F8BA9}"/>
                </a:ext>
              </a:extLst>
            </p:cNvPr>
            <p:cNvSpPr/>
            <p:nvPr/>
          </p:nvSpPr>
          <p:spPr>
            <a:xfrm flipV="1">
              <a:off x="8375326" y="4183596"/>
              <a:ext cx="273652" cy="29367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3367F915-A5BA-A9E6-EFE0-1B58959B7D1D}"/>
                </a:ext>
              </a:extLst>
            </p:cNvPr>
            <p:cNvSpPr/>
            <p:nvPr/>
          </p:nvSpPr>
          <p:spPr>
            <a:xfrm>
              <a:off x="8001556" y="3756430"/>
              <a:ext cx="2849991" cy="54730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00" dirty="0">
                  <a:solidFill>
                    <a:srgbClr val="C00000"/>
                  </a:solidFill>
                </a:rPr>
                <a:t>안 쓰는 전자 제품</a:t>
              </a:r>
              <a:endParaRPr lang="en-US" altLang="ko-KR" sz="1300" dirty="0">
                <a:solidFill>
                  <a:srgbClr val="C00000"/>
                </a:solidFill>
              </a:endParaRPr>
            </a:p>
            <a:p>
              <a:pPr algn="ctr"/>
              <a:r>
                <a:rPr lang="ko-KR" altLang="en-US" sz="1300" dirty="0" err="1">
                  <a:solidFill>
                    <a:srgbClr val="C00000"/>
                  </a:solidFill>
                </a:rPr>
                <a:t>멀티탭</a:t>
              </a:r>
              <a:r>
                <a:rPr lang="ko-KR" altLang="en-US" sz="1300" dirty="0">
                  <a:solidFill>
                    <a:srgbClr val="C00000"/>
                  </a:solidFill>
                </a:rPr>
                <a:t> 끄기</a:t>
              </a:r>
              <a:r>
                <a:rPr lang="en-US" altLang="ko-KR" sz="1300" dirty="0">
                  <a:solidFill>
                    <a:srgbClr val="C00000"/>
                  </a:solidFill>
                </a:rPr>
                <a:t>/</a:t>
              </a:r>
              <a:r>
                <a:rPr lang="ko-KR" altLang="en-US" sz="1300" dirty="0">
                  <a:solidFill>
                    <a:srgbClr val="C00000"/>
                  </a:solidFill>
                </a:rPr>
                <a:t>플러그 빼놓기</a:t>
              </a: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9468E85-D3B2-603B-4C9F-F8CCB8B656F5}"/>
              </a:ext>
            </a:extLst>
          </p:cNvPr>
          <p:cNvGrpSpPr/>
          <p:nvPr/>
        </p:nvGrpSpPr>
        <p:grpSpPr>
          <a:xfrm>
            <a:off x="1988986" y="5065005"/>
            <a:ext cx="2849991" cy="720842"/>
            <a:chOff x="4016907" y="4724226"/>
            <a:chExt cx="2849991" cy="720842"/>
          </a:xfrm>
        </p:grpSpPr>
        <p:sp>
          <p:nvSpPr>
            <p:cNvPr id="12" name="이등변 삼각형 11">
              <a:extLst>
                <a:ext uri="{FF2B5EF4-FFF2-40B4-BE49-F238E27FC236}">
                  <a16:creationId xmlns:a16="http://schemas.microsoft.com/office/drawing/2014/main" id="{C90491FE-800C-2A06-7CAF-A2BF4D92A86C}"/>
                </a:ext>
              </a:extLst>
            </p:cNvPr>
            <p:cNvSpPr/>
            <p:nvPr/>
          </p:nvSpPr>
          <p:spPr>
            <a:xfrm flipV="1">
              <a:off x="4390677" y="5151392"/>
              <a:ext cx="273652" cy="293676"/>
            </a:xfrm>
            <a:prstGeom prst="triangle">
              <a:avLst/>
            </a:prstGeom>
            <a:solidFill>
              <a:srgbClr val="DBCD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9081F719-498C-B645-720F-A65AFD7AC6B0}"/>
                </a:ext>
              </a:extLst>
            </p:cNvPr>
            <p:cNvSpPr/>
            <p:nvPr/>
          </p:nvSpPr>
          <p:spPr>
            <a:xfrm>
              <a:off x="4016907" y="4724226"/>
              <a:ext cx="2849991" cy="547306"/>
            </a:xfrm>
            <a:prstGeom prst="rect">
              <a:avLst/>
            </a:prstGeom>
            <a:solidFill>
              <a:srgbClr val="DBCD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00" dirty="0">
                  <a:solidFill>
                    <a:srgbClr val="7030A0"/>
                  </a:solidFill>
                </a:rPr>
                <a:t>에어컨 적정 온도 설정하기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EBFC6649-55B0-5016-8E79-F9DFBE7353E2}"/>
              </a:ext>
            </a:extLst>
          </p:cNvPr>
          <p:cNvGrpSpPr/>
          <p:nvPr/>
        </p:nvGrpSpPr>
        <p:grpSpPr>
          <a:xfrm>
            <a:off x="5612101" y="1404970"/>
            <a:ext cx="2849991" cy="720842"/>
            <a:chOff x="8715722" y="834305"/>
            <a:chExt cx="2849991" cy="720842"/>
          </a:xfrm>
        </p:grpSpPr>
        <p:sp>
          <p:nvSpPr>
            <p:cNvPr id="17" name="이등변 삼각형 16">
              <a:extLst>
                <a:ext uri="{FF2B5EF4-FFF2-40B4-BE49-F238E27FC236}">
                  <a16:creationId xmlns:a16="http://schemas.microsoft.com/office/drawing/2014/main" id="{76EE20FD-FC10-6C16-5265-7E84FE8F60D2}"/>
                </a:ext>
              </a:extLst>
            </p:cNvPr>
            <p:cNvSpPr/>
            <p:nvPr/>
          </p:nvSpPr>
          <p:spPr>
            <a:xfrm flipV="1">
              <a:off x="9089492" y="1261471"/>
              <a:ext cx="273652" cy="293676"/>
            </a:xfrm>
            <a:prstGeom prst="triangle">
              <a:avLst/>
            </a:prstGeom>
            <a:solidFill>
              <a:srgbClr val="F3E7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5D448A07-7C3B-D10F-D481-951EEB5A74AE}"/>
                </a:ext>
              </a:extLst>
            </p:cNvPr>
            <p:cNvSpPr/>
            <p:nvPr/>
          </p:nvSpPr>
          <p:spPr>
            <a:xfrm>
              <a:off x="8715722" y="834305"/>
              <a:ext cx="2849991" cy="547306"/>
            </a:xfrm>
            <a:prstGeom prst="rect">
              <a:avLst/>
            </a:prstGeom>
            <a:solidFill>
              <a:srgbClr val="F3E7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00" dirty="0">
                  <a:solidFill>
                    <a:srgbClr val="996600"/>
                  </a:solidFill>
                </a:rPr>
                <a:t>양치 컵 쓰기</a:t>
              </a: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B4621481-50A0-0F22-2EFD-C57D5A836FF5}"/>
              </a:ext>
            </a:extLst>
          </p:cNvPr>
          <p:cNvGrpSpPr/>
          <p:nvPr/>
        </p:nvGrpSpPr>
        <p:grpSpPr>
          <a:xfrm>
            <a:off x="8350852" y="4838073"/>
            <a:ext cx="2849991" cy="720842"/>
            <a:chOff x="8715722" y="5191819"/>
            <a:chExt cx="2849991" cy="720842"/>
          </a:xfrm>
        </p:grpSpPr>
        <p:sp>
          <p:nvSpPr>
            <p:cNvPr id="19" name="이등변 삼각형 18">
              <a:extLst>
                <a:ext uri="{FF2B5EF4-FFF2-40B4-BE49-F238E27FC236}">
                  <a16:creationId xmlns:a16="http://schemas.microsoft.com/office/drawing/2014/main" id="{29476C7D-AA7C-4C32-6A22-0C1AC6D1D358}"/>
                </a:ext>
              </a:extLst>
            </p:cNvPr>
            <p:cNvSpPr/>
            <p:nvPr/>
          </p:nvSpPr>
          <p:spPr>
            <a:xfrm flipV="1">
              <a:off x="9089492" y="5618985"/>
              <a:ext cx="273652" cy="293676"/>
            </a:xfrm>
            <a:prstGeom prst="triangle">
              <a:avLst/>
            </a:prstGeom>
            <a:solidFill>
              <a:srgbClr val="F7FA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7B1A0EC5-DE25-21A0-C0A9-C52B3E7D0BAF}"/>
                </a:ext>
              </a:extLst>
            </p:cNvPr>
            <p:cNvSpPr/>
            <p:nvPr/>
          </p:nvSpPr>
          <p:spPr>
            <a:xfrm>
              <a:off x="8715722" y="5191819"/>
              <a:ext cx="2849991" cy="547306"/>
            </a:xfrm>
            <a:prstGeom prst="rect">
              <a:avLst/>
            </a:prstGeom>
            <a:solidFill>
              <a:srgbClr val="F7FA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00" dirty="0">
                  <a:solidFill>
                    <a:srgbClr val="CCCC00"/>
                  </a:solidFill>
                </a:rPr>
                <a:t>옷 자주 구매하지 않기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884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노랫말 바꾸어 탄소중립 캠페인 송 만들어 보기</a:t>
            </a:r>
            <a:endParaRPr kumimoji="1"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F578C54-AB16-816D-0287-C2E708E82A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73639" y="986066"/>
            <a:ext cx="7671645" cy="5161785"/>
          </a:xfrm>
          <a:prstGeom prst="rect">
            <a:avLst/>
          </a:prstGeom>
        </p:spPr>
      </p:pic>
      <p:pic>
        <p:nvPicPr>
          <p:cNvPr id="9" name="그림 8" descr="텍스트, 폰트이(가) 표시된 사진&#10;&#10;자동 생성된 설명">
            <a:extLst>
              <a:ext uri="{FF2B5EF4-FFF2-40B4-BE49-F238E27FC236}">
                <a16:creationId xmlns:a16="http://schemas.microsoft.com/office/drawing/2014/main" id="{71439066-0F50-33E2-77FD-460DB19319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497" b="87589"/>
          <a:stretch/>
        </p:blipFill>
        <p:spPr>
          <a:xfrm>
            <a:off x="3664274" y="2611187"/>
            <a:ext cx="6300683" cy="178734"/>
          </a:xfrm>
          <a:prstGeom prst="rect">
            <a:avLst/>
          </a:prstGeom>
        </p:spPr>
      </p:pic>
      <p:pic>
        <p:nvPicPr>
          <p:cNvPr id="10" name="그림 9" descr="텍스트, 폰트이(가) 표시된 사진&#10;&#10;자동 생성된 설명">
            <a:extLst>
              <a:ext uri="{FF2B5EF4-FFF2-40B4-BE49-F238E27FC236}">
                <a16:creationId xmlns:a16="http://schemas.microsoft.com/office/drawing/2014/main" id="{57F440D6-6478-661A-B503-30E40C9613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" t="20392" r="2554" b="67197"/>
          <a:stretch/>
        </p:blipFill>
        <p:spPr>
          <a:xfrm>
            <a:off x="3484064" y="4227481"/>
            <a:ext cx="6527615" cy="178734"/>
          </a:xfrm>
          <a:prstGeom prst="rect">
            <a:avLst/>
          </a:prstGeom>
        </p:spPr>
      </p:pic>
      <p:pic>
        <p:nvPicPr>
          <p:cNvPr id="11" name="그림 10" descr="텍스트, 폰트이(가) 표시된 사진&#10;&#10;자동 생성된 설명">
            <a:extLst>
              <a:ext uri="{FF2B5EF4-FFF2-40B4-BE49-F238E27FC236}">
                <a16:creationId xmlns:a16="http://schemas.microsoft.com/office/drawing/2014/main" id="{C500F649-3B6F-9876-AC4F-F7ECB7A8E4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" t="40321" r="1465" b="47268"/>
          <a:stretch/>
        </p:blipFill>
        <p:spPr>
          <a:xfrm>
            <a:off x="3490738" y="5771207"/>
            <a:ext cx="6527615" cy="176746"/>
          </a:xfrm>
          <a:prstGeom prst="rect">
            <a:avLst/>
          </a:prstGeom>
        </p:spPr>
      </p:pic>
      <p:sp>
        <p:nvSpPr>
          <p:cNvPr id="12" name="타원 11">
            <a:extLst>
              <a:ext uri="{FF2B5EF4-FFF2-40B4-BE49-F238E27FC236}">
                <a16:creationId xmlns:a16="http://schemas.microsoft.com/office/drawing/2014/main" id="{FCAC1838-ADC6-CBA3-34A6-B83F03839CEE}"/>
              </a:ext>
            </a:extLst>
          </p:cNvPr>
          <p:cNvSpPr/>
          <p:nvPr/>
        </p:nvSpPr>
        <p:spPr>
          <a:xfrm>
            <a:off x="5018719" y="4097175"/>
            <a:ext cx="487235" cy="460537"/>
          </a:xfrm>
          <a:prstGeom prst="ellipse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9811B84C-0220-7C9B-04C4-1634577F8A9E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2672862" y="2760825"/>
            <a:ext cx="2417211" cy="1403794"/>
          </a:xfrm>
          <a:prstGeom prst="straightConnector1">
            <a:avLst/>
          </a:prstGeom>
          <a:ln>
            <a:solidFill>
              <a:srgbClr val="F3E7B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사각형: 모서리가 접힌 도형 14">
            <a:extLst>
              <a:ext uri="{FF2B5EF4-FFF2-40B4-BE49-F238E27FC236}">
                <a16:creationId xmlns:a16="http://schemas.microsoft.com/office/drawing/2014/main" id="{1C157EB2-383E-4EAE-B1E5-F19A2DDF66F3}"/>
              </a:ext>
            </a:extLst>
          </p:cNvPr>
          <p:cNvSpPr/>
          <p:nvPr/>
        </p:nvSpPr>
        <p:spPr>
          <a:xfrm>
            <a:off x="821532" y="1741866"/>
            <a:ext cx="1752107" cy="1564041"/>
          </a:xfrm>
          <a:prstGeom prst="foldedCorner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1000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solidFill>
                  <a:srgbClr val="C00000"/>
                </a:solidFill>
              </a:rPr>
              <a:t>‘</a:t>
            </a:r>
            <a:r>
              <a:rPr lang="ko-KR" altLang="en-US" sz="1000" dirty="0" err="1">
                <a:solidFill>
                  <a:srgbClr val="C00000"/>
                </a:solidFill>
              </a:rPr>
              <a:t>줍깅’이란</a:t>
            </a:r>
            <a:r>
              <a:rPr lang="ko-KR" altLang="en-US" sz="1000" dirty="0">
                <a:solidFill>
                  <a:srgbClr val="C00000"/>
                </a:solidFill>
              </a:rPr>
              <a:t> 신조어로 ‘</a:t>
            </a:r>
            <a:r>
              <a:rPr lang="ko-KR" altLang="en-US" sz="1000" dirty="0" err="1">
                <a:solidFill>
                  <a:srgbClr val="C00000"/>
                </a:solidFill>
              </a:rPr>
              <a:t>줍다’와</a:t>
            </a:r>
            <a:r>
              <a:rPr lang="ko-KR" altLang="en-US" sz="1000" dirty="0">
                <a:solidFill>
                  <a:srgbClr val="C00000"/>
                </a:solidFill>
              </a:rPr>
              <a:t> ‘</a:t>
            </a:r>
            <a:r>
              <a:rPr lang="ko-KR" altLang="en-US" sz="1000" dirty="0" err="1">
                <a:solidFill>
                  <a:srgbClr val="C00000"/>
                </a:solidFill>
              </a:rPr>
              <a:t>조깅’이</a:t>
            </a:r>
            <a:r>
              <a:rPr lang="ko-KR" altLang="en-US" sz="1000" dirty="0">
                <a:solidFill>
                  <a:srgbClr val="C00000"/>
                </a:solidFill>
              </a:rPr>
              <a:t> 합쳐진 말이다</a:t>
            </a:r>
            <a:r>
              <a:rPr lang="en-US" altLang="ko-KR" sz="1000" dirty="0">
                <a:solidFill>
                  <a:srgbClr val="C00000"/>
                </a:solidFill>
              </a:rPr>
              <a:t>. </a:t>
            </a:r>
            <a:r>
              <a:rPr lang="ko-KR" altLang="en-US" sz="1000" dirty="0">
                <a:solidFill>
                  <a:srgbClr val="C00000"/>
                </a:solidFill>
              </a:rPr>
              <a:t>즉</a:t>
            </a:r>
            <a:r>
              <a:rPr lang="en-US" altLang="ko-KR" sz="1000" dirty="0">
                <a:solidFill>
                  <a:srgbClr val="C00000"/>
                </a:solidFill>
              </a:rPr>
              <a:t>, </a:t>
            </a:r>
            <a:r>
              <a:rPr lang="ko-KR" altLang="en-US" sz="1000" dirty="0">
                <a:solidFill>
                  <a:srgbClr val="C00000"/>
                </a:solidFill>
              </a:rPr>
              <a:t>걷거나 뛰면서 길거리의 쓰레기를 줍는 운동이다</a:t>
            </a:r>
            <a:r>
              <a:rPr lang="en-US" altLang="ko-KR" sz="1000" dirty="0">
                <a:solidFill>
                  <a:srgbClr val="C00000"/>
                </a:solidFill>
              </a:rPr>
              <a:t>.</a:t>
            </a:r>
            <a:endParaRPr lang="ko-KR" altLang="en-US" sz="1000" dirty="0">
              <a:solidFill>
                <a:srgbClr val="C00000"/>
              </a:solidFill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4F3183D8-0BA0-1BA8-411B-A29680097669}"/>
              </a:ext>
            </a:extLst>
          </p:cNvPr>
          <p:cNvSpPr/>
          <p:nvPr/>
        </p:nvSpPr>
        <p:spPr>
          <a:xfrm>
            <a:off x="7631724" y="485999"/>
            <a:ext cx="4353437" cy="42182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>
                <a:solidFill>
                  <a:schemeClr val="tx1"/>
                </a:solidFill>
              </a:rPr>
              <a:t>학교와 가정에서 실천할 수 있는 내용으로 적어보자</a:t>
            </a:r>
            <a:r>
              <a:rPr lang="en-US" altLang="ko-KR" sz="1400" dirty="0">
                <a:solidFill>
                  <a:schemeClr val="tx1"/>
                </a:solidFill>
              </a:rPr>
              <a:t>.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8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노랫말 바꾸어 탄소중립 캠페인 송 만들어 보기</a:t>
            </a:r>
            <a:endParaRPr kumimoji="1"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F578C54-AB16-816D-0287-C2E708E82A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73639" y="2031258"/>
            <a:ext cx="7671645" cy="3071400"/>
          </a:xfrm>
          <a:prstGeom prst="rect">
            <a:avLst/>
          </a:prstGeom>
        </p:spPr>
      </p:pic>
      <p:pic>
        <p:nvPicPr>
          <p:cNvPr id="11" name="그림 10" descr="텍스트, 폰트이(가) 표시된 사진&#10;&#10;자동 생성된 설명">
            <a:extLst>
              <a:ext uri="{FF2B5EF4-FFF2-40B4-BE49-F238E27FC236}">
                <a16:creationId xmlns:a16="http://schemas.microsoft.com/office/drawing/2014/main" id="{C500F649-3B6F-9876-AC4F-F7ECB7A8E4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" t="64030" r="1465" b="23559"/>
          <a:stretch/>
        </p:blipFill>
        <p:spPr>
          <a:xfrm>
            <a:off x="3510762" y="3081403"/>
            <a:ext cx="6527615" cy="176746"/>
          </a:xfrm>
          <a:prstGeom prst="rect">
            <a:avLst/>
          </a:prstGeom>
        </p:spPr>
      </p:pic>
      <p:pic>
        <p:nvPicPr>
          <p:cNvPr id="2" name="그림 1" descr="텍스트, 폰트이(가) 표시된 사진&#10;&#10;자동 생성된 설명">
            <a:extLst>
              <a:ext uri="{FF2B5EF4-FFF2-40B4-BE49-F238E27FC236}">
                <a16:creationId xmlns:a16="http://schemas.microsoft.com/office/drawing/2014/main" id="{0D390FB8-19B8-EEFA-6F0C-A1A82C161F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9" t="85417" r="1019" b="2172"/>
          <a:stretch/>
        </p:blipFill>
        <p:spPr>
          <a:xfrm>
            <a:off x="3510761" y="4743344"/>
            <a:ext cx="6527615" cy="17674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BA87EA9-2647-5509-2AC0-98A8CBED20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836" r="37498" b="92337"/>
          <a:stretch/>
        </p:blipFill>
        <p:spPr>
          <a:xfrm>
            <a:off x="5348223" y="1090888"/>
            <a:ext cx="2122476" cy="39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116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1EC478A-3CD7-A02B-8D55-90F2D6D61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6000" y="3181920"/>
            <a:ext cx="7200000" cy="553998"/>
          </a:xfrm>
        </p:spPr>
        <p:txBody>
          <a:bodyPr/>
          <a:lstStyle/>
          <a:p>
            <a:r>
              <a:rPr kumimoji="1" lang="ko-KR" altLang="en-US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 감사합니다</a:t>
            </a:r>
            <a:r>
              <a:rPr kumimoji="1" lang="en-US" altLang="ko-KR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.</a:t>
            </a:r>
            <a:endParaRPr kumimoji="1" lang="ko-KR" altLang="en-US" dirty="0">
              <a:ln w="19050">
                <a:noFill/>
              </a:ln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446706F-102F-5CDF-7ED5-A86108431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6000" y="2821920"/>
            <a:ext cx="5040000" cy="252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n-ea"/>
                <a:ea typeface="+mn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2256123"/>
      </p:ext>
    </p:extLst>
  </p:cSld>
  <p:clrMapOvr>
    <a:masterClrMapping/>
  </p:clrMapOvr>
</p:sld>
</file>

<file path=ppt/theme/theme1.xml><?xml version="1.0" encoding="utf-8"?>
<a:theme xmlns:a="http://schemas.openxmlformats.org/drawingml/2006/main" name="표지 마스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목차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내지 마스터">
  <a:themeElements>
    <a:clrScheme name="자주색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뒤표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4367</TotalTime>
  <Words>256</Words>
  <Application>Microsoft Office PowerPoint</Application>
  <PresentationFormat>와이드스크린</PresentationFormat>
  <Paragraphs>41</Paragraphs>
  <Slides>7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Arial</vt:lpstr>
      <vt:lpstr>NanumGothicExtraBold</vt:lpstr>
      <vt:lpstr>맑은 고딕</vt:lpstr>
      <vt:lpstr>Spoqa Han Sans Neo</vt:lpstr>
      <vt:lpstr>나눔고딕</vt:lpstr>
      <vt:lpstr>표지 마스터</vt:lpstr>
      <vt:lpstr>목차 마스터</vt:lpstr>
      <vt:lpstr>내지 마스터</vt:lpstr>
      <vt:lpstr>뒤표지 마스터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아침나라</dc:creator>
  <cp:lastModifiedBy>황근식</cp:lastModifiedBy>
  <cp:revision>216</cp:revision>
  <dcterms:created xsi:type="dcterms:W3CDTF">2024-07-03T01:17:18Z</dcterms:created>
  <dcterms:modified xsi:type="dcterms:W3CDTF">2025-03-28T05:55:53Z</dcterms:modified>
</cp:coreProperties>
</file>