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348" r:id="rId7"/>
    <p:sldId id="360" r:id="rId8"/>
    <p:sldId id="352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5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 varScale="1">
        <p:scale>
          <a:sx n="154" d="100"/>
          <a:sy n="154" d="100"/>
        </p:scale>
        <p:origin x="34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리코더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58~59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리코더의 다양한 연주법을 이해하고</a:t>
            </a:r>
            <a:r>
              <a:rPr kumimoji="1" lang="en-US" altLang="ko-KR" sz="2800" dirty="0"/>
              <a:t>, </a:t>
            </a:r>
          </a:p>
          <a:p>
            <a:r>
              <a:rPr kumimoji="1" lang="en-US" altLang="ko-KR" sz="2800" dirty="0"/>
              <a:t>2</a:t>
            </a:r>
            <a:r>
              <a:rPr kumimoji="1" lang="ko-KR" altLang="en-US" sz="2800" dirty="0"/>
              <a:t>중주로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리코더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5"/>
            <a:ext cx="1959884" cy="35186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리코더</a:t>
            </a:r>
            <a:r>
              <a:rPr lang="en-US" altLang="ko-KR" sz="1400" dirty="0">
                <a:solidFill>
                  <a:schemeClr val="tx1"/>
                </a:solidFill>
              </a:rPr>
              <a:t>(Recorder)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1409700" y="1605243"/>
            <a:ext cx="10287000" cy="97920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리코더는 중세 시대에 유래하여 바로크 시대에 독주 악기로 널리 쓰여 지금까지도 연주되는 목관 악기이다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현재 교육용으로 널리 사용되는 리코더는 앞면에 일곱 개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뒷면에 한 개의 지공이 있는 소프라노 리코더이고 그 외에 </a:t>
            </a:r>
            <a:r>
              <a:rPr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소프라니노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알토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테너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베이스 등 다양한 크기와 음역의 악기들이 있다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5EBA54-C9D6-5813-62D1-B47DAC2E95ED}"/>
              </a:ext>
            </a:extLst>
          </p:cNvPr>
          <p:cNvSpPr/>
          <p:nvPr/>
        </p:nvSpPr>
        <p:spPr>
          <a:xfrm>
            <a:off x="1409700" y="3030207"/>
            <a:ext cx="1385116" cy="284493"/>
          </a:xfrm>
          <a:prstGeom prst="roundRect">
            <a:avLst/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악기의 운지법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6E28A-7408-54C9-54E1-B94745492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806031"/>
            <a:ext cx="7068366" cy="35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리코더 알아보기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B759F5F-A4D2-8B09-85C3-987330B07D5C}"/>
              </a:ext>
            </a:extLst>
          </p:cNvPr>
          <p:cNvSpPr/>
          <p:nvPr/>
        </p:nvSpPr>
        <p:spPr>
          <a:xfrm>
            <a:off x="1083400" y="967990"/>
            <a:ext cx="1399450" cy="252000"/>
          </a:xfrm>
          <a:prstGeom prst="roundRect">
            <a:avLst/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소리내기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D53745-784D-723A-9EE2-0B876BAB9A5F}"/>
              </a:ext>
            </a:extLst>
          </p:cNvPr>
          <p:cNvSpPr txBox="1"/>
          <p:nvPr/>
        </p:nvSpPr>
        <p:spPr>
          <a:xfrm>
            <a:off x="2452585" y="1637274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i="0" u="none" strike="noStrike" baseline="0" dirty="0">
                <a:latin typeface="+mj-lt"/>
              </a:rPr>
              <a:t>혀끝을 </a:t>
            </a:r>
            <a:r>
              <a:rPr lang="ko-KR" altLang="en-US" sz="1200" i="0" u="none" strike="noStrike" baseline="0" dirty="0" err="1">
                <a:latin typeface="+mj-lt"/>
              </a:rPr>
              <a:t>취구에</a:t>
            </a:r>
            <a:r>
              <a:rPr lang="ko-KR" altLang="en-US" sz="1200" i="0" u="none" strike="noStrike" baseline="0" dirty="0">
                <a:latin typeface="+mj-lt"/>
              </a:rPr>
              <a:t> ‘</a:t>
            </a:r>
            <a:r>
              <a:rPr lang="ko-KR" altLang="en-US" sz="1200" i="0" u="none" strike="noStrike" baseline="0" dirty="0" err="1">
                <a:latin typeface="+mj-lt"/>
              </a:rPr>
              <a:t>투웃</a:t>
            </a:r>
            <a:r>
              <a:rPr lang="ko-KR" altLang="en-US" sz="1200" i="0" u="none" strike="noStrike" baseline="0" dirty="0">
                <a:latin typeface="+mj-lt"/>
              </a:rPr>
              <a:t>’ 하고 움직여서 연주한다</a:t>
            </a:r>
            <a:r>
              <a:rPr lang="en-US" altLang="ko-KR" sz="1200" i="0" u="none" strike="noStrike" baseline="0" dirty="0">
                <a:latin typeface="+mj-lt"/>
              </a:rPr>
              <a:t>.</a:t>
            </a:r>
            <a:endParaRPr lang="ko-KR" altLang="en-US" sz="12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94A60C-29AD-114A-DECB-42A04FBAE22D}"/>
              </a:ext>
            </a:extLst>
          </p:cNvPr>
          <p:cNvSpPr txBox="1"/>
          <p:nvPr/>
        </p:nvSpPr>
        <p:spPr>
          <a:xfrm>
            <a:off x="2452585" y="2203372"/>
            <a:ext cx="304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i="0" u="none" strike="noStrike" baseline="0" dirty="0">
                <a:latin typeface="+mj-lt"/>
              </a:rPr>
              <a:t>음과 음을 끊어지지 않게 이어서 연주한다</a:t>
            </a:r>
            <a:r>
              <a:rPr lang="en-US" altLang="ko-KR" sz="1200" i="0" u="none" strike="noStrike" baseline="0" dirty="0">
                <a:latin typeface="+mj-lt"/>
              </a:rPr>
              <a:t>.</a:t>
            </a:r>
            <a:endParaRPr lang="ko-KR" altLang="en-US" sz="12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917CBB-3B65-5B3F-79DB-020349B466A9}"/>
              </a:ext>
            </a:extLst>
          </p:cNvPr>
          <p:cNvSpPr txBox="1"/>
          <p:nvPr/>
        </p:nvSpPr>
        <p:spPr>
          <a:xfrm>
            <a:off x="2449475" y="3589127"/>
            <a:ext cx="304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i="0" u="none" strike="noStrike" baseline="0" dirty="0">
                <a:latin typeface="+mj-lt"/>
              </a:rPr>
              <a:t>음을 </a:t>
            </a:r>
            <a:r>
              <a:rPr lang="en-US" altLang="ko-KR" sz="1200" dirty="0">
                <a:latin typeface="+mj-lt"/>
              </a:rPr>
              <a:t>1/2</a:t>
            </a:r>
            <a:r>
              <a:rPr lang="ko-KR" altLang="en-US" sz="1200" i="0" u="none" strike="noStrike" baseline="0" dirty="0">
                <a:latin typeface="+mj-lt"/>
              </a:rPr>
              <a:t>정도 짧게 끊어서 연주한다</a:t>
            </a:r>
            <a:r>
              <a:rPr lang="en-US" altLang="ko-KR" sz="1200" i="0" u="none" strike="noStrike" baseline="0" dirty="0">
                <a:latin typeface="+mj-lt"/>
              </a:rPr>
              <a:t>.</a:t>
            </a:r>
            <a:endParaRPr lang="ko-KR" altLang="en-US" sz="12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1B499B-9D1B-F47D-FC86-606ACE62CFE3}"/>
              </a:ext>
            </a:extLst>
          </p:cNvPr>
          <p:cNvSpPr txBox="1"/>
          <p:nvPr/>
        </p:nvSpPr>
        <p:spPr>
          <a:xfrm>
            <a:off x="1083400" y="1617510"/>
            <a:ext cx="1240700" cy="28944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050" i="0" u="none" strike="noStrike" baseline="0" dirty="0" err="1">
                <a:latin typeface="+mj-lt"/>
              </a:rPr>
              <a:t>텅잉</a:t>
            </a:r>
            <a:r>
              <a:rPr lang="en-US" altLang="ko-KR" sz="1050" i="0" u="none" strike="noStrike" baseline="0" dirty="0">
                <a:latin typeface="+mj-lt"/>
              </a:rPr>
              <a:t>(Tonguing) </a:t>
            </a:r>
            <a:endParaRPr lang="ko-KR" altLang="en-US" sz="105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364C90-0DB2-3AD8-BE52-959BB773CF61}"/>
              </a:ext>
            </a:extLst>
          </p:cNvPr>
          <p:cNvSpPr txBox="1"/>
          <p:nvPr/>
        </p:nvSpPr>
        <p:spPr>
          <a:xfrm>
            <a:off x="1083400" y="2212249"/>
            <a:ext cx="1241016" cy="28944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050" i="0" u="none" strike="noStrike" baseline="0" dirty="0" err="1">
                <a:latin typeface="+mj-lt"/>
              </a:rPr>
              <a:t>레가토</a:t>
            </a:r>
            <a:r>
              <a:rPr lang="en-US" altLang="ko-KR" sz="1050" i="0" u="none" strike="noStrike" baseline="0" dirty="0">
                <a:latin typeface="+mj-lt"/>
              </a:rPr>
              <a:t>(Legato) </a:t>
            </a:r>
            <a:endParaRPr lang="ko-KR" altLang="en-US" sz="10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15C76D-0976-F7DF-79F8-3BBEA121CD5F}"/>
              </a:ext>
            </a:extLst>
          </p:cNvPr>
          <p:cNvSpPr txBox="1"/>
          <p:nvPr/>
        </p:nvSpPr>
        <p:spPr>
          <a:xfrm>
            <a:off x="1083400" y="3543581"/>
            <a:ext cx="1241016" cy="4597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050" i="0" u="none" strike="noStrike" baseline="0" dirty="0" err="1">
                <a:latin typeface="+mj-lt"/>
              </a:rPr>
              <a:t>스타카토</a:t>
            </a:r>
            <a:r>
              <a:rPr lang="en-US" altLang="ko-KR" sz="1050" i="0" u="none" strike="noStrike" baseline="0" dirty="0">
                <a:latin typeface="+mj-lt"/>
              </a:rPr>
              <a:t>(Staccato) </a:t>
            </a:r>
            <a:endParaRPr lang="ko-KR" altLang="en-US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7D79C8-5F00-DC00-A6CC-53CBB2E49791}"/>
              </a:ext>
            </a:extLst>
          </p:cNvPr>
          <p:cNvSpPr txBox="1"/>
          <p:nvPr/>
        </p:nvSpPr>
        <p:spPr>
          <a:xfrm>
            <a:off x="1086826" y="4939458"/>
            <a:ext cx="1241016" cy="28944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050" i="0" u="none" strike="noStrike" baseline="0" dirty="0" err="1">
                <a:latin typeface="+mj-lt"/>
              </a:rPr>
              <a:t>포르타토</a:t>
            </a:r>
            <a:r>
              <a:rPr lang="en-US" altLang="ko-KR" sz="1050" i="0" u="none" strike="noStrike" baseline="0" dirty="0">
                <a:latin typeface="+mj-lt"/>
              </a:rPr>
              <a:t>(</a:t>
            </a:r>
            <a:r>
              <a:rPr lang="en-US" altLang="ko-KR" sz="1050" i="0" u="none" strike="noStrike" baseline="0" dirty="0" err="1">
                <a:latin typeface="+mj-lt"/>
              </a:rPr>
              <a:t>Portato</a:t>
            </a:r>
            <a:r>
              <a:rPr lang="en-US" altLang="ko-KR" sz="1050" i="0" u="none" strike="noStrike" baseline="0" dirty="0">
                <a:latin typeface="+mj-lt"/>
              </a:rPr>
              <a:t>) </a:t>
            </a:r>
            <a:endParaRPr lang="ko-KR" altLang="en-US" sz="1050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D2DF76B4-BD90-5AC0-0793-2F1559B4F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475" y="3837011"/>
            <a:ext cx="8655699" cy="108112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C4C45E5-DFAE-9842-CD70-4F77AA69C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9475" y="5228899"/>
            <a:ext cx="8655699" cy="104188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DBABA3D2-67C7-3D1F-A672-65463A444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6602" y="2491568"/>
            <a:ext cx="8655699" cy="10152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5394894-CE45-7E27-39DE-8BC56D327CDC}"/>
              </a:ext>
            </a:extLst>
          </p:cNvPr>
          <p:cNvSpPr txBox="1"/>
          <p:nvPr/>
        </p:nvSpPr>
        <p:spPr>
          <a:xfrm>
            <a:off x="2449476" y="4957597"/>
            <a:ext cx="4840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i="0" u="none" strike="noStrike" baseline="0" dirty="0">
                <a:latin typeface="+mj-lt"/>
              </a:rPr>
              <a:t>음마다 </a:t>
            </a:r>
            <a:r>
              <a:rPr lang="ko-KR" altLang="en-US" sz="1200" i="0" u="none" strike="noStrike" baseline="0" dirty="0" err="1">
                <a:latin typeface="+mj-lt"/>
              </a:rPr>
              <a:t>텅잉하고</a:t>
            </a:r>
            <a:r>
              <a:rPr lang="ko-KR" altLang="en-US" sz="1200" i="0" u="none" strike="noStrike" baseline="0" dirty="0">
                <a:latin typeface="+mj-lt"/>
              </a:rPr>
              <a:t> 부드럽게 연결하며 연주한다</a:t>
            </a:r>
            <a:r>
              <a:rPr lang="en-US" altLang="ko-KR" sz="1200" i="0" u="none" strike="noStrike" baseline="0" dirty="0">
                <a:latin typeface="+mj-lt"/>
              </a:rPr>
              <a:t>(</a:t>
            </a:r>
            <a:r>
              <a:rPr lang="ko-KR" altLang="en-US" sz="1200" i="0" u="none" strike="noStrike" baseline="0" dirty="0" err="1">
                <a:latin typeface="+mj-lt"/>
              </a:rPr>
              <a:t>텅잉보다</a:t>
            </a:r>
            <a:r>
              <a:rPr lang="ko-KR" altLang="en-US" sz="1200" i="0" u="none" strike="noStrike" baseline="0" dirty="0">
                <a:latin typeface="+mj-lt"/>
              </a:rPr>
              <a:t> 길게 연주</a:t>
            </a:r>
            <a:r>
              <a:rPr lang="en-US" altLang="ko-KR" sz="1200" i="0" u="none" strike="noStrike" baseline="0" dirty="0">
                <a:latin typeface="+mj-lt"/>
              </a:rPr>
              <a:t>).</a:t>
            </a:r>
            <a:endParaRPr lang="ko-KR" altLang="en-US" sz="1200" dirty="0">
              <a:latin typeface="+mj-lt"/>
            </a:endParaRPr>
          </a:p>
        </p:txBody>
      </p:sp>
      <p:pic>
        <p:nvPicPr>
          <p:cNvPr id="39" name="2단원_교과서_58쪽_QR33_1.리코더 연주법_레가토">
            <a:hlinkClick r:id="" action="ppaction://media"/>
            <a:extLst>
              <a:ext uri="{FF2B5EF4-FFF2-40B4-BE49-F238E27FC236}">
                <a16:creationId xmlns:a16="http://schemas.microsoft.com/office/drawing/2014/main" id="{B65B118B-9D96-77E5-43B0-2448D1E7A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0057" y="2605503"/>
            <a:ext cx="289441" cy="289441"/>
          </a:xfrm>
          <a:prstGeom prst="rect">
            <a:avLst/>
          </a:prstGeom>
        </p:spPr>
      </p:pic>
      <p:pic>
        <p:nvPicPr>
          <p:cNvPr id="40" name="2단원_교과서_58쪽_QR33_2.리코더 연주법_스타카토">
            <a:hlinkClick r:id="" action="ppaction://media"/>
            <a:extLst>
              <a:ext uri="{FF2B5EF4-FFF2-40B4-BE49-F238E27FC236}">
                <a16:creationId xmlns:a16="http://schemas.microsoft.com/office/drawing/2014/main" id="{1AD54762-2ECB-17CC-FEEC-BA0888B0C4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0057" y="4107776"/>
            <a:ext cx="289441" cy="289441"/>
          </a:xfrm>
          <a:prstGeom prst="rect">
            <a:avLst/>
          </a:prstGeom>
        </p:spPr>
      </p:pic>
      <p:pic>
        <p:nvPicPr>
          <p:cNvPr id="41" name="2단원_교과서_58쪽_QR33_3.리코더 연주법_포르타토">
            <a:hlinkClick r:id="" action="ppaction://media"/>
            <a:extLst>
              <a:ext uri="{FF2B5EF4-FFF2-40B4-BE49-F238E27FC236}">
                <a16:creationId xmlns:a16="http://schemas.microsoft.com/office/drawing/2014/main" id="{318C98D2-066E-DEBF-94D4-E0969931A0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0057" y="5385210"/>
            <a:ext cx="289441" cy="2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6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19C50E7A-838F-688E-16F6-B6D0379BAB10}"/>
              </a:ext>
            </a:extLst>
          </p:cNvPr>
          <p:cNvSpPr/>
          <p:nvPr/>
        </p:nvSpPr>
        <p:spPr bwMode="auto">
          <a:xfrm>
            <a:off x="956022" y="1307013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75E29A8F-C34F-22AA-6CB2-FD74D772D5D9}"/>
              </a:ext>
            </a:extLst>
          </p:cNvPr>
          <p:cNvSpPr/>
          <p:nvPr/>
        </p:nvSpPr>
        <p:spPr bwMode="auto">
          <a:xfrm>
            <a:off x="11444747" y="1307013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2C0094A0-70D9-A937-4D14-F4DCC157BB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8518"/>
          <a:stretch>
            <a:fillRect/>
          </a:stretch>
        </p:blipFill>
        <p:spPr>
          <a:xfrm>
            <a:off x="956022" y="1981199"/>
            <a:ext cx="5363093" cy="3756097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92AC977A-ED70-0ABA-DDC9-C0EDB4A418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2407"/>
          <a:stretch>
            <a:fillRect/>
          </a:stretch>
        </p:blipFill>
        <p:spPr>
          <a:xfrm>
            <a:off x="6460776" y="2350586"/>
            <a:ext cx="5363093" cy="3472363"/>
          </a:xfrm>
          <a:prstGeom prst="rect">
            <a:avLst/>
          </a:prstGeom>
        </p:spPr>
      </p:pic>
      <p:pic>
        <p:nvPicPr>
          <p:cNvPr id="54" name="2단원_교과서_59쪽_QR33_4.인생의 회전목마(리코더 연주)">
            <a:hlinkClick r:id="" action="ppaction://media"/>
            <a:extLst>
              <a:ext uri="{FF2B5EF4-FFF2-40B4-BE49-F238E27FC236}">
                <a16:creationId xmlns:a16="http://schemas.microsoft.com/office/drawing/2014/main" id="{C5AB3796-D15D-99D7-BFAF-337DFB112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4982" y="862012"/>
            <a:ext cx="358775" cy="358775"/>
          </a:xfrm>
          <a:prstGeom prst="rect">
            <a:avLst/>
          </a:prstGeom>
        </p:spPr>
      </p:pic>
      <p:pic>
        <p:nvPicPr>
          <p:cNvPr id="55" name="2단원_교과서_59쪽_QR33_5.인생의 회전목마(반주)">
            <a:hlinkClick r:id="" action="ppaction://media"/>
            <a:extLst>
              <a:ext uri="{FF2B5EF4-FFF2-40B4-BE49-F238E27FC236}">
                <a16:creationId xmlns:a16="http://schemas.microsoft.com/office/drawing/2014/main" id="{F3348822-0858-98F0-690D-D4AAA42ABF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3707" y="862011"/>
            <a:ext cx="35877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6473</TotalTime>
  <Words>146</Words>
  <Application>Microsoft Office PowerPoint</Application>
  <PresentationFormat>와이드스크린</PresentationFormat>
  <Paragraphs>29</Paragraphs>
  <Slides>6</Slides>
  <Notes>3</Notes>
  <HiddenSlides>0</HiddenSlides>
  <MMClips>5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231</cp:revision>
  <dcterms:created xsi:type="dcterms:W3CDTF">2024-07-03T01:17:18Z</dcterms:created>
  <dcterms:modified xsi:type="dcterms:W3CDTF">2025-08-19T07:47:02Z</dcterms:modified>
</cp:coreProperties>
</file>