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4"/>
  </p:notesMasterIdLst>
  <p:sldIdLst>
    <p:sldId id="292" r:id="rId5"/>
    <p:sldId id="298" r:id="rId6"/>
    <p:sldId id="297" r:id="rId7"/>
    <p:sldId id="312" r:id="rId8"/>
    <p:sldId id="310" r:id="rId9"/>
    <p:sldId id="313" r:id="rId10"/>
    <p:sldId id="314" r:id="rId11"/>
    <p:sldId id="315" r:id="rId12"/>
    <p:sldId id="295" r:id="rId13"/>
  </p:sldIdLst>
  <p:sldSz cx="12192000" cy="6858000"/>
  <p:notesSz cx="6858000" cy="9144000"/>
  <p:embeddedFontLst>
    <p:embeddedFont>
      <p:font typeface="NanumGothicExtraBold" panose="020D0904000000000000" pitchFamily="50" charset="-127"/>
      <p:bold r:id="rId15"/>
    </p:embeddedFont>
    <p:embeddedFont>
      <p:font typeface="Spoqa Han Sans Neo" panose="020B0600000101010101" charset="0"/>
      <p:regular r:id="rId16"/>
      <p:bold r:id="rId17"/>
      <p:italic r:id="rId18"/>
      <p:boldItalic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2"/>
            <p14:sldId id="310"/>
            <p14:sldId id="313"/>
            <p14:sldId id="314"/>
            <p14:sldId id="315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7D1"/>
    <a:srgbClr val="2B3C71"/>
    <a:srgbClr val="573781"/>
    <a:srgbClr val="6B1F99"/>
    <a:srgbClr val="9832D6"/>
    <a:srgbClr val="A165DD"/>
    <a:srgbClr val="F4F9FE"/>
    <a:srgbClr val="996600"/>
    <a:srgbClr val="CCCC00"/>
    <a:srgbClr val="B5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4145" autoAdjust="0"/>
  </p:normalViewPr>
  <p:slideViewPr>
    <p:cSldViewPr snapToGrid="0" showGuides="1">
      <p:cViewPr varScale="1">
        <p:scale>
          <a:sx n="108" d="100"/>
          <a:sy n="108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2025-05-08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44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034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8615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389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고대</a:t>
            </a:r>
            <a:r>
              <a:rPr kumimoji="1" lang="en-US" altLang="ko-KR" dirty="0">
                <a:solidFill>
                  <a:schemeClr val="tx1"/>
                </a:solidFill>
                <a:latin typeface="+mj-ea"/>
                <a:ea typeface="+mj-ea"/>
              </a:rPr>
              <a:t>·</a:t>
            </a:r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중세 음악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Ⅲ.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감상해요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66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1804" y="3297406"/>
            <a:ext cx="5648392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고대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·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중세 음악을 감상하고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, </a:t>
            </a: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음악적 특징을 설명할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고대와 중세 시대의 사회</a:t>
            </a:r>
            <a:r>
              <a:rPr kumimoji="1" lang="en-US" altLang="ko-KR" dirty="0">
                <a:solidFill>
                  <a:schemeClr val="tx1"/>
                </a:solidFill>
                <a:latin typeface="+mn-ea"/>
                <a:ea typeface="+mn-ea"/>
              </a:rPr>
              <a:t>·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문화적 배경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71DFC0-474A-736B-EC4B-46706ED4FF7E}"/>
              </a:ext>
            </a:extLst>
          </p:cNvPr>
          <p:cNvSpPr/>
          <p:nvPr/>
        </p:nvSpPr>
        <p:spPr>
          <a:xfrm>
            <a:off x="1203398" y="1342321"/>
            <a:ext cx="1163806" cy="342473"/>
          </a:xfrm>
          <a:prstGeom prst="roundRect">
            <a:avLst/>
          </a:prstGeom>
          <a:solidFill>
            <a:srgbClr val="573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고대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2518867" y="1281393"/>
            <a:ext cx="88730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6</a:t>
            </a:r>
            <a:r>
              <a:rPr lang="ko-KR" altLang="en-US" sz="1400" b="1" dirty="0">
                <a:latin typeface="+mn-ea"/>
              </a:rPr>
              <a:t>세기 이전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AB6A35B-52D9-8BD0-3EB2-8F992C079DDC}"/>
              </a:ext>
            </a:extLst>
          </p:cNvPr>
          <p:cNvSpPr/>
          <p:nvPr/>
        </p:nvSpPr>
        <p:spPr>
          <a:xfrm>
            <a:off x="1203398" y="3331542"/>
            <a:ext cx="1163806" cy="34247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중세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DF6BF6-72C4-ADDD-CBFA-2377A86F1D7F}"/>
              </a:ext>
            </a:extLst>
          </p:cNvPr>
          <p:cNvSpPr txBox="1"/>
          <p:nvPr/>
        </p:nvSpPr>
        <p:spPr>
          <a:xfrm>
            <a:off x="2518867" y="3270614"/>
            <a:ext cx="88730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6~15</a:t>
            </a:r>
            <a:r>
              <a:rPr lang="ko-KR" altLang="en-US" sz="1400" b="1" dirty="0">
                <a:latin typeface="+mn-ea"/>
              </a:rPr>
              <a:t>세기 중엽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2518867" y="1695756"/>
            <a:ext cx="88730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출토품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벽화 등에 그려진 그림을 통해 종교 의식과 부족 공동 행사에 음악이 사용되었음을 알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9FCE60-E6AE-5CB0-E235-63D10ED906E5}"/>
              </a:ext>
            </a:extLst>
          </p:cNvPr>
          <p:cNvSpPr txBox="1"/>
          <p:nvPr/>
        </p:nvSpPr>
        <p:spPr>
          <a:xfrm>
            <a:off x="2518866" y="3674015"/>
            <a:ext cx="8873033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서양 음악의 기본적인 형태가 만들어진 시기로 종교 음악이 크게 발전하고 세속 음악도 출현하였다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종교가 정치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사회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경제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철학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문화를 지배하던 시기로 음악 역사상 기독교가 가장 중요한 위치를 차지하던 시기였다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음악적으로 많은 음악 유산이 만들어지고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서양 음악의 기본적인 틀이 만들어 졌다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고대와 중세 시대의 음악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71DFC0-474A-736B-EC4B-46706ED4FF7E}"/>
              </a:ext>
            </a:extLst>
          </p:cNvPr>
          <p:cNvSpPr/>
          <p:nvPr/>
        </p:nvSpPr>
        <p:spPr>
          <a:xfrm>
            <a:off x="1203398" y="1342321"/>
            <a:ext cx="1163806" cy="342473"/>
          </a:xfrm>
          <a:prstGeom prst="roundRect">
            <a:avLst/>
          </a:prstGeom>
          <a:solidFill>
            <a:srgbClr val="573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고대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2518867" y="1281393"/>
            <a:ext cx="8873033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출토품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벽화 등을 통해 종교 의식과 부족 공동 행사에 음악이 사용되었음을 알 수 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시리아 지역에서는 고대 그리스 악기로 알려진 </a:t>
            </a:r>
            <a:r>
              <a:rPr lang="ko-KR" altLang="en-US" sz="1400" dirty="0" err="1">
                <a:latin typeface="+mn-ea"/>
              </a:rPr>
              <a:t>키타라와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아울로스가</a:t>
            </a:r>
            <a:r>
              <a:rPr lang="ko-KR" altLang="en-US" sz="1400" dirty="0">
                <a:latin typeface="+mn-ea"/>
              </a:rPr>
              <a:t> 발견되었다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신화를 통해 짐작해 볼 때 종교적인 것에 근원을 두고 있으며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대부분의 음악은 축제나 종교 의식과 밀접한 관계가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6" name="그림 5" descr="그림, 스케치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F30B5BC7-2B8C-C2FA-0414-634E2F7A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67" y="2605687"/>
            <a:ext cx="3217395" cy="2459475"/>
          </a:xfrm>
          <a:prstGeom prst="rect">
            <a:avLst/>
          </a:prstGeom>
        </p:spPr>
      </p:pic>
      <p:pic>
        <p:nvPicPr>
          <p:cNvPr id="7" name="그림 6" descr="텍스트, 그림, 인간의 얼굴, 일러스트레이션이(가) 표시된 사진&#10;&#10;자동 생성된 설명">
            <a:extLst>
              <a:ext uri="{FF2B5EF4-FFF2-40B4-BE49-F238E27FC236}">
                <a16:creationId xmlns:a16="http://schemas.microsoft.com/office/drawing/2014/main" id="{9BB58F03-5A1E-7C5A-7880-1676BC4B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125" y="2522869"/>
            <a:ext cx="3172221" cy="2625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747CD-69CE-3360-DE31-63ED30D44AB0}"/>
              </a:ext>
            </a:extLst>
          </p:cNvPr>
          <p:cNvSpPr txBox="1"/>
          <p:nvPr/>
        </p:nvSpPr>
        <p:spPr>
          <a:xfrm>
            <a:off x="3121724" y="5257800"/>
            <a:ext cx="201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▲ 고대 이집트 음악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9D21E-B063-495F-7229-E371553FBA82}"/>
              </a:ext>
            </a:extLst>
          </p:cNvPr>
          <p:cNvSpPr txBox="1"/>
          <p:nvPr/>
        </p:nvSpPr>
        <p:spPr>
          <a:xfrm>
            <a:off x="7604395" y="5257800"/>
            <a:ext cx="201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▲ 고대 피타고라스 음계</a:t>
            </a:r>
          </a:p>
        </p:txBody>
      </p:sp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고대와 중세 시대의 음악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E741E6A-CA98-51B1-1D3F-5660A613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30104" y="2748454"/>
            <a:ext cx="3172221" cy="24787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954185-300A-16CB-C283-15E8B3E26B40}"/>
              </a:ext>
            </a:extLst>
          </p:cNvPr>
          <p:cNvSpPr txBox="1"/>
          <p:nvPr/>
        </p:nvSpPr>
        <p:spPr>
          <a:xfrm>
            <a:off x="4025839" y="5410200"/>
            <a:ext cx="4580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▲ 중세 교회 음악의 전성기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ko-KR" altLang="en-US" sz="1100" dirty="0" err="1">
                <a:solidFill>
                  <a:schemeClr val="accent4">
                    <a:lumMod val="75000"/>
                  </a:schemeClr>
                </a:solidFill>
              </a:rPr>
              <a:t>기보법</a:t>
            </a:r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 창안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340008E-B6C4-267C-4E65-BF6962B53692}"/>
              </a:ext>
            </a:extLst>
          </p:cNvPr>
          <p:cNvSpPr/>
          <p:nvPr/>
        </p:nvSpPr>
        <p:spPr>
          <a:xfrm>
            <a:off x="1203398" y="1357854"/>
            <a:ext cx="1163806" cy="34247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중세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8B9A6-80DD-A694-F37F-74FD84CD44CF}"/>
              </a:ext>
            </a:extLst>
          </p:cNvPr>
          <p:cNvSpPr txBox="1"/>
          <p:nvPr/>
        </p:nvSpPr>
        <p:spPr>
          <a:xfrm>
            <a:off x="2518867" y="1296926"/>
            <a:ext cx="8873033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중세 시대에는 교회 음악의 중요성이 강조되었으며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서양 음악 발전에 토대가 된 그레고리오 성가가 탄생하고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다성</a:t>
            </a:r>
            <a:r>
              <a:rPr lang="ko-KR" altLang="en-US" sz="1400" dirty="0">
                <a:latin typeface="+mn-ea"/>
              </a:rPr>
              <a:t> 음악이 발전하였다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그 외에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음높이를 </a:t>
            </a:r>
            <a:r>
              <a:rPr lang="ko-KR" altLang="en-US" sz="1400" dirty="0" err="1">
                <a:latin typeface="+mn-ea"/>
              </a:rPr>
              <a:t>기보할</a:t>
            </a:r>
            <a:r>
              <a:rPr lang="ko-KR" altLang="en-US" sz="1400" dirty="0">
                <a:latin typeface="+mn-ea"/>
              </a:rPr>
              <a:t> 수 있는 </a:t>
            </a:r>
            <a:r>
              <a:rPr lang="ko-KR" altLang="en-US" sz="1400" dirty="0" err="1">
                <a:latin typeface="+mn-ea"/>
              </a:rPr>
              <a:t>기보</a:t>
            </a:r>
            <a:r>
              <a:rPr lang="ko-KR" altLang="en-US" sz="1400" dirty="0">
                <a:latin typeface="+mn-ea"/>
              </a:rPr>
              <a:t> 체계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 err="1">
                <a:latin typeface="+mn-ea"/>
              </a:rPr>
              <a:t>네우마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기보법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가 창안되었고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세속 음악이 발달하였다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1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악곡 감상하기</a:t>
            </a:r>
          </a:p>
        </p:txBody>
      </p:sp>
      <p:pic>
        <p:nvPicPr>
          <p:cNvPr id="5" name="그림 4" descr="텍스트, 폰트, 악보, 라인이(가) 표시된 사진&#10;&#10;자동 생성된 설명">
            <a:extLst>
              <a:ext uri="{FF2B5EF4-FFF2-40B4-BE49-F238E27FC236}">
                <a16:creationId xmlns:a16="http://schemas.microsoft.com/office/drawing/2014/main" id="{178EFC6B-DB2B-BA3C-91BB-4C14BED0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492" y="1690951"/>
            <a:ext cx="7656065" cy="27750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1D50822-8210-9B25-D96F-53015A429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8" y="951754"/>
            <a:ext cx="7452000" cy="544060"/>
          </a:xfrm>
          <a:prstGeom prst="rect">
            <a:avLst/>
          </a:prstGeom>
        </p:spPr>
      </p:pic>
      <p:pic>
        <p:nvPicPr>
          <p:cNvPr id="8" name="[아침나라 중음①]_3단원_교과서_66쪽_고대 음악_세이킬로스의노래_음원편집">
            <a:hlinkClick r:id="" action="ppaction://media"/>
            <a:extLst>
              <a:ext uri="{FF2B5EF4-FFF2-40B4-BE49-F238E27FC236}">
                <a16:creationId xmlns:a16="http://schemas.microsoft.com/office/drawing/2014/main" id="{469F1455-26B7-30EE-093C-BDD8793EB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0457" y="784080"/>
            <a:ext cx="518193" cy="518193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5548C94-C582-5A9C-D1DF-C3A459C07A7F}"/>
              </a:ext>
            </a:extLst>
          </p:cNvPr>
          <p:cNvSpPr/>
          <p:nvPr/>
        </p:nvSpPr>
        <p:spPr>
          <a:xfrm>
            <a:off x="11160458" y="360000"/>
            <a:ext cx="518193" cy="251999"/>
          </a:xfrm>
          <a:prstGeom prst="roundRect">
            <a:avLst/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+mn-ea"/>
              </a:rPr>
              <a:t>감상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F580F43-6E0F-1D32-A1FD-7066E3063E90}"/>
              </a:ext>
            </a:extLst>
          </p:cNvPr>
          <p:cNvSpPr/>
          <p:nvPr/>
        </p:nvSpPr>
        <p:spPr>
          <a:xfrm>
            <a:off x="1628274" y="5001238"/>
            <a:ext cx="4387516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현존하는 고대 그리스 악보 중 가장 오래되고 완전한 악보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D1FC87D-3495-8F90-E8CC-A7E9B1D432DC}"/>
              </a:ext>
            </a:extLst>
          </p:cNvPr>
          <p:cNvSpPr/>
          <p:nvPr/>
        </p:nvSpPr>
        <p:spPr>
          <a:xfrm>
            <a:off x="6316798" y="5001238"/>
            <a:ext cx="4387516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</a:rPr>
              <a:t>‘</a:t>
            </a:r>
            <a:r>
              <a:rPr lang="ko-KR" altLang="en-US" sz="1200" dirty="0" err="1">
                <a:solidFill>
                  <a:srgbClr val="7030A0"/>
                </a:solidFill>
              </a:rPr>
              <a:t>세이킬로스</a:t>
            </a:r>
            <a:r>
              <a:rPr lang="en-US" altLang="ko-KR" sz="1200" dirty="0">
                <a:solidFill>
                  <a:srgbClr val="7030A0"/>
                </a:solidFill>
              </a:rPr>
              <a:t>’</a:t>
            </a:r>
            <a:r>
              <a:rPr lang="ko-KR" altLang="en-US" sz="1200" dirty="0">
                <a:solidFill>
                  <a:srgbClr val="7030A0"/>
                </a:solidFill>
              </a:rPr>
              <a:t>가 자신의 아내를 위해 묘비에 새긴 악보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3B60369-B6C7-9E00-E1B9-8A7B50476F7A}"/>
              </a:ext>
            </a:extLst>
          </p:cNvPr>
          <p:cNvSpPr/>
          <p:nvPr/>
        </p:nvSpPr>
        <p:spPr>
          <a:xfrm>
            <a:off x="1628274" y="5650943"/>
            <a:ext cx="4387516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기원후 </a:t>
            </a:r>
            <a:r>
              <a:rPr lang="en-US" altLang="ko-KR" sz="1200" dirty="0">
                <a:solidFill>
                  <a:srgbClr val="7030A0"/>
                </a:solidFill>
              </a:rPr>
              <a:t>1~2</a:t>
            </a:r>
            <a:r>
              <a:rPr lang="ko-KR" altLang="en-US" sz="1200" dirty="0">
                <a:solidFill>
                  <a:srgbClr val="7030A0"/>
                </a:solidFill>
              </a:rPr>
              <a:t>세기경에 제작된 것으로 추정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EC3EE23-DC87-E946-0F37-23ED609D8EE4}"/>
              </a:ext>
            </a:extLst>
          </p:cNvPr>
          <p:cNvSpPr/>
          <p:nvPr/>
        </p:nvSpPr>
        <p:spPr>
          <a:xfrm>
            <a:off x="6316798" y="5650943"/>
            <a:ext cx="4387516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하나의 노래가 가사와 함께 고대 그리스 </a:t>
            </a:r>
            <a:r>
              <a:rPr lang="ko-KR" altLang="en-US" sz="1200" dirty="0" err="1">
                <a:solidFill>
                  <a:srgbClr val="7030A0"/>
                </a:solidFill>
              </a:rPr>
              <a:t>기보법으로</a:t>
            </a:r>
            <a:r>
              <a:rPr lang="ko-KR" altLang="en-US" sz="1200" dirty="0">
                <a:solidFill>
                  <a:srgbClr val="7030A0"/>
                </a:solidFill>
              </a:rPr>
              <a:t> 음각</a:t>
            </a:r>
          </a:p>
        </p:txBody>
      </p:sp>
    </p:spTree>
    <p:extLst>
      <p:ext uri="{BB962C8B-B14F-4D97-AF65-F5344CB8AC3E}">
        <p14:creationId xmlns:p14="http://schemas.microsoft.com/office/powerpoint/2010/main" val="16741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악곡 감상하기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8EFC6B-DB2B-BA3C-91BB-4C14BED0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68492" y="1769017"/>
            <a:ext cx="7656065" cy="26189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1D50822-8210-9B25-D96F-53015A4293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33790" y="932945"/>
            <a:ext cx="7632000" cy="622888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5548C94-C582-5A9C-D1DF-C3A459C07A7F}"/>
              </a:ext>
            </a:extLst>
          </p:cNvPr>
          <p:cNvSpPr/>
          <p:nvPr/>
        </p:nvSpPr>
        <p:spPr>
          <a:xfrm>
            <a:off x="11120353" y="365852"/>
            <a:ext cx="518193" cy="251999"/>
          </a:xfrm>
          <a:prstGeom prst="roundRect">
            <a:avLst/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+mn-ea"/>
              </a:rPr>
              <a:t>감상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F580F43-6E0F-1D32-A1FD-7066E3063E90}"/>
              </a:ext>
            </a:extLst>
          </p:cNvPr>
          <p:cNvSpPr/>
          <p:nvPr/>
        </p:nvSpPr>
        <p:spPr>
          <a:xfrm>
            <a:off x="1628274" y="4707109"/>
            <a:ext cx="4387516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그레고리오 성가 중 성 요한을 찬미하는 노래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D1FC87D-3495-8F90-E8CC-A7E9B1D432DC}"/>
              </a:ext>
            </a:extLst>
          </p:cNvPr>
          <p:cNvSpPr/>
          <p:nvPr/>
        </p:nvSpPr>
        <p:spPr>
          <a:xfrm>
            <a:off x="6316798" y="4707109"/>
            <a:ext cx="4387516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노래의 ‘</a:t>
            </a:r>
            <a:r>
              <a:rPr lang="en-US" altLang="ko-KR" sz="1200" dirty="0">
                <a:solidFill>
                  <a:srgbClr val="7030A0"/>
                </a:solidFill>
              </a:rPr>
              <a:t>Ut, Re, Mi, Fa, Sol, La’</a:t>
            </a:r>
            <a:r>
              <a:rPr lang="ko-KR" altLang="en-US" sz="1200" dirty="0">
                <a:solidFill>
                  <a:srgbClr val="7030A0"/>
                </a:solidFill>
              </a:rPr>
              <a:t>가 현재 계이름의 시초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3B60369-B6C7-9E00-E1B9-8A7B50476F7A}"/>
              </a:ext>
            </a:extLst>
          </p:cNvPr>
          <p:cNvSpPr/>
          <p:nvPr/>
        </p:nvSpPr>
        <p:spPr>
          <a:xfrm>
            <a:off x="3619610" y="5310159"/>
            <a:ext cx="5093368" cy="614895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7030A0"/>
                </a:solidFill>
              </a:rPr>
              <a:t>가사 내용</a:t>
            </a:r>
            <a:r>
              <a:rPr lang="en-US" altLang="ko-KR" sz="1100" dirty="0">
                <a:solidFill>
                  <a:srgbClr val="7030A0"/>
                </a:solidFill>
              </a:rPr>
              <a:t>) </a:t>
            </a:r>
            <a:r>
              <a:rPr lang="ko-KR" altLang="en-US" sz="1200" dirty="0">
                <a:solidFill>
                  <a:srgbClr val="7030A0"/>
                </a:solidFill>
              </a:rPr>
              <a:t>당신의 종이 당신의 훌륭한 업적을 목소리로 편안히 함께 </a:t>
            </a:r>
            <a:endParaRPr lang="en-US" altLang="ko-KR" sz="12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노래할 수 있도록 우리 입술의 죄를 씻어 주소서</a:t>
            </a:r>
            <a:r>
              <a:rPr lang="en-US" altLang="ko-KR" sz="1200" dirty="0">
                <a:solidFill>
                  <a:srgbClr val="7030A0"/>
                </a:solidFill>
              </a:rPr>
              <a:t>, </a:t>
            </a:r>
            <a:r>
              <a:rPr lang="ko-KR" altLang="en-US" sz="1200" dirty="0">
                <a:solidFill>
                  <a:srgbClr val="7030A0"/>
                </a:solidFill>
              </a:rPr>
              <a:t>성 요한이여</a:t>
            </a:r>
            <a:r>
              <a:rPr lang="en-US" altLang="ko-KR" sz="1200" dirty="0">
                <a:solidFill>
                  <a:srgbClr val="7030A0"/>
                </a:solidFill>
              </a:rPr>
              <a:t>!</a:t>
            </a:r>
            <a:endParaRPr lang="ko-KR" altLang="en-US" sz="1200" dirty="0">
              <a:solidFill>
                <a:srgbClr val="7030A0"/>
              </a:solidFill>
            </a:endParaRPr>
          </a:p>
        </p:txBody>
      </p:sp>
      <p:pic>
        <p:nvPicPr>
          <p:cNvPr id="2" name="[아침나라 중음①]_3단원_교과서_66쪽_중세 음악_성 요한 찬가_음원편집">
            <a:hlinkClick r:id="" action="ppaction://media"/>
            <a:extLst>
              <a:ext uri="{FF2B5EF4-FFF2-40B4-BE49-F238E27FC236}">
                <a16:creationId xmlns:a16="http://schemas.microsoft.com/office/drawing/2014/main" id="{C132F42E-AF01-BBD0-70A4-E755CD9E6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0353" y="726195"/>
            <a:ext cx="518194" cy="518194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D9A3D22-2F1E-A7AE-C237-1D967DE837BF}"/>
              </a:ext>
            </a:extLst>
          </p:cNvPr>
          <p:cNvSpPr/>
          <p:nvPr/>
        </p:nvSpPr>
        <p:spPr>
          <a:xfrm>
            <a:off x="10248697" y="5491606"/>
            <a:ext cx="1389849" cy="2519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7030A0"/>
                </a:solidFill>
              </a:rPr>
              <a:t>귀도 </a:t>
            </a:r>
            <a:r>
              <a:rPr lang="ko-KR" altLang="en-US" sz="1100" dirty="0" err="1">
                <a:solidFill>
                  <a:srgbClr val="7030A0"/>
                </a:solidFill>
              </a:rPr>
              <a:t>다레초</a:t>
            </a:r>
            <a:endParaRPr lang="ko-KR" alt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중세시대 작곡가 알아보기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D9A3D22-2F1E-A7AE-C237-1D967DE837BF}"/>
              </a:ext>
            </a:extLst>
          </p:cNvPr>
          <p:cNvSpPr/>
          <p:nvPr/>
        </p:nvSpPr>
        <p:spPr>
          <a:xfrm>
            <a:off x="1135772" y="1651214"/>
            <a:ext cx="4864100" cy="37388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</a:rPr>
              <a:t>귀도 </a:t>
            </a:r>
            <a:r>
              <a:rPr lang="ko-KR" altLang="en-US" sz="1200" dirty="0" err="1">
                <a:solidFill>
                  <a:schemeClr val="accent5">
                    <a:lumMod val="50000"/>
                  </a:schemeClr>
                </a:solidFill>
              </a:rPr>
              <a:t>다레초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Guido, </a:t>
            </a:r>
            <a:r>
              <a:rPr lang="en-US" altLang="ko-KR" sz="1200" dirty="0" err="1">
                <a:solidFill>
                  <a:schemeClr val="accent5">
                    <a:lumMod val="50000"/>
                  </a:schemeClr>
                </a:solidFill>
                <a:latin typeface="+mn-ea"/>
              </a:rPr>
              <a:t>d'Arezzo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, 995?~1050?, 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이탈리아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pic>
        <p:nvPicPr>
          <p:cNvPr id="6" name="그림 5" descr="스케치, 예술, 그림, 자화상이(가) 표시된 사진&#10;&#10;자동 생성된 설명">
            <a:extLst>
              <a:ext uri="{FF2B5EF4-FFF2-40B4-BE49-F238E27FC236}">
                <a16:creationId xmlns:a16="http://schemas.microsoft.com/office/drawing/2014/main" id="{F4063597-F3B6-C982-0F2C-1E1A13F2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44" y="2686220"/>
            <a:ext cx="2100555" cy="1862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9D809E-9A92-F208-8969-2880F15B4854}"/>
              </a:ext>
            </a:extLst>
          </p:cNvPr>
          <p:cNvSpPr txBox="1"/>
          <p:nvPr/>
        </p:nvSpPr>
        <p:spPr>
          <a:xfrm>
            <a:off x="3785616" y="2871972"/>
            <a:ext cx="7891272" cy="15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이탈리아의 음악 이론가이다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성가대가 음을 확실히 잡게 하고 연습의 편리성을 위해 ‘성 요한 </a:t>
            </a:r>
            <a:r>
              <a:rPr lang="ko-KR" altLang="en-US" sz="1600" dirty="0" err="1">
                <a:latin typeface="+mn-ea"/>
              </a:rPr>
              <a:t>찬미가’의</a:t>
            </a:r>
            <a:r>
              <a:rPr lang="ko-KR" altLang="en-US" sz="1600" dirty="0">
                <a:latin typeface="+mn-ea"/>
              </a:rPr>
              <a:t> 각 구절 첫 여섯 개의 음 ‘</a:t>
            </a:r>
            <a:r>
              <a:rPr lang="en-US" altLang="ko-KR" sz="1600" dirty="0" err="1">
                <a:latin typeface="+mn-ea"/>
              </a:rPr>
              <a:t>ut</a:t>
            </a:r>
            <a:r>
              <a:rPr lang="en-US" altLang="ko-KR" sz="1600" dirty="0">
                <a:latin typeface="+mn-ea"/>
              </a:rPr>
              <a:t>, re, mi, fa, sol, la’</a:t>
            </a:r>
            <a:r>
              <a:rPr lang="ko-KR" altLang="en-US" sz="1600" dirty="0">
                <a:latin typeface="+mn-ea"/>
              </a:rPr>
              <a:t>에 근거한 </a:t>
            </a:r>
            <a:r>
              <a:rPr lang="ko-KR" altLang="en-US" sz="1600" dirty="0" err="1">
                <a:latin typeface="+mn-ea"/>
              </a:rPr>
              <a:t>계명창법을</a:t>
            </a:r>
            <a:r>
              <a:rPr lang="ko-KR" altLang="en-US" sz="1600" dirty="0">
                <a:latin typeface="+mn-ea"/>
              </a:rPr>
              <a:t> 만들었다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이후 ‘</a:t>
            </a:r>
            <a:r>
              <a:rPr lang="en-US" altLang="ko-KR" sz="1600" dirty="0" err="1">
                <a:latin typeface="+mn-ea"/>
              </a:rPr>
              <a:t>ut</a:t>
            </a:r>
            <a:r>
              <a:rPr lang="en-US" altLang="ko-KR" sz="1600" dirty="0">
                <a:latin typeface="+mn-ea"/>
              </a:rPr>
              <a:t>’</a:t>
            </a:r>
            <a:r>
              <a:rPr lang="ko-KR" altLang="en-US" sz="1600" dirty="0">
                <a:latin typeface="+mn-ea"/>
              </a:rPr>
              <a:t>는 발음이 어려워 ‘</a:t>
            </a:r>
            <a:r>
              <a:rPr lang="en-US" altLang="ko-KR" sz="1600" dirty="0">
                <a:latin typeface="+mn-ea"/>
              </a:rPr>
              <a:t>do’</a:t>
            </a:r>
            <a:r>
              <a:rPr lang="ko-KR" altLang="en-US" sz="1600" dirty="0">
                <a:latin typeface="+mn-ea"/>
              </a:rPr>
              <a:t>로 바뀌었다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 err="1">
                <a:latin typeface="+mn-ea"/>
              </a:rPr>
              <a:t>계명창법의</a:t>
            </a:r>
            <a:r>
              <a:rPr lang="ko-KR" altLang="en-US" sz="1600" dirty="0">
                <a:latin typeface="+mn-ea"/>
              </a:rPr>
              <a:t> 이해를 쉽게 하기 위해 손바닥의 각 부분을 음이름으로 한 ‘귀도의 손에 의한 </a:t>
            </a:r>
            <a:r>
              <a:rPr lang="ko-KR" altLang="en-US" sz="1600" dirty="0" err="1">
                <a:latin typeface="+mn-ea"/>
              </a:rPr>
              <a:t>교수법’도</a:t>
            </a:r>
            <a:r>
              <a:rPr lang="ko-KR" altLang="en-US" sz="1600" dirty="0">
                <a:latin typeface="+mn-ea"/>
              </a:rPr>
              <a:t> 고안하였다</a:t>
            </a:r>
            <a:r>
              <a:rPr lang="en-US" altLang="ko-KR" sz="1600" dirty="0">
                <a:latin typeface="+mn-ea"/>
              </a:rPr>
              <a:t>. 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184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417</Words>
  <Application>Microsoft Office PowerPoint</Application>
  <PresentationFormat>와이드스크린</PresentationFormat>
  <Paragraphs>49</Paragraphs>
  <Slides>9</Slides>
  <Notes>8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맑은 고딕</vt:lpstr>
      <vt:lpstr>나눔고딕</vt:lpstr>
      <vt:lpstr>Arial</vt:lpstr>
      <vt:lpstr>Spoqa Han Sans Neo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jungin kim</cp:lastModifiedBy>
  <cp:revision>197</cp:revision>
  <dcterms:created xsi:type="dcterms:W3CDTF">2024-07-03T01:17:18Z</dcterms:created>
  <dcterms:modified xsi:type="dcterms:W3CDTF">2025-05-08T02:36:04Z</dcterms:modified>
</cp:coreProperties>
</file>