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7" r:id="rId7"/>
    <p:sldId id="308" r:id="rId8"/>
    <p:sldId id="313" r:id="rId9"/>
    <p:sldId id="312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8"/>
            <p14:sldId id="313"/>
            <p14:sldId id="31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E"/>
    <a:srgbClr val="996600"/>
    <a:srgbClr val="CCCC00"/>
    <a:srgbClr val="B5E1F2"/>
    <a:srgbClr val="F3D2EF"/>
    <a:srgbClr val="4EA72E"/>
    <a:srgbClr val="7FDB99"/>
    <a:srgbClr val="3CC864"/>
    <a:srgbClr val="36AFB2"/>
    <a:srgbClr val="F4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27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장구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연주해요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94508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58~59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8618" y="3238740"/>
            <a:ext cx="6594764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장구로 여러 가지 장단을 </a:t>
            </a:r>
            <a:endParaRPr lang="en-US" altLang="ko-KR" sz="3200" i="0" u="none" strike="noStrike" baseline="0" dirty="0">
              <a:latin typeface="+mn-ea"/>
              <a:ea typeface="+mn-ea"/>
            </a:endParaRPr>
          </a:p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연주할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장구에 대해 알아보기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71DFC0-474A-736B-EC4B-46706ED4FF7E}"/>
              </a:ext>
            </a:extLst>
          </p:cNvPr>
          <p:cNvSpPr/>
          <p:nvPr/>
        </p:nvSpPr>
        <p:spPr>
          <a:xfrm>
            <a:off x="1291129" y="1274813"/>
            <a:ext cx="1340728" cy="342473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+mn-ea"/>
              </a:rPr>
              <a:t>장구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E37C8-C5E5-F14B-88DA-2A7F78DA0CFB}"/>
              </a:ext>
            </a:extLst>
          </p:cNvPr>
          <p:cNvSpPr txBox="1"/>
          <p:nvPr/>
        </p:nvSpPr>
        <p:spPr>
          <a:xfrm>
            <a:off x="2827020" y="1229125"/>
            <a:ext cx="8657332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국악에서 빠질 수 없는 악기 중 하나로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크게 사물장구와 </a:t>
            </a:r>
            <a:r>
              <a:rPr lang="ko-KR" altLang="en-US" sz="1400" dirty="0" err="1">
                <a:latin typeface="+mn-ea"/>
              </a:rPr>
              <a:t>정악장구로</a:t>
            </a:r>
            <a:r>
              <a:rPr lang="ko-KR" altLang="en-US" sz="1400" dirty="0">
                <a:latin typeface="+mn-ea"/>
              </a:rPr>
              <a:t> 나뉘며 채 또는 손을 사용해 </a:t>
            </a:r>
            <a:r>
              <a:rPr lang="ko-KR" altLang="en-US" sz="1400" dirty="0" err="1">
                <a:latin typeface="+mn-ea"/>
              </a:rPr>
              <a:t>소리낸다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나무를 모래시계 형태로 깎아 양편을 가죽으로 메운 구조를 갖고 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46BDCFA2-F35F-1339-EC3D-1A761C0B67E6}"/>
              </a:ext>
            </a:extLst>
          </p:cNvPr>
          <p:cNvSpPr/>
          <p:nvPr/>
        </p:nvSpPr>
        <p:spPr>
          <a:xfrm>
            <a:off x="1291129" y="2296549"/>
            <a:ext cx="2022240" cy="251999"/>
          </a:xfrm>
          <a:prstGeom prst="roundRect">
            <a:avLst/>
          </a:prstGeom>
          <a:solidFill>
            <a:srgbClr val="36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n-ea"/>
              </a:rPr>
              <a:t>연주 자세와 연주법</a:t>
            </a:r>
          </a:p>
        </p:txBody>
      </p:sp>
      <p:pic>
        <p:nvPicPr>
          <p:cNvPr id="13" name="그림 12" descr="음악, 드럼, 악기, 텍스트이(가) 표시된 사진&#10;&#10;자동 생성된 설명">
            <a:extLst>
              <a:ext uri="{FF2B5EF4-FFF2-40B4-BE49-F238E27FC236}">
                <a16:creationId xmlns:a16="http://schemas.microsoft.com/office/drawing/2014/main" id="{932BB697-11F6-B64F-DEF4-F4C84156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733" y="2193314"/>
            <a:ext cx="6025192" cy="3900455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FA559581-C633-0C06-E5FC-3ED82B5B903C}"/>
              </a:ext>
            </a:extLst>
          </p:cNvPr>
          <p:cNvSpPr/>
          <p:nvPr/>
        </p:nvSpPr>
        <p:spPr>
          <a:xfrm>
            <a:off x="3351733" y="2296549"/>
            <a:ext cx="1354547" cy="333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FEB44BB-D14C-F953-8F03-CF23A797F569}"/>
              </a:ext>
            </a:extLst>
          </p:cNvPr>
          <p:cNvSpPr/>
          <p:nvPr/>
        </p:nvSpPr>
        <p:spPr>
          <a:xfrm>
            <a:off x="7967428" y="2277250"/>
            <a:ext cx="1354547" cy="333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3EB0101-14EC-5FED-238F-E1A8CF713781}"/>
              </a:ext>
            </a:extLst>
          </p:cNvPr>
          <p:cNvSpPr/>
          <p:nvPr/>
        </p:nvSpPr>
        <p:spPr>
          <a:xfrm>
            <a:off x="3396491" y="5702303"/>
            <a:ext cx="2211403" cy="39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4470927-79E0-D819-54B6-2D6E82ADB963}"/>
              </a:ext>
            </a:extLst>
          </p:cNvPr>
          <p:cNvSpPr/>
          <p:nvPr/>
        </p:nvSpPr>
        <p:spPr>
          <a:xfrm>
            <a:off x="7063216" y="5628875"/>
            <a:ext cx="2211403" cy="39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장단 부호 알아보기</a:t>
            </a:r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49D176FB-FF37-6D64-745D-473AF77D677F}"/>
              </a:ext>
            </a:extLst>
          </p:cNvPr>
          <p:cNvGrpSpPr/>
          <p:nvPr/>
        </p:nvGrpSpPr>
        <p:grpSpPr>
          <a:xfrm>
            <a:off x="10485120" y="3299881"/>
            <a:ext cx="1051560" cy="1447379"/>
            <a:chOff x="10485120" y="3299881"/>
            <a:chExt cx="1051560" cy="1447379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516BFE3E-E9B8-9132-5172-7438D78ED487}"/>
                </a:ext>
              </a:extLst>
            </p:cNvPr>
            <p:cNvSpPr/>
            <p:nvPr/>
          </p:nvSpPr>
          <p:spPr>
            <a:xfrm>
              <a:off x="10485120" y="3299881"/>
              <a:ext cx="1051560" cy="853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36C4643D-26C4-7709-E555-C6F25A33CE26}"/>
                </a:ext>
              </a:extLst>
            </p:cNvPr>
            <p:cNvSpPr/>
            <p:nvPr/>
          </p:nvSpPr>
          <p:spPr>
            <a:xfrm>
              <a:off x="10485120" y="4304399"/>
              <a:ext cx="1051560" cy="442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그림 13" descr="텍스트, 스크린샷, 번호, 폰트이(가) 표시된 사진&#10;&#10;자동 생성된 설명">
            <a:extLst>
              <a:ext uri="{FF2B5EF4-FFF2-40B4-BE49-F238E27FC236}">
                <a16:creationId xmlns:a16="http://schemas.microsoft.com/office/drawing/2014/main" id="{4D51F75F-858D-E667-36DC-CA891AC3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73" y="1823702"/>
            <a:ext cx="7811178" cy="32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1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여러 가지 장단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8354992-0CA9-75D7-4011-EFB7AEE3DF13}"/>
              </a:ext>
            </a:extLst>
          </p:cNvPr>
          <p:cNvSpPr/>
          <p:nvPr/>
        </p:nvSpPr>
        <p:spPr>
          <a:xfrm>
            <a:off x="2181018" y="2296549"/>
            <a:ext cx="1176044" cy="251999"/>
          </a:xfrm>
          <a:prstGeom prst="roundRect">
            <a:avLst/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n-ea"/>
              </a:rPr>
              <a:t>굿거리장단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C5524FF0-F5F6-A520-6FD4-7DAF722B68EF}"/>
              </a:ext>
            </a:extLst>
          </p:cNvPr>
          <p:cNvSpPr/>
          <p:nvPr/>
        </p:nvSpPr>
        <p:spPr>
          <a:xfrm>
            <a:off x="2181018" y="3442101"/>
            <a:ext cx="1176044" cy="251999"/>
          </a:xfrm>
          <a:prstGeom prst="roundRect">
            <a:avLst/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n-ea"/>
              </a:rPr>
              <a:t>자진모리장단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9398DA9-0435-0CE9-1264-799B23CED92C}"/>
              </a:ext>
            </a:extLst>
          </p:cNvPr>
          <p:cNvSpPr/>
          <p:nvPr/>
        </p:nvSpPr>
        <p:spPr>
          <a:xfrm>
            <a:off x="2181018" y="4587654"/>
            <a:ext cx="1176044" cy="251999"/>
          </a:xfrm>
          <a:prstGeom prst="roundRect">
            <a:avLst/>
          </a:prstGeom>
          <a:ln w="952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50" dirty="0">
                <a:latin typeface="+mn-ea"/>
              </a:rPr>
              <a:t>세마치장단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556311B-BBA0-45BE-D4E5-AF198CD67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842" y="4411672"/>
            <a:ext cx="5251838" cy="60396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0237BB9-E106-E9E7-862C-D3BE36A54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5168" y="2129337"/>
            <a:ext cx="5601186" cy="58642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893A667-076A-6538-BC53-F29D22ECE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172" y="3279755"/>
            <a:ext cx="5601178" cy="567920"/>
          </a:xfrm>
          <a:prstGeom prst="rect">
            <a:avLst/>
          </a:prstGeom>
        </p:spPr>
      </p:pic>
      <p:pic>
        <p:nvPicPr>
          <p:cNvPr id="12" name="굿거리">
            <a:hlinkClick r:id="" action="ppaction://media"/>
            <a:extLst>
              <a:ext uri="{FF2B5EF4-FFF2-40B4-BE49-F238E27FC236}">
                <a16:creationId xmlns:a16="http://schemas.microsoft.com/office/drawing/2014/main" id="{6AA7EC54-1411-2DF5-7E6C-5E6AA7D68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1403" y="2222773"/>
            <a:ext cx="399550" cy="399550"/>
          </a:xfrm>
          <a:prstGeom prst="rect">
            <a:avLst/>
          </a:prstGeom>
        </p:spPr>
      </p:pic>
      <p:pic>
        <p:nvPicPr>
          <p:cNvPr id="13" name="세마치">
            <a:hlinkClick r:id="" action="ppaction://media"/>
            <a:extLst>
              <a:ext uri="{FF2B5EF4-FFF2-40B4-BE49-F238E27FC236}">
                <a16:creationId xmlns:a16="http://schemas.microsoft.com/office/drawing/2014/main" id="{52697D08-6DA7-C8B6-235F-E37146C335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1403" y="4513878"/>
            <a:ext cx="399550" cy="399550"/>
          </a:xfrm>
          <a:prstGeom prst="rect">
            <a:avLst/>
          </a:prstGeom>
        </p:spPr>
      </p:pic>
      <p:pic>
        <p:nvPicPr>
          <p:cNvPr id="14" name="자진모리">
            <a:hlinkClick r:id="" action="ppaction://media"/>
            <a:extLst>
              <a:ext uri="{FF2B5EF4-FFF2-40B4-BE49-F238E27FC236}">
                <a16:creationId xmlns:a16="http://schemas.microsoft.com/office/drawing/2014/main" id="{C3D6A1FA-670C-DB79-6427-0598FA317E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1403" y="3363940"/>
            <a:ext cx="399550" cy="3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710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2616E-8BB6-86EC-CB44-05B334980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831B26-F105-58A2-CF4C-0984AC0F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68774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26" name="그림 25" descr="텍스트, 번호, 폰트, 악보이(가) 표시된 사진&#10;&#10;자동 생성된 설명">
            <a:extLst>
              <a:ext uri="{FF2B5EF4-FFF2-40B4-BE49-F238E27FC236}">
                <a16:creationId xmlns:a16="http://schemas.microsoft.com/office/drawing/2014/main" id="{DD4D0341-419A-066D-A19F-3FC5E28C7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171" y="812028"/>
            <a:ext cx="4007274" cy="5419320"/>
          </a:xfrm>
          <a:prstGeom prst="rect">
            <a:avLst/>
          </a:prstGeom>
        </p:spPr>
      </p:pic>
      <p:pic>
        <p:nvPicPr>
          <p:cNvPr id="28" name="그림 27" descr="폰트, 텍스트, 그래픽, 로고이(가) 표시된 사진&#10;&#10;자동 생성된 설명">
            <a:extLst>
              <a:ext uri="{FF2B5EF4-FFF2-40B4-BE49-F238E27FC236}">
                <a16:creationId xmlns:a16="http://schemas.microsoft.com/office/drawing/2014/main" id="{04E5A543-97A9-9EA2-FF15-0329D05AB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171" y="639947"/>
            <a:ext cx="1334412" cy="240557"/>
          </a:xfrm>
          <a:prstGeom prst="rect">
            <a:avLst/>
          </a:prstGeom>
        </p:spPr>
      </p:pic>
      <p:grpSp>
        <p:nvGrpSpPr>
          <p:cNvPr id="31" name="그룹 3">
            <a:extLst>
              <a:ext uri="{FF2B5EF4-FFF2-40B4-BE49-F238E27FC236}">
                <a16:creationId xmlns:a16="http://schemas.microsoft.com/office/drawing/2014/main" id="{EFF2D2FB-0D73-B7B0-C848-4DAE4BBB6CEB}"/>
              </a:ext>
            </a:extLst>
          </p:cNvPr>
          <p:cNvGrpSpPr>
            <a:grpSpLocks/>
          </p:cNvGrpSpPr>
          <p:nvPr/>
        </p:nvGrpSpPr>
        <p:grpSpPr bwMode="auto">
          <a:xfrm>
            <a:off x="11130997" y="234780"/>
            <a:ext cx="603474" cy="377219"/>
            <a:chOff x="4663668" y="567812"/>
            <a:chExt cx="618853" cy="363546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E72F4163-E3BE-1A73-1FCA-D7D3A6E3EADD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CA45132E-2207-BD8F-EAC4-041C3A5C1A1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4" name="그룹 3">
            <a:extLst>
              <a:ext uri="{FF2B5EF4-FFF2-40B4-BE49-F238E27FC236}">
                <a16:creationId xmlns:a16="http://schemas.microsoft.com/office/drawing/2014/main" id="{E9D690FD-CE2F-13A2-F266-FF261946CFB1}"/>
              </a:ext>
            </a:extLst>
          </p:cNvPr>
          <p:cNvGrpSpPr>
            <a:grpSpLocks/>
          </p:cNvGrpSpPr>
          <p:nvPr/>
        </p:nvGrpSpPr>
        <p:grpSpPr bwMode="auto">
          <a:xfrm>
            <a:off x="11130997" y="1204167"/>
            <a:ext cx="603474" cy="377219"/>
            <a:chOff x="4663668" y="567812"/>
            <a:chExt cx="618853" cy="363546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D5161B32-5152-1E80-D2FC-34478FEF31D8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73CAF8E-5464-EEC0-9D80-96FEFA5C59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7" name="Q32.우리 장단을 배워보자-반주">
            <a:hlinkClick r:id="" action="ppaction://media"/>
            <a:extLst>
              <a:ext uri="{FF2B5EF4-FFF2-40B4-BE49-F238E27FC236}">
                <a16:creationId xmlns:a16="http://schemas.microsoft.com/office/drawing/2014/main" id="{DBEE1DC0-F396-FFE0-E443-170F1965C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82205" y="1636485"/>
            <a:ext cx="377219" cy="377219"/>
          </a:xfrm>
          <a:prstGeom prst="rect">
            <a:avLst/>
          </a:prstGeom>
        </p:spPr>
      </p:pic>
      <p:pic>
        <p:nvPicPr>
          <p:cNvPr id="2" name="Q32.우리 장단을 배워보자">
            <a:hlinkClick r:id="" action="ppaction://media"/>
            <a:extLst>
              <a:ext uri="{FF2B5EF4-FFF2-40B4-BE49-F238E27FC236}">
                <a16:creationId xmlns:a16="http://schemas.microsoft.com/office/drawing/2014/main" id="{35CBA238-F3DC-E68C-B618-41952AEAE5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8897" y="667098"/>
            <a:ext cx="377219" cy="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03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83</Words>
  <Application>Microsoft Office PowerPoint</Application>
  <PresentationFormat>와이드스크린</PresentationFormat>
  <Paragraphs>24</Paragraphs>
  <Slides>7</Slides>
  <Notes>3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나눔고딕</vt:lpstr>
      <vt:lpstr>NanumGothicExtraBold</vt:lpstr>
      <vt:lpstr>맑은 고딕</vt:lpstr>
      <vt:lpstr>Arial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200</cp:revision>
  <dcterms:created xsi:type="dcterms:W3CDTF">2024-07-03T01:17:18Z</dcterms:created>
  <dcterms:modified xsi:type="dcterms:W3CDTF">2025-03-25T00:33:18Z</dcterms:modified>
</cp:coreProperties>
</file>