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9" r:id="rId7"/>
    <p:sldId id="314" r:id="rId8"/>
    <p:sldId id="311" r:id="rId9"/>
    <p:sldId id="309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4"/>
            <p14:sldId id="311"/>
            <p14:sldId id="30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7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오돌또기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34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52720"/>
            <a:ext cx="6486618" cy="1622127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제주 민요의 특징을 알아보고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굿거리장단에 맞추어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3843EBD-8597-4337-C871-B0B14FA16C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1194296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굿거리장단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제주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74326E6-EE12-3F2D-B83E-B92D276C62DC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4A07362-4146-80CF-F9D6-0ED3949D8642}"/>
              </a:ext>
            </a:extLst>
          </p:cNvPr>
          <p:cNvSpPr txBox="1">
            <a:spLocks/>
          </p:cNvSpPr>
          <p:nvPr/>
        </p:nvSpPr>
        <p:spPr>
          <a:xfrm>
            <a:off x="2708909" y="2253368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제주 지역의 대표적인 민요로 장단과 가락의 구성은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경토리인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경기 민요와 유사하나 제주의 독특한 언어를 구사하여 소박하고 정갈한 느낌을 주는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137218" y="775353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137219" y="1691249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0" name="1단원_교과서_34쪽_QR18_1.오돌또기(노래)">
            <a:hlinkClick r:id="" action="ppaction://media"/>
            <a:extLst>
              <a:ext uri="{FF2B5EF4-FFF2-40B4-BE49-F238E27FC236}">
                <a16:creationId xmlns:a16="http://schemas.microsoft.com/office/drawing/2014/main" id="{0667130B-6E0E-DA20-98ED-21F5A29C6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8202" y="444308"/>
            <a:ext cx="406400" cy="406400"/>
          </a:xfrm>
          <a:prstGeom prst="rect">
            <a:avLst/>
          </a:prstGeom>
        </p:spPr>
      </p:pic>
      <p:pic>
        <p:nvPicPr>
          <p:cNvPr id="24" name="1단원_교과서_34쪽_QR18_2.오돌또기(반주)">
            <a:hlinkClick r:id="" action="ppaction://media"/>
            <a:extLst>
              <a:ext uri="{FF2B5EF4-FFF2-40B4-BE49-F238E27FC236}">
                <a16:creationId xmlns:a16="http://schemas.microsoft.com/office/drawing/2014/main" id="{39325860-E61F-EEB5-F1EB-049A1E4D30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8202" y="1389385"/>
            <a:ext cx="406400" cy="406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397F79F-E8F7-37D4-A20E-73B657195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264" y="1034246"/>
            <a:ext cx="6252356" cy="4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81F4B8-BD3F-5782-85A3-BEF4414C18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제주 민요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6AF39E-1B3E-CE87-1AC9-50BCEF3C5E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316D1EE-B8B7-4DB7-7860-0ABDFEB75E9D}"/>
              </a:ext>
            </a:extLst>
          </p:cNvPr>
          <p:cNvSpPr txBox="1">
            <a:spLocks/>
          </p:cNvSpPr>
          <p:nvPr/>
        </p:nvSpPr>
        <p:spPr>
          <a:xfrm>
            <a:off x="2708908" y="874201"/>
            <a:ext cx="8532457" cy="31589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>
                <a:solidFill>
                  <a:schemeClr val="tx1"/>
                </a:solidFill>
              </a:rPr>
              <a:t>제주도</a:t>
            </a:r>
            <a:endParaRPr kumimoji="1" lang="en-US" altLang="ko-KR" sz="2000" b="0">
              <a:solidFill>
                <a:schemeClr val="tx1"/>
              </a:solidFill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>
                <a:solidFill>
                  <a:schemeClr val="tx1"/>
                </a:solidFill>
              </a:rPr>
              <a:t>제주도 특유의 사투리가 많고</a:t>
            </a:r>
            <a:r>
              <a:rPr kumimoji="1" lang="en-US" altLang="ko-KR" sz="2000" b="0">
                <a:solidFill>
                  <a:schemeClr val="tx1"/>
                </a:solidFill>
              </a:rPr>
              <a:t>, </a:t>
            </a:r>
            <a:r>
              <a:rPr kumimoji="1" lang="ko-KR" altLang="en-US" sz="2000" b="0">
                <a:solidFill>
                  <a:schemeClr val="tx1"/>
                </a:solidFill>
              </a:rPr>
              <a:t>대규모 관현악 악기 반주가 불가능해 간단한 리듬악기나 생활 속에서 쉽게 구할 수 있는 도구를 사용한 가락 위주의 노래가 발달하였다</a:t>
            </a:r>
            <a:r>
              <a:rPr kumimoji="1" lang="en-US" altLang="ko-KR" sz="2000" b="0">
                <a:solidFill>
                  <a:schemeClr val="tx1"/>
                </a:solidFill>
              </a:rPr>
              <a:t>.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>
                <a:solidFill>
                  <a:schemeClr val="tx1"/>
                </a:solidFill>
              </a:rPr>
              <a:t>오돌또기</a:t>
            </a:r>
            <a:r>
              <a:rPr kumimoji="1" lang="en-US" altLang="ko-KR" sz="2000" b="0">
                <a:solidFill>
                  <a:schemeClr val="tx1"/>
                </a:solidFill>
              </a:rPr>
              <a:t>, </a:t>
            </a:r>
            <a:r>
              <a:rPr kumimoji="1" lang="ko-KR" altLang="en-US" sz="2000" b="0">
                <a:solidFill>
                  <a:schemeClr val="tx1"/>
                </a:solidFill>
              </a:rPr>
              <a:t>너영나영</a:t>
            </a:r>
            <a:r>
              <a:rPr kumimoji="1" lang="en-US" altLang="ko-KR" sz="2000" b="0">
                <a:solidFill>
                  <a:schemeClr val="tx1"/>
                </a:solidFill>
              </a:rPr>
              <a:t>, </a:t>
            </a:r>
            <a:r>
              <a:rPr kumimoji="1" lang="ko-KR" altLang="en-US" sz="2000" b="0">
                <a:solidFill>
                  <a:schemeClr val="tx1"/>
                </a:solidFill>
              </a:rPr>
              <a:t>이야홍타령 등</a:t>
            </a:r>
            <a:endParaRPr kumimoji="1" lang="en-US" altLang="ko-KR" sz="2000" b="0" dirty="0">
              <a:solidFill>
                <a:schemeClr val="tx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B5DA2BA-6AEE-94BD-CFD1-1BE2912F9B0D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1589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지역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특징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대표곡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DF68156-7E24-05BA-3BA5-5558EEC14322}"/>
              </a:ext>
            </a:extLst>
          </p:cNvPr>
          <p:cNvSpPr/>
          <p:nvPr/>
        </p:nvSpPr>
        <p:spPr>
          <a:xfrm>
            <a:off x="940486" y="4295322"/>
            <a:ext cx="1994546" cy="34529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제주도의 지형적 특징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56175-55CC-329B-D6C0-530A22C175F0}"/>
              </a:ext>
            </a:extLst>
          </p:cNvPr>
          <p:cNvSpPr txBox="1"/>
          <p:nvPr/>
        </p:nvSpPr>
        <p:spPr>
          <a:xfrm>
            <a:off x="3427911" y="4256956"/>
            <a:ext cx="7276324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- </a:t>
            </a:r>
            <a:r>
              <a:rPr lang="ko-KR" altLang="en-US" sz="1400" dirty="0"/>
              <a:t>제주도는 화산에 의해 형성된 섬으로 해안선이 비교적 단순하다</a:t>
            </a:r>
            <a:r>
              <a:rPr lang="en-US" altLang="ko-KR" sz="1400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- </a:t>
            </a:r>
            <a:r>
              <a:rPr lang="ko-KR" altLang="en-US" sz="1400" dirty="0" err="1"/>
              <a:t>최다우지이지만</a:t>
            </a:r>
            <a:r>
              <a:rPr lang="ko-KR" altLang="en-US" sz="1400" dirty="0"/>
              <a:t> 하천의 발달이 미약하여 밭농사가 주로 이뤄진다</a:t>
            </a:r>
            <a:r>
              <a:rPr lang="en-US" altLang="ko-KR" sz="1400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- </a:t>
            </a:r>
            <a:r>
              <a:rPr lang="ko-KR" altLang="en-US" sz="1400" dirty="0"/>
              <a:t>사면이 바다로 이루어져 온난하고 습윤하여 겨울철 원예작물의 월동 재배가 가능하다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-</a:t>
            </a:r>
            <a:r>
              <a:rPr lang="ko-KR" altLang="en-US" sz="1400" dirty="0"/>
              <a:t> 한반도 내륙과 비교하여 기온이 높고 강수량이 많으며 강한 바람이 자주 분다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8397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굿거리장단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87C2034-F565-1AAD-25DC-5AFF143078FB}"/>
              </a:ext>
            </a:extLst>
          </p:cNvPr>
          <p:cNvSpPr/>
          <p:nvPr/>
        </p:nvSpPr>
        <p:spPr>
          <a:xfrm>
            <a:off x="1490091" y="1730745"/>
            <a:ext cx="1475253" cy="3257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굿거리장단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28FAA0-4905-4026-36EE-6ABF837597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54328" y="2449972"/>
            <a:ext cx="7566242" cy="1958055"/>
          </a:xfrm>
          <a:prstGeom prst="rect">
            <a:avLst/>
          </a:prstGeom>
        </p:spPr>
      </p:pic>
      <p:pic>
        <p:nvPicPr>
          <p:cNvPr id="3" name="Q32.우리 장단을 배워보자-반주">
            <a:hlinkClick r:id="" action="ppaction://media"/>
            <a:extLst>
              <a:ext uri="{FF2B5EF4-FFF2-40B4-BE49-F238E27FC236}">
                <a16:creationId xmlns:a16="http://schemas.microsoft.com/office/drawing/2014/main" id="{3667B09B-E37F-5382-259B-92F2128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62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533" y="2852647"/>
            <a:ext cx="400183" cy="4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3872</TotalTime>
  <Words>162</Words>
  <Application>Microsoft Office PowerPoint</Application>
  <PresentationFormat>와이드스크린</PresentationFormat>
  <Paragraphs>41</Paragraphs>
  <Slides>7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맑은 고딕</vt:lpstr>
      <vt:lpstr>나눔고딕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166</cp:revision>
  <dcterms:created xsi:type="dcterms:W3CDTF">2024-07-03T01:17:18Z</dcterms:created>
  <dcterms:modified xsi:type="dcterms:W3CDTF">2025-04-28T07:54:54Z</dcterms:modified>
</cp:coreProperties>
</file>