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3"/>
  </p:notesMasterIdLst>
  <p:sldIdLst>
    <p:sldId id="292" r:id="rId4"/>
    <p:sldId id="298" r:id="rId5"/>
    <p:sldId id="297" r:id="rId6"/>
    <p:sldId id="299" r:id="rId7"/>
    <p:sldId id="310" r:id="rId8"/>
    <p:sldId id="312" r:id="rId9"/>
    <p:sldId id="309" r:id="rId10"/>
    <p:sldId id="311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10"/>
            <p14:sldId id="312"/>
            <p14:sldId id="309"/>
            <p14:sldId id="31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4145" autoAdjust="0"/>
  </p:normalViewPr>
  <p:slideViewPr>
    <p:cSldViewPr snapToGrid="0" showGuides="1">
      <p:cViewPr varScale="1">
        <p:scale>
          <a:sx n="108" d="100"/>
          <a:sy n="108" d="100"/>
        </p:scale>
        <p:origin x="10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8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/>
              <a:t>몽금포타령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32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굿거리장단에 맞춰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9412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그림 7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9739A947-1C71-36E8-CFAA-782E594F7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360" y="1394124"/>
            <a:ext cx="6687280" cy="4215894"/>
          </a:xfrm>
          <a:prstGeom prst="rect">
            <a:avLst/>
          </a:prstGeom>
        </p:spPr>
      </p:pic>
      <p:pic>
        <p:nvPicPr>
          <p:cNvPr id="11" name="[아침나라 중음①]_1단원_교과서_32쪽_몽금포 타령_노래">
            <a:hlinkClick r:id="" action="ppaction://media"/>
            <a:extLst>
              <a:ext uri="{FF2B5EF4-FFF2-40B4-BE49-F238E27FC236}">
                <a16:creationId xmlns:a16="http://schemas.microsoft.com/office/drawing/2014/main" id="{108B9A64-F3CD-2537-74A2-B5A1C945E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2717" y="865841"/>
            <a:ext cx="377219" cy="377219"/>
          </a:xfrm>
          <a:prstGeom prst="rect">
            <a:avLst/>
          </a:prstGeom>
        </p:spPr>
      </p:pic>
      <p:pic>
        <p:nvPicPr>
          <p:cNvPr id="12" name="[아침나라 중음①]_1단원_교과서_32쪽_몽금포 타령_반주">
            <a:hlinkClick r:id="" action="ppaction://media"/>
            <a:extLst>
              <a:ext uri="{FF2B5EF4-FFF2-40B4-BE49-F238E27FC236}">
                <a16:creationId xmlns:a16="http://schemas.microsoft.com/office/drawing/2014/main" id="{C19DE044-FD5B-EB0C-7B59-C884B72C7E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1922407"/>
            <a:ext cx="377219" cy="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2016069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서도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황해도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9" y="2253368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황해도 장연군에 있는 장산곶 지역에서 부르던 곡으로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주변의 아름다운 경치와 어부들의 생활을 묘사한 통속 민요이다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뱃사공이 노를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저으면서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부르기 적당한 빠르기와 가락으로 구성되어 선율이 차분하고 안정감을 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서도 민요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E55FEA8-A7CF-ED02-FD87-0F5A44B1C4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2016069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황해도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평안도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애수적이고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감상적이며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콧소리를 섞어 부르는 노래가 많다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수심가</a:t>
            </a:r>
            <a:r>
              <a:rPr kumimoji="1" lang="en-US" altLang="ko-KR" sz="20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배따라기</a:t>
            </a:r>
            <a:r>
              <a:rPr kumimoji="1" lang="en-US" altLang="ko-KR" sz="20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2000" b="0" dirty="0" err="1">
                <a:solidFill>
                  <a:schemeClr val="tx1"/>
                </a:solidFill>
              </a:rPr>
              <a:t>몽금포타령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 등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949EE76-A829-7DD4-1A38-449F8DC420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지역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대표곡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토리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11F473A2-57E0-2527-4115-67A8E058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795"/>
          <a:stretch/>
        </p:blipFill>
        <p:spPr>
          <a:xfrm>
            <a:off x="2633658" y="3208352"/>
            <a:ext cx="4182585" cy="1091149"/>
          </a:xfrm>
          <a:prstGeom prst="rect">
            <a:avLst/>
          </a:prstGeom>
        </p:spPr>
      </p:pic>
      <p:pic>
        <p:nvPicPr>
          <p:cNvPr id="8" name="그림 7" descr="텍스트, 도표, 라인, 스크린샷이(가) 표시된 사진&#10;&#10;자동 생성된 설명">
            <a:extLst>
              <a:ext uri="{FF2B5EF4-FFF2-40B4-BE49-F238E27FC236}">
                <a16:creationId xmlns:a16="http://schemas.microsoft.com/office/drawing/2014/main" id="{1F007E6F-9352-5AF1-EA1C-4B6B2A739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" t="60081" r="-306" b="-286"/>
          <a:stretch/>
        </p:blipFill>
        <p:spPr>
          <a:xfrm>
            <a:off x="7161092" y="3208352"/>
            <a:ext cx="4182585" cy="1091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EF39B-454A-1731-9663-A29EDCC4081B}"/>
              </a:ext>
            </a:extLst>
          </p:cNvPr>
          <p:cNvSpPr txBox="1"/>
          <p:nvPr/>
        </p:nvSpPr>
        <p:spPr>
          <a:xfrm>
            <a:off x="2633658" y="2890270"/>
            <a:ext cx="115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solidFill>
                  <a:schemeClr val="accent1"/>
                </a:solidFill>
              </a:rPr>
              <a:t>수심가토리</a:t>
            </a:r>
            <a:endParaRPr lang="ko-KR" altLang="en-US" sz="1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3B30C-AF4A-3B9A-82F2-354A72A24184}"/>
              </a:ext>
            </a:extLst>
          </p:cNvPr>
          <p:cNvSpPr txBox="1"/>
          <p:nvPr/>
        </p:nvSpPr>
        <p:spPr>
          <a:xfrm>
            <a:off x="7241894" y="2890270"/>
            <a:ext cx="133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solidFill>
                  <a:schemeClr val="accent1"/>
                </a:solidFill>
              </a:rPr>
              <a:t>반수심가토리</a:t>
            </a:r>
            <a:endParaRPr lang="ko-KR" altLang="en-US" sz="1400" dirty="0">
              <a:solidFill>
                <a:schemeClr val="accent1"/>
              </a:solidFill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10776B8-0E74-C2E3-3318-E189359BA4CC}"/>
              </a:ext>
            </a:extLst>
          </p:cNvPr>
          <p:cNvCxnSpPr/>
          <p:nvPr/>
        </p:nvCxnSpPr>
        <p:spPr>
          <a:xfrm>
            <a:off x="2657475" y="2622550"/>
            <a:ext cx="85725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76F69242-9D54-E9D6-CCC8-EE59B6C1CF9D}"/>
              </a:ext>
            </a:extLst>
          </p:cNvPr>
          <p:cNvSpPr/>
          <p:nvPr/>
        </p:nvSpPr>
        <p:spPr>
          <a:xfrm>
            <a:off x="2770022" y="4484784"/>
            <a:ext cx="8092442" cy="129611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· 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서도 민요의 대표적인 곡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· 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독특한 발성과 다양한 </a:t>
            </a:r>
            <a:r>
              <a:rPr lang="ko-KR" altLang="en-US" sz="1400" dirty="0" err="1">
                <a:solidFill>
                  <a:schemeClr val="accent6">
                    <a:lumMod val="75000"/>
                  </a:schemeClr>
                </a:solidFill>
              </a:rPr>
              <a:t>시김새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 표현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· 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서도 민요의 모든 음악적 특징을 담고 있어</a:t>
            </a: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서도 소리를 통틀어 </a:t>
            </a:r>
            <a:r>
              <a:rPr lang="ko-KR" altLang="en-US" sz="1400" dirty="0" err="1">
                <a:solidFill>
                  <a:schemeClr val="accent6">
                    <a:lumMod val="75000"/>
                  </a:schemeClr>
                </a:solidFill>
              </a:rPr>
              <a:t>수심가토리라고</a:t>
            </a:r>
            <a:r>
              <a:rPr lang="ko-KR" altLang="en-US" sz="1400" dirty="0">
                <a:solidFill>
                  <a:schemeClr val="accent6">
                    <a:lumMod val="75000"/>
                  </a:schemeClr>
                </a:solidFill>
              </a:rPr>
              <a:t> 부른다</a:t>
            </a:r>
            <a:r>
              <a:rPr lang="en-US" altLang="ko-KR" sz="1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ko-KR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1318716-8C44-E753-6AE6-9507E528FDB6}"/>
              </a:ext>
            </a:extLst>
          </p:cNvPr>
          <p:cNvCxnSpPr>
            <a:cxnSpLocks/>
          </p:cNvCxnSpPr>
          <p:nvPr/>
        </p:nvCxnSpPr>
        <p:spPr>
          <a:xfrm flipH="1">
            <a:off x="2288809" y="2622550"/>
            <a:ext cx="471532" cy="21145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E5DAE54F-1BFD-062B-263A-8C80D350B05B}"/>
              </a:ext>
            </a:extLst>
          </p:cNvPr>
          <p:cNvCxnSpPr/>
          <p:nvPr/>
        </p:nvCxnSpPr>
        <p:spPr>
          <a:xfrm>
            <a:off x="2283092" y="4724400"/>
            <a:ext cx="4258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서도 민요 알아보기</a:t>
            </a: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AAAA54A7-0EB8-E457-0F63-FECD31F1C384}"/>
              </a:ext>
            </a:extLst>
          </p:cNvPr>
          <p:cNvSpPr/>
          <p:nvPr/>
        </p:nvSpPr>
        <p:spPr>
          <a:xfrm>
            <a:off x="1411937" y="1406920"/>
            <a:ext cx="1475253" cy="3257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시김새</a:t>
            </a:r>
            <a:r>
              <a:rPr lang="ko-KR" altLang="en-US" sz="1200" dirty="0">
                <a:latin typeface="+mn-ea"/>
              </a:rPr>
              <a:t> </a:t>
            </a:r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366F593B-29D8-FB67-7228-0C09DC04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08395" y="2527614"/>
            <a:ext cx="6629502" cy="1808046"/>
          </a:xfrm>
          <a:prstGeom prst="rect">
            <a:avLst/>
          </a:prstGeom>
        </p:spPr>
      </p:pic>
      <p:pic>
        <p:nvPicPr>
          <p:cNvPr id="66" name="그림 65" descr="클립아트, 일러스트레이션, 만화 영화이(가) 표시된 사진&#10;&#10;자동 생성된 설명">
            <a:extLst>
              <a:ext uri="{FF2B5EF4-FFF2-40B4-BE49-F238E27FC236}">
                <a16:creationId xmlns:a16="http://schemas.microsoft.com/office/drawing/2014/main" id="{CEDDE34B-FA99-F3FA-A329-E52FCE71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25" y="4683389"/>
            <a:ext cx="1963605" cy="873829"/>
          </a:xfrm>
          <a:prstGeom prst="rect">
            <a:avLst/>
          </a:prstGeom>
        </p:spPr>
      </p:pic>
      <p:pic>
        <p:nvPicPr>
          <p:cNvPr id="68" name="그림 67" descr="만화 영화, 클립아트, 애니메이션, 아니메이(가) 표시된 사진&#10;&#10;자동 생성된 설명">
            <a:extLst>
              <a:ext uri="{FF2B5EF4-FFF2-40B4-BE49-F238E27FC236}">
                <a16:creationId xmlns:a16="http://schemas.microsoft.com/office/drawing/2014/main" id="{019B9989-AEF2-97AD-1118-2276C6D5E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146" y="4736119"/>
            <a:ext cx="2350299" cy="768367"/>
          </a:xfrm>
          <a:prstGeom prst="rect">
            <a:avLst/>
          </a:prstGeom>
        </p:spPr>
      </p:pic>
      <p:sp>
        <p:nvSpPr>
          <p:cNvPr id="69" name="타원 68">
            <a:extLst>
              <a:ext uri="{FF2B5EF4-FFF2-40B4-BE49-F238E27FC236}">
                <a16:creationId xmlns:a16="http://schemas.microsoft.com/office/drawing/2014/main" id="{5BC6B75D-D70D-C82F-9762-F06029ECBBBF}"/>
              </a:ext>
            </a:extLst>
          </p:cNvPr>
          <p:cNvSpPr/>
          <p:nvPr/>
        </p:nvSpPr>
        <p:spPr>
          <a:xfrm>
            <a:off x="4589407" y="2875343"/>
            <a:ext cx="524341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F91453F4-570D-3E54-6FCD-DA760B366022}"/>
              </a:ext>
            </a:extLst>
          </p:cNvPr>
          <p:cNvSpPr/>
          <p:nvPr/>
        </p:nvSpPr>
        <p:spPr>
          <a:xfrm>
            <a:off x="5870419" y="2875343"/>
            <a:ext cx="524341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8FCC8F74-7168-C9CD-ED2A-5FE07E53CDBD}"/>
              </a:ext>
            </a:extLst>
          </p:cNvPr>
          <p:cNvSpPr/>
          <p:nvPr/>
        </p:nvSpPr>
        <p:spPr>
          <a:xfrm>
            <a:off x="6830113" y="2875343"/>
            <a:ext cx="524342" cy="78225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5539F23-01C1-7E0B-85D9-75505630A768}"/>
              </a:ext>
            </a:extLst>
          </p:cNvPr>
          <p:cNvSpPr txBox="1">
            <a:spLocks/>
          </p:cNvSpPr>
          <p:nvPr/>
        </p:nvSpPr>
        <p:spPr>
          <a:xfrm>
            <a:off x="3172163" y="1363929"/>
            <a:ext cx="7656100" cy="73792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에헤요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’ 부분에서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헤’에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해당되는 음을 표현할 때 콧소리를 섞어 잘게 떨어주어 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서도 민요의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시김새를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표현한다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6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굿거리장단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1490091" y="1730745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굿거리장단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54328" y="2449972"/>
            <a:ext cx="7566242" cy="1958055"/>
          </a:xfrm>
          <a:prstGeom prst="rect">
            <a:avLst/>
          </a:prstGeom>
        </p:spPr>
      </p:pic>
      <p:pic>
        <p:nvPicPr>
          <p:cNvPr id="3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3667B09B-E37F-5382-259B-92F2128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62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533" y="2852647"/>
            <a:ext cx="400183" cy="4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지도이(가) 표시된 사진&#10;&#10;중간 신뢰도로 자동 생성된 설명">
            <a:extLst>
              <a:ext uri="{FF2B5EF4-FFF2-40B4-BE49-F238E27FC236}">
                <a16:creationId xmlns:a16="http://schemas.microsoft.com/office/drawing/2014/main" id="{DBF8859C-4EF6-4B46-650F-7BE16E18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542" y="924335"/>
            <a:ext cx="2500234" cy="2600578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C1D5410-F3D5-6FEE-0996-A14203E8B2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장산곶 지역 알아보기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C00AD5-0943-6436-5C54-0F81FBBD3BEE}"/>
              </a:ext>
            </a:extLst>
          </p:cNvPr>
          <p:cNvSpPr txBox="1"/>
          <p:nvPr/>
        </p:nvSpPr>
        <p:spPr>
          <a:xfrm>
            <a:off x="6259068" y="3984551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서해안 바닷가 지역에 위치해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FDFDD1-E998-2D37-7B62-A11DC95DD67D}"/>
              </a:ext>
            </a:extLst>
          </p:cNvPr>
          <p:cNvSpPr txBox="1"/>
          <p:nvPr/>
        </p:nvSpPr>
        <p:spPr>
          <a:xfrm>
            <a:off x="6259068" y="5062419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식물 조성이 다양해 장산곶식물보호구로 설정되어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F5081-88FC-84DF-E916-1D2C5A4ECEC6}"/>
              </a:ext>
            </a:extLst>
          </p:cNvPr>
          <p:cNvSpPr txBox="1"/>
          <p:nvPr/>
        </p:nvSpPr>
        <p:spPr>
          <a:xfrm>
            <a:off x="6259068" y="4523485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중국과 가까이 위치해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C80FB5-3C96-C245-C7BB-5F1F15ED7F01}"/>
              </a:ext>
            </a:extLst>
          </p:cNvPr>
          <p:cNvSpPr txBox="1"/>
          <p:nvPr/>
        </p:nvSpPr>
        <p:spPr>
          <a:xfrm>
            <a:off x="6259068" y="5601353"/>
            <a:ext cx="4783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천연기념물인 오차바위</a:t>
            </a:r>
            <a:r>
              <a:rPr lang="en-US" altLang="ko-KR" sz="1400" dirty="0"/>
              <a:t>, </a:t>
            </a:r>
            <a:r>
              <a:rPr lang="ko-KR" altLang="en-US" sz="1400" dirty="0"/>
              <a:t>함지바위 등과 절벽이 솟아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 descr="지도이(가) 표시된 사진&#10;&#10;자동 생성된 설명">
            <a:extLst>
              <a:ext uri="{FF2B5EF4-FFF2-40B4-BE49-F238E27FC236}">
                <a16:creationId xmlns:a16="http://schemas.microsoft.com/office/drawing/2014/main" id="{D8C6D416-0B37-9066-5240-43F6C553C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2" t="11913" r="17502" b="15837"/>
          <a:stretch/>
        </p:blipFill>
        <p:spPr>
          <a:xfrm>
            <a:off x="2446923" y="913140"/>
            <a:ext cx="3361327" cy="5257462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4B547444-125E-0747-FA97-687EAF8C8FF7}"/>
              </a:ext>
            </a:extLst>
          </p:cNvPr>
          <p:cNvSpPr/>
          <p:nvPr/>
        </p:nvSpPr>
        <p:spPr>
          <a:xfrm>
            <a:off x="2530050" y="3137577"/>
            <a:ext cx="754540" cy="72352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5DA5287-01EC-CFBF-41AB-E70D6CBE5567}"/>
              </a:ext>
            </a:extLst>
          </p:cNvPr>
          <p:cNvCxnSpPr>
            <a:cxnSpLocks/>
          </p:cNvCxnSpPr>
          <p:nvPr/>
        </p:nvCxnSpPr>
        <p:spPr>
          <a:xfrm flipV="1">
            <a:off x="2767013" y="1140619"/>
            <a:ext cx="5414962" cy="20240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0996F20-D7BA-9ED3-540D-8C49B0C8B494}"/>
              </a:ext>
            </a:extLst>
          </p:cNvPr>
          <p:cNvCxnSpPr>
            <a:cxnSpLocks/>
            <a:stCxn id="5" idx="4"/>
          </p:cNvCxnSpPr>
          <p:nvPr/>
        </p:nvCxnSpPr>
        <p:spPr>
          <a:xfrm flipV="1">
            <a:off x="2907320" y="3405188"/>
            <a:ext cx="5808326" cy="45591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B65E1D-B807-51B1-36DB-0D63BFB9901E}"/>
              </a:ext>
            </a:extLst>
          </p:cNvPr>
          <p:cNvSpPr txBox="1"/>
          <p:nvPr/>
        </p:nvSpPr>
        <p:spPr>
          <a:xfrm>
            <a:off x="7838483" y="18552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accent1"/>
                </a:solidFill>
              </a:rPr>
              <a:t>장산곶</a:t>
            </a:r>
          </a:p>
        </p:txBody>
      </p:sp>
    </p:spTree>
    <p:extLst>
      <p:ext uri="{BB962C8B-B14F-4D97-AF65-F5344CB8AC3E}">
        <p14:creationId xmlns:p14="http://schemas.microsoft.com/office/powerpoint/2010/main" val="94083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192</Words>
  <Application>Microsoft Office PowerPoint</Application>
  <PresentationFormat>와이드스크린</PresentationFormat>
  <Paragraphs>46</Paragraphs>
  <Slides>9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맑은 고딕</vt:lpstr>
      <vt:lpstr>나눔고딕</vt:lpstr>
      <vt:lpstr>Arial</vt:lpstr>
      <vt:lpstr>Spoqa Han Sans Neo</vt:lpstr>
      <vt:lpstr>NanumGothicExtraBold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184</cp:revision>
  <dcterms:created xsi:type="dcterms:W3CDTF">2024-07-03T01:17:18Z</dcterms:created>
  <dcterms:modified xsi:type="dcterms:W3CDTF">2025-04-28T07:26:21Z</dcterms:modified>
</cp:coreProperties>
</file>