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4"/>
  </p:notesMasterIdLst>
  <p:sldIdLst>
    <p:sldId id="292" r:id="rId5"/>
    <p:sldId id="298" r:id="rId6"/>
    <p:sldId id="325" r:id="rId7"/>
    <p:sldId id="326" r:id="rId8"/>
    <p:sldId id="327" r:id="rId9"/>
    <p:sldId id="324" r:id="rId10"/>
    <p:sldId id="297" r:id="rId11"/>
    <p:sldId id="312" r:id="rId12"/>
    <p:sldId id="328" r:id="rId13"/>
    <p:sldId id="317" r:id="rId14"/>
    <p:sldId id="313" r:id="rId15"/>
    <p:sldId id="329" r:id="rId16"/>
    <p:sldId id="315" r:id="rId17"/>
    <p:sldId id="320" r:id="rId18"/>
    <p:sldId id="321" r:id="rId19"/>
    <p:sldId id="322" r:id="rId20"/>
    <p:sldId id="330" r:id="rId21"/>
    <p:sldId id="323" r:id="rId22"/>
    <p:sldId id="295" r:id="rId23"/>
  </p:sldIdLst>
  <p:sldSz cx="12192000" cy="6858000"/>
  <p:notesSz cx="6858000" cy="9144000"/>
  <p:embeddedFontLst>
    <p:embeddedFont>
      <p:font typeface="NanumGothicExtraBold" panose="020D0904000000000000" pitchFamily="50" charset="-127"/>
      <p:bold r:id="rId25"/>
    </p:embeddedFont>
    <p:embeddedFont>
      <p:font typeface="Spoqa Han Sans Neo" panose="020B0600000101010101" charset="0"/>
      <p:regular r:id="rId26"/>
      <p:bold r:id="rId27"/>
      <p:italic r:id="rId28"/>
      <p:boldItalic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25"/>
            <p14:sldId id="326"/>
            <p14:sldId id="327"/>
            <p14:sldId id="324"/>
            <p14:sldId id="297"/>
            <p14:sldId id="312"/>
            <p14:sldId id="328"/>
            <p14:sldId id="317"/>
            <p14:sldId id="313"/>
            <p14:sldId id="329"/>
            <p14:sldId id="315"/>
            <p14:sldId id="320"/>
            <p14:sldId id="321"/>
            <p14:sldId id="322"/>
            <p14:sldId id="330"/>
            <p14:sldId id="32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1A4CC8"/>
    <a:srgbClr val="B4186E"/>
    <a:srgbClr val="EEF6FC"/>
    <a:srgbClr val="9832D6"/>
    <a:srgbClr val="B5A7D1"/>
    <a:srgbClr val="E2F2E2"/>
    <a:srgbClr val="FBE5F1"/>
    <a:srgbClr val="2B3C71"/>
    <a:srgbClr val="573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10" d="100"/>
          <a:sy n="110" d="100"/>
        </p:scale>
        <p:origin x="126" y="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60339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30342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98976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3895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693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264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4631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64064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7429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0209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3510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21127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417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79460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고전주의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70~71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280166" y="1096984"/>
            <a:ext cx="8280000" cy="605409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485118" y="412178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2318265" y="1919858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주제와 </a:t>
            </a:r>
            <a:r>
              <a:rPr lang="en-US" altLang="ko-KR" sz="1200" dirty="0">
                <a:solidFill>
                  <a:srgbClr val="7030A0"/>
                </a:solidFill>
              </a:rPr>
              <a:t>4</a:t>
            </a:r>
            <a:r>
              <a:rPr lang="ko-KR" altLang="en-US" sz="1200" dirty="0">
                <a:solidFill>
                  <a:srgbClr val="7030A0"/>
                </a:solidFill>
              </a:rPr>
              <a:t>개의 변주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 err="1">
                <a:solidFill>
                  <a:srgbClr val="7030A0"/>
                </a:solidFill>
              </a:rPr>
              <a:t>코다로</a:t>
            </a:r>
            <a:r>
              <a:rPr lang="ko-KR" altLang="en-US" sz="1200" dirty="0">
                <a:solidFill>
                  <a:srgbClr val="7030A0"/>
                </a:solidFill>
              </a:rPr>
              <a:t> 이루어진 변주곡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D1FC87D-3495-8F90-E8CC-A7E9B1D432DC}"/>
              </a:ext>
            </a:extLst>
          </p:cNvPr>
          <p:cNvSpPr/>
          <p:nvPr/>
        </p:nvSpPr>
        <p:spPr>
          <a:xfrm>
            <a:off x="2318265" y="3300096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</a:rPr>
              <a:t>[</a:t>
            </a:r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1</a:t>
            </a:r>
            <a:r>
              <a:rPr lang="ko-KR" altLang="en-US" sz="1200" b="1" dirty="0">
                <a:solidFill>
                  <a:srgbClr val="7030A0"/>
                </a:solidFill>
              </a:rPr>
              <a:t>변주</a:t>
            </a:r>
            <a:r>
              <a:rPr lang="en-US" altLang="ko-KR" sz="1200" b="1" dirty="0">
                <a:solidFill>
                  <a:srgbClr val="7030A0"/>
                </a:solidFill>
              </a:rPr>
              <a:t>] </a:t>
            </a:r>
            <a:r>
              <a:rPr lang="ko-KR" altLang="en-US" sz="1200" dirty="0">
                <a:solidFill>
                  <a:srgbClr val="7030A0"/>
                </a:solidFill>
              </a:rPr>
              <a:t>현악기의 </a:t>
            </a:r>
            <a:r>
              <a:rPr lang="ko-KR" altLang="en-US" sz="1200" dirty="0" err="1">
                <a:solidFill>
                  <a:srgbClr val="7030A0"/>
                </a:solidFill>
              </a:rPr>
              <a:t>주선율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다른 현악기의 </a:t>
            </a:r>
            <a:r>
              <a:rPr lang="ko-KR" altLang="en-US" sz="1200" dirty="0" err="1">
                <a:solidFill>
                  <a:srgbClr val="7030A0"/>
                </a:solidFill>
              </a:rPr>
              <a:t>대선율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E3B60369-B6C7-9E00-E1B9-8A7B50476F7A}"/>
              </a:ext>
            </a:extLst>
          </p:cNvPr>
          <p:cNvSpPr/>
          <p:nvPr/>
        </p:nvSpPr>
        <p:spPr>
          <a:xfrm>
            <a:off x="2318265" y="3990215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</a:rPr>
              <a:t>[</a:t>
            </a:r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2</a:t>
            </a:r>
            <a:r>
              <a:rPr lang="ko-KR" altLang="en-US" sz="1200" b="1" dirty="0">
                <a:solidFill>
                  <a:srgbClr val="7030A0"/>
                </a:solidFill>
              </a:rPr>
              <a:t>변주</a:t>
            </a:r>
            <a:r>
              <a:rPr lang="en-US" altLang="ko-KR" sz="1200" b="1" dirty="0">
                <a:solidFill>
                  <a:srgbClr val="7030A0"/>
                </a:solidFill>
              </a:rPr>
              <a:t>] </a:t>
            </a:r>
            <a:r>
              <a:rPr lang="ko-KR" altLang="en-US" sz="1200" dirty="0">
                <a:solidFill>
                  <a:srgbClr val="7030A0"/>
                </a:solidFill>
              </a:rPr>
              <a:t>단조로 힘차게 시작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EC3EE23-DC87-E946-0F37-23ED609D8EE4}"/>
              </a:ext>
            </a:extLst>
          </p:cNvPr>
          <p:cNvSpPr/>
          <p:nvPr/>
        </p:nvSpPr>
        <p:spPr>
          <a:xfrm>
            <a:off x="2318265" y="2609977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</a:rPr>
              <a:t>[</a:t>
            </a:r>
            <a:r>
              <a:rPr lang="ko-KR" altLang="en-US" sz="1200" b="1" dirty="0">
                <a:solidFill>
                  <a:srgbClr val="7030A0"/>
                </a:solidFill>
              </a:rPr>
              <a:t>주제</a:t>
            </a:r>
            <a:r>
              <a:rPr lang="en-US" altLang="ko-KR" sz="1200" b="1" dirty="0">
                <a:solidFill>
                  <a:srgbClr val="7030A0"/>
                </a:solidFill>
              </a:rPr>
              <a:t>]</a:t>
            </a:r>
            <a:r>
              <a:rPr lang="en-US" altLang="ko-KR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>
                <a:solidFill>
                  <a:srgbClr val="7030A0"/>
                </a:solidFill>
              </a:rPr>
              <a:t>현악기 </a:t>
            </a:r>
            <a:r>
              <a:rPr lang="ko-KR" altLang="en-US" sz="1200" dirty="0" err="1">
                <a:solidFill>
                  <a:srgbClr val="7030A0"/>
                </a:solidFill>
              </a:rPr>
              <a:t>스타카토로</a:t>
            </a:r>
            <a:r>
              <a:rPr lang="ko-KR" altLang="en-US" sz="1200" dirty="0">
                <a:solidFill>
                  <a:srgbClr val="7030A0"/>
                </a:solidFill>
              </a:rPr>
              <a:t> 매우 여리게 시작하여 주제 </a:t>
            </a:r>
            <a:r>
              <a:rPr lang="en-US" altLang="ko-KR" sz="1200" dirty="0">
                <a:solidFill>
                  <a:srgbClr val="7030A0"/>
                </a:solidFill>
              </a:rPr>
              <a:t>1</a:t>
            </a:r>
            <a:r>
              <a:rPr lang="ko-KR" altLang="en-US" sz="1200" dirty="0">
                <a:solidFill>
                  <a:srgbClr val="7030A0"/>
                </a:solidFill>
              </a:rPr>
              <a:t>의 끝부분에서 모든 악기가 큰 소리로 연주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C4CCA7A-C370-351A-2A2C-BC4DEAA303C9}"/>
              </a:ext>
            </a:extLst>
          </p:cNvPr>
          <p:cNvGrpSpPr/>
          <p:nvPr/>
        </p:nvGrpSpPr>
        <p:grpSpPr>
          <a:xfrm>
            <a:off x="11098243" y="420959"/>
            <a:ext cx="572930" cy="764718"/>
            <a:chOff x="11117658" y="420959"/>
            <a:chExt cx="572930" cy="764718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C18C49D4-E3BD-8B6F-8D58-2E1101E8C7E6}"/>
                </a:ext>
              </a:extLst>
            </p:cNvPr>
            <p:cNvSpPr/>
            <p:nvPr/>
          </p:nvSpPr>
          <p:spPr>
            <a:xfrm>
              <a:off x="11117658" y="420959"/>
              <a:ext cx="572930" cy="25199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rgbClr val="002060"/>
                  </a:solidFill>
                  <a:latin typeface="+mn-ea"/>
                </a:rPr>
                <a:t>주제</a:t>
              </a:r>
            </a:p>
          </p:txBody>
        </p:sp>
        <p:pic>
          <p:nvPicPr>
            <p:cNvPr id="2" name="[아침나라 중음①]_3단원_교과서_70쪽_1.하이든 놀람교향곡 제 2악장_음원편집_주제">
              <a:hlinkClick r:id="" action="ppaction://media"/>
              <a:extLst>
                <a:ext uri="{FF2B5EF4-FFF2-40B4-BE49-F238E27FC236}">
                  <a16:creationId xmlns:a16="http://schemas.microsoft.com/office/drawing/2014/main" id="{2142148B-79FE-EAED-148A-B44918D72BD9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176486" y="730403"/>
              <a:ext cx="455274" cy="455274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3910FFE-9F86-2FE4-EE98-26DC63BF1173}"/>
              </a:ext>
            </a:extLst>
          </p:cNvPr>
          <p:cNvGrpSpPr/>
          <p:nvPr/>
        </p:nvGrpSpPr>
        <p:grpSpPr>
          <a:xfrm>
            <a:off x="11098243" y="1419280"/>
            <a:ext cx="572930" cy="764718"/>
            <a:chOff x="11103090" y="1392949"/>
            <a:chExt cx="572930" cy="764718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5FC7BDB5-D0E6-E20C-04C5-1D0A88367992}"/>
                </a:ext>
              </a:extLst>
            </p:cNvPr>
            <p:cNvSpPr/>
            <p:nvPr/>
          </p:nvSpPr>
          <p:spPr>
            <a:xfrm>
              <a:off x="11103090" y="1392949"/>
              <a:ext cx="572930" cy="25199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rgbClr val="002060"/>
                  </a:solidFill>
                  <a:latin typeface="+mn-ea"/>
                </a:rPr>
                <a:t>1</a:t>
              </a:r>
              <a:r>
                <a:rPr lang="ko-KR" altLang="en-US" sz="1100" dirty="0">
                  <a:solidFill>
                    <a:srgbClr val="002060"/>
                  </a:solidFill>
                  <a:latin typeface="+mn-ea"/>
                </a:rPr>
                <a:t>변주</a:t>
              </a:r>
            </a:p>
          </p:txBody>
        </p:sp>
        <p:pic>
          <p:nvPicPr>
            <p:cNvPr id="3" name="[아침나라 중음①]_3단원_교과서_70쪽_1.하이든 놀람교향곡 제 2악장_음원편집_제1변주">
              <a:hlinkClick r:id="" action="ppaction://media"/>
              <a:extLst>
                <a:ext uri="{FF2B5EF4-FFF2-40B4-BE49-F238E27FC236}">
                  <a16:creationId xmlns:a16="http://schemas.microsoft.com/office/drawing/2014/main" id="{65B6338B-962C-B424-5215-53ACBE2DEF23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166765" y="1702393"/>
              <a:ext cx="455274" cy="455274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7B7E84EA-089D-7F79-232A-F14C7D929176}"/>
              </a:ext>
            </a:extLst>
          </p:cNvPr>
          <p:cNvGrpSpPr/>
          <p:nvPr/>
        </p:nvGrpSpPr>
        <p:grpSpPr>
          <a:xfrm>
            <a:off x="11098243" y="2417600"/>
            <a:ext cx="572930" cy="764718"/>
            <a:chOff x="11098243" y="2417600"/>
            <a:chExt cx="572930" cy="76471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99F3C06D-D91A-AD1E-0723-16515640AB91}"/>
                </a:ext>
              </a:extLst>
            </p:cNvPr>
            <p:cNvSpPr/>
            <p:nvPr/>
          </p:nvSpPr>
          <p:spPr>
            <a:xfrm>
              <a:off x="11098243" y="2417600"/>
              <a:ext cx="572930" cy="25199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rgbClr val="002060"/>
                  </a:solidFill>
                  <a:latin typeface="+mn-ea"/>
                </a:rPr>
                <a:t>2</a:t>
              </a:r>
              <a:r>
                <a:rPr lang="ko-KR" altLang="en-US" sz="1100" dirty="0">
                  <a:solidFill>
                    <a:srgbClr val="002060"/>
                  </a:solidFill>
                  <a:latin typeface="+mn-ea"/>
                </a:rPr>
                <a:t>변주</a:t>
              </a:r>
            </a:p>
          </p:txBody>
        </p:sp>
        <p:pic>
          <p:nvPicPr>
            <p:cNvPr id="4" name="[아침나라 중음①]_3단원_교과서_70쪽_1.하이든 놀람교향곡 제 2악장_음원편집_제2변주_Cm">
              <a:hlinkClick r:id="" action="ppaction://media"/>
              <a:extLst>
                <a:ext uri="{FF2B5EF4-FFF2-40B4-BE49-F238E27FC236}">
                  <a16:creationId xmlns:a16="http://schemas.microsoft.com/office/drawing/2014/main" id="{A2714535-6DDF-A573-E4D4-A80A51959970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166765" y="2727044"/>
              <a:ext cx="455274" cy="455274"/>
            </a:xfrm>
            <a:prstGeom prst="rect">
              <a:avLst/>
            </a:prstGeom>
          </p:spPr>
        </p:pic>
      </p:grp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D552ED8-EF70-9AE1-16A4-DD5A31956B85}"/>
              </a:ext>
            </a:extLst>
          </p:cNvPr>
          <p:cNvSpPr/>
          <p:nvPr/>
        </p:nvSpPr>
        <p:spPr>
          <a:xfrm>
            <a:off x="2318265" y="4680334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</a:rPr>
              <a:t>[</a:t>
            </a:r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3</a:t>
            </a:r>
            <a:r>
              <a:rPr lang="ko-KR" altLang="en-US" sz="1200" b="1" dirty="0">
                <a:solidFill>
                  <a:srgbClr val="7030A0"/>
                </a:solidFill>
              </a:rPr>
              <a:t>변주</a:t>
            </a:r>
            <a:r>
              <a:rPr lang="en-US" altLang="ko-KR" sz="1200" b="1" dirty="0">
                <a:solidFill>
                  <a:srgbClr val="7030A0"/>
                </a:solidFill>
              </a:rPr>
              <a:t>] </a:t>
            </a:r>
            <a:r>
              <a:rPr lang="ko-KR" altLang="en-US" sz="1200" dirty="0">
                <a:solidFill>
                  <a:srgbClr val="7030A0"/>
                </a:solidFill>
              </a:rPr>
              <a:t>오보에의 시작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짧은 리듬으로 변주됨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2ECAB99-2371-BE61-0B05-858E1FF39344}"/>
              </a:ext>
            </a:extLst>
          </p:cNvPr>
          <p:cNvSpPr/>
          <p:nvPr/>
        </p:nvSpPr>
        <p:spPr>
          <a:xfrm>
            <a:off x="2318265" y="5370453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</a:rPr>
              <a:t>[</a:t>
            </a:r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4</a:t>
            </a:r>
            <a:r>
              <a:rPr lang="ko-KR" altLang="en-US" sz="1200" b="1" dirty="0">
                <a:solidFill>
                  <a:srgbClr val="7030A0"/>
                </a:solidFill>
              </a:rPr>
              <a:t>변주</a:t>
            </a:r>
            <a:r>
              <a:rPr lang="en-US" altLang="ko-KR" sz="1200" b="1" dirty="0">
                <a:solidFill>
                  <a:srgbClr val="7030A0"/>
                </a:solidFill>
              </a:rPr>
              <a:t>]</a:t>
            </a:r>
            <a:r>
              <a:rPr lang="en-US" altLang="ko-KR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>
                <a:solidFill>
                  <a:srgbClr val="7030A0"/>
                </a:solidFill>
              </a:rPr>
              <a:t>금관 악기의 주제</a:t>
            </a:r>
            <a:r>
              <a:rPr lang="en-US" altLang="ko-KR" sz="1200" dirty="0">
                <a:solidFill>
                  <a:srgbClr val="7030A0"/>
                </a:solidFill>
              </a:rPr>
              <a:t>1 </a:t>
            </a:r>
            <a:r>
              <a:rPr lang="ko-KR" altLang="en-US" sz="1200" dirty="0">
                <a:solidFill>
                  <a:srgbClr val="7030A0"/>
                </a:solidFill>
              </a:rPr>
              <a:t>연주</a:t>
            </a:r>
          </a:p>
        </p:txBody>
      </p:sp>
    </p:spTree>
    <p:extLst>
      <p:ext uri="{BB962C8B-B14F-4D97-AF65-F5344CB8AC3E}">
        <p14:creationId xmlns:p14="http://schemas.microsoft.com/office/powerpoint/2010/main" val="1846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27380" y="2095427"/>
            <a:ext cx="7102880" cy="15911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21211" y="1325223"/>
            <a:ext cx="7515218" cy="54949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611641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9095874" y="3776551"/>
            <a:ext cx="929914" cy="3609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accent6"/>
                </a:solidFill>
              </a:rPr>
              <a:t>“</a:t>
            </a:r>
            <a:r>
              <a:rPr lang="ko-KR" altLang="en-US" sz="1200" dirty="0">
                <a:solidFill>
                  <a:schemeClr val="accent6"/>
                </a:solidFill>
              </a:rPr>
              <a:t>놀람</a:t>
            </a:r>
            <a:r>
              <a:rPr lang="en-US" altLang="ko-KR" sz="1200" dirty="0">
                <a:solidFill>
                  <a:schemeClr val="accent6"/>
                </a:solidFill>
              </a:rPr>
              <a:t>”!!!</a:t>
            </a:r>
            <a:endParaRPr lang="ko-KR" altLang="en-US" sz="1200" dirty="0">
              <a:solidFill>
                <a:schemeClr val="accent6"/>
              </a:solidFill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18C49D4-E3BD-8B6F-8D58-2E1101E8C7E6}"/>
              </a:ext>
            </a:extLst>
          </p:cNvPr>
          <p:cNvSpPr/>
          <p:nvPr/>
        </p:nvSpPr>
        <p:spPr>
          <a:xfrm>
            <a:off x="11244181" y="284398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주제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0C16833-3F90-9135-1D73-4F3FCF70EA86}"/>
              </a:ext>
            </a:extLst>
          </p:cNvPr>
          <p:cNvSpPr/>
          <p:nvPr/>
        </p:nvSpPr>
        <p:spPr>
          <a:xfrm>
            <a:off x="2843160" y="4705491"/>
            <a:ext cx="7182628" cy="906862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75000"/>
                  </a:schemeClr>
                </a:solidFill>
              </a:rPr>
              <a:t>변주곡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(Variation Form)&gt;</a:t>
            </a:r>
          </a:p>
          <a:p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짧은 주제에 박자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리듬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가락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화성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조성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빠르기 등을 다양하게 변화시켜 만든 곡이다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주제 가락의 윤곽은 유지된 채 끊임없이 새로워지는 ‘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변주곡’은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통일성 속에 다양성을 구현하는 음악이다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5064EEC5-31AC-CA12-6555-85B4679999A4}"/>
              </a:ext>
            </a:extLst>
          </p:cNvPr>
          <p:cNvSpPr/>
          <p:nvPr/>
        </p:nvSpPr>
        <p:spPr>
          <a:xfrm>
            <a:off x="9398935" y="2274474"/>
            <a:ext cx="382840" cy="1233094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[아침나라 중음①]_3단원_교과서_70쪽_1.하이든 놀람교향곡 제 2악장_음원편집_주제">
            <a:hlinkClick r:id="" action="ppaction://media"/>
            <a:extLst>
              <a:ext uri="{FF2B5EF4-FFF2-40B4-BE49-F238E27FC236}">
                <a16:creationId xmlns:a16="http://schemas.microsoft.com/office/drawing/2014/main" id="{54517CEF-3461-894E-F89D-A649671C2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414" y="680493"/>
            <a:ext cx="42236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3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21211" y="1325223"/>
            <a:ext cx="7515218" cy="54949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402908" y="392316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6" name="그림 5" descr="도표, 라인이(가) 표시된 사진&#10;&#10;자동 생성된 설명">
            <a:extLst>
              <a:ext uri="{FF2B5EF4-FFF2-40B4-BE49-F238E27FC236}">
                <a16:creationId xmlns:a16="http://schemas.microsoft.com/office/drawing/2014/main" id="{852187DF-313A-DF80-0392-1B5CABCA2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1211" y="2555623"/>
            <a:ext cx="7271470" cy="2333253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E7D9827-B29D-8197-8CFA-AF6F39F85B38}"/>
              </a:ext>
            </a:extLst>
          </p:cNvPr>
          <p:cNvSpPr/>
          <p:nvPr/>
        </p:nvSpPr>
        <p:spPr>
          <a:xfrm>
            <a:off x="11103090" y="386920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1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변주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1BD519B-D4E1-029D-46A5-5E9514A9C410}"/>
              </a:ext>
            </a:extLst>
          </p:cNvPr>
          <p:cNvSpPr/>
          <p:nvPr/>
        </p:nvSpPr>
        <p:spPr>
          <a:xfrm>
            <a:off x="11098243" y="1337634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2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변주</a:t>
            </a:r>
          </a:p>
        </p:txBody>
      </p:sp>
      <p:pic>
        <p:nvPicPr>
          <p:cNvPr id="12" name="[아침나라 중음①]_3단원_교과서_70쪽_1.하이든 놀람교향곡 제 2악장_음원편집_제1변주">
            <a:hlinkClick r:id="" action="ppaction://media"/>
            <a:extLst>
              <a:ext uri="{FF2B5EF4-FFF2-40B4-BE49-F238E27FC236}">
                <a16:creationId xmlns:a16="http://schemas.microsoft.com/office/drawing/2014/main" id="{5CDDCCDA-6D09-9973-9DD4-4D3A6DC91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6765" y="696364"/>
            <a:ext cx="455274" cy="455274"/>
          </a:xfrm>
          <a:prstGeom prst="rect">
            <a:avLst/>
          </a:prstGeom>
        </p:spPr>
      </p:pic>
      <p:pic>
        <p:nvPicPr>
          <p:cNvPr id="13" name="[아침나라 중음①]_3단원_교과서_70쪽_1.하이든 놀람교향곡 제 2악장_음원편집_제2변주_Cm">
            <a:hlinkClick r:id="" action="ppaction://media"/>
            <a:extLst>
              <a:ext uri="{FF2B5EF4-FFF2-40B4-BE49-F238E27FC236}">
                <a16:creationId xmlns:a16="http://schemas.microsoft.com/office/drawing/2014/main" id="{ED0BC98C-8D19-B29B-AAF7-E29802EB89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6765" y="1647078"/>
            <a:ext cx="455274" cy="4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87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고전주의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하이든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(Haydn, Franz Joseph, 1732~1809,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오스트리아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3556" y="2876334"/>
            <a:ext cx="1978097" cy="1817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263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오스트리아 출생으로 ‘교향곡의 </a:t>
            </a:r>
            <a:r>
              <a:rPr lang="ko-KR" altLang="en-US" sz="1600" dirty="0" err="1">
                <a:latin typeface="+mn-ea"/>
              </a:rPr>
              <a:t>아버지’라</a:t>
            </a:r>
            <a:r>
              <a:rPr lang="ko-KR" altLang="en-US" sz="1600" dirty="0">
                <a:latin typeface="+mn-ea"/>
              </a:rPr>
              <a:t> 불린다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고전 시대 기악곡의 전형인 교향곡 양식을 확립하였다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특히 교향곡 제</a:t>
            </a:r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악장에 소나타 형식을 완성한 작곡가로 유명하다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어린 시절 교회 합창단에서 활동하였고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후에 </a:t>
            </a:r>
            <a:r>
              <a:rPr lang="ko-KR" altLang="en-US" sz="1600" dirty="0" err="1">
                <a:latin typeface="+mn-ea"/>
              </a:rPr>
              <a:t>에스테르하지</a:t>
            </a:r>
            <a:r>
              <a:rPr lang="ko-KR" altLang="en-US" sz="1600" dirty="0">
                <a:latin typeface="+mn-ea"/>
              </a:rPr>
              <a:t> 후작의 관현악단 악장으로 </a:t>
            </a:r>
            <a:r>
              <a:rPr lang="en-US" altLang="ko-KR" sz="1600" dirty="0">
                <a:latin typeface="+mn-ea"/>
              </a:rPr>
              <a:t>30</a:t>
            </a:r>
            <a:r>
              <a:rPr lang="ko-KR" altLang="en-US" sz="1600" dirty="0">
                <a:latin typeface="+mn-ea"/>
              </a:rPr>
              <a:t>년 동안 활동하였다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그의 작품은 대체로 쾌활하고 낙천적이며 해학이 풍부하다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하이든의 현악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중주는 모차르트와 베토벤 뿐만 아니라 </a:t>
            </a:r>
            <a:r>
              <a:rPr lang="en-US" altLang="ko-KR" sz="1600" dirty="0">
                <a:latin typeface="+mn-ea"/>
              </a:rPr>
              <a:t>18</a:t>
            </a:r>
            <a:r>
              <a:rPr lang="ko-KR" altLang="en-US" sz="1600" dirty="0">
                <a:latin typeface="+mn-ea"/>
              </a:rPr>
              <a:t>세기 이후 많은 음악가들에게 지대한 영향을 주었다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</a:t>
            </a:r>
            <a:r>
              <a:rPr lang="en-US" altLang="ko-KR" sz="1600" dirty="0">
                <a:latin typeface="+mn-ea"/>
              </a:rPr>
              <a:t>106</a:t>
            </a:r>
            <a:r>
              <a:rPr lang="ko-KR" altLang="en-US" sz="1600" dirty="0">
                <a:latin typeface="+mn-ea"/>
              </a:rPr>
              <a:t>개의 교향곡</a:t>
            </a:r>
            <a:r>
              <a:rPr lang="en-US" altLang="ko-KR" sz="1600" dirty="0">
                <a:latin typeface="+mn-ea"/>
              </a:rPr>
              <a:t>, 68</a:t>
            </a:r>
            <a:r>
              <a:rPr lang="ko-KR" altLang="en-US" sz="1600" dirty="0">
                <a:latin typeface="+mn-ea"/>
              </a:rPr>
              <a:t>개의 현악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중주</a:t>
            </a:r>
            <a:r>
              <a:rPr lang="en-US" altLang="ko-KR" sz="1600" dirty="0">
                <a:latin typeface="+mn-ea"/>
              </a:rPr>
              <a:t>, 60</a:t>
            </a:r>
            <a:r>
              <a:rPr lang="ko-KR" altLang="en-US" sz="1600" dirty="0">
                <a:latin typeface="+mn-ea"/>
              </a:rPr>
              <a:t>여 개의 피아노 소나타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칸타타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미사곡 등 많은 명곡을 남겼다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79236" y="1557173"/>
            <a:ext cx="6034730" cy="26055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83739" y="1045572"/>
            <a:ext cx="6034730" cy="376066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6637719" y="4486265"/>
            <a:ext cx="4299912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3</a:t>
            </a:r>
            <a:r>
              <a:rPr lang="ko-KR" altLang="en-US" sz="1200" dirty="0">
                <a:solidFill>
                  <a:srgbClr val="7030A0"/>
                </a:solidFill>
              </a:rPr>
              <a:t>부분 형식의 론도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56E406A-6D47-37B4-2F3B-9E41DA39D2A3}"/>
              </a:ext>
            </a:extLst>
          </p:cNvPr>
          <p:cNvSpPr/>
          <p:nvPr/>
        </p:nvSpPr>
        <p:spPr>
          <a:xfrm>
            <a:off x="2028540" y="4486265"/>
            <a:ext cx="4299912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A-B-C-B-A-B’-Coda</a:t>
            </a:r>
            <a:r>
              <a:rPr lang="ko-KR" altLang="en-US" sz="1200" dirty="0">
                <a:solidFill>
                  <a:srgbClr val="7030A0"/>
                </a:solidFill>
              </a:rPr>
              <a:t>의 구성</a:t>
            </a:r>
          </a:p>
        </p:txBody>
      </p:sp>
      <p:pic>
        <p:nvPicPr>
          <p:cNvPr id="2" name="[아침나라 중음①]_3단원_교과서_71쪽_2.모차르트 피아노소나타 K_음원편집">
            <a:hlinkClick r:id="" action="ppaction://media"/>
            <a:extLst>
              <a:ext uri="{FF2B5EF4-FFF2-40B4-BE49-F238E27FC236}">
                <a16:creationId xmlns:a16="http://schemas.microsoft.com/office/drawing/2014/main" id="{7B9DE14B-5383-1B25-CD62-0B99055F6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1548" y="611999"/>
            <a:ext cx="518194" cy="518194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3B9998F8-AE0E-57E8-D86D-679628005931}"/>
              </a:ext>
            </a:extLst>
          </p:cNvPr>
          <p:cNvSpPr/>
          <p:nvPr/>
        </p:nvSpPr>
        <p:spPr>
          <a:xfrm>
            <a:off x="2909790" y="5257284"/>
            <a:ext cx="7182628" cy="63664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75000"/>
                  </a:schemeClr>
                </a:solidFill>
              </a:rPr>
              <a:t>론도 형식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(Rondo Form)&gt;</a:t>
            </a:r>
          </a:p>
          <a:p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‘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돌다’라는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뜻으로 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주제부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(A)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가 삽입부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(B, C)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를 사이에 두고 계속 반복되는 형식이다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고전주의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모차르트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(Mozart, Wolfgang Amadeus, 1756~1791,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오스트리아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7881" y="2815216"/>
            <a:ext cx="1949447" cy="1939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263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모차르트는 음악의 신동으로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세의 어린 나이에 음악을 듣고 바로 피아노를 칠 수 있는 재능을 보였다</a:t>
            </a:r>
            <a:r>
              <a:rPr lang="en-US" altLang="ko-KR" sz="1600" dirty="0">
                <a:latin typeface="+mn-ea"/>
              </a:rPr>
              <a:t>. 5</a:t>
            </a:r>
            <a:r>
              <a:rPr lang="ko-KR" altLang="en-US" sz="1600" dirty="0">
                <a:latin typeface="+mn-ea"/>
              </a:rPr>
              <a:t>세에는 작곡을 시작</a:t>
            </a:r>
            <a:r>
              <a:rPr lang="en-US" altLang="ko-KR" sz="1600" dirty="0">
                <a:latin typeface="+mn-ea"/>
              </a:rPr>
              <a:t>, 9</a:t>
            </a:r>
            <a:r>
              <a:rPr lang="ko-KR" altLang="en-US" sz="1600" dirty="0">
                <a:latin typeface="+mn-ea"/>
              </a:rPr>
              <a:t>세에는 첫 합창곡을</a:t>
            </a:r>
            <a:r>
              <a:rPr lang="en-US" altLang="ko-KR" sz="1600" dirty="0">
                <a:latin typeface="+mn-ea"/>
              </a:rPr>
              <a:t>, 12</a:t>
            </a:r>
            <a:r>
              <a:rPr lang="ko-KR" altLang="en-US" sz="1600" dirty="0">
                <a:latin typeface="+mn-ea"/>
              </a:rPr>
              <a:t>세에는 첫 오페라를 작곡하였다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음악가였던 아버지의 철저한 음악 교육은 그에게 매우 큰 영향을 끼쳤다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특히</a:t>
            </a:r>
            <a:r>
              <a:rPr lang="en-US" altLang="ko-KR" sz="1600" dirty="0">
                <a:latin typeface="+mn-ea"/>
              </a:rPr>
              <a:t>, 6</a:t>
            </a:r>
            <a:r>
              <a:rPr lang="ko-KR" altLang="en-US" sz="1600" dirty="0">
                <a:latin typeface="+mn-ea"/>
              </a:rPr>
              <a:t>세부터 시작한 </a:t>
            </a:r>
            <a:r>
              <a:rPr lang="en-US" altLang="ko-KR" sz="1600" dirty="0">
                <a:latin typeface="+mn-ea"/>
              </a:rPr>
              <a:t>10</a:t>
            </a:r>
            <a:r>
              <a:rPr lang="ko-KR" altLang="en-US" sz="1600" dirty="0">
                <a:latin typeface="+mn-ea"/>
              </a:rPr>
              <a:t>여 년에 걸친 가족 연주 여행을 통해 독일과 오스트리아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프랑스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영국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이탈리아를 돌아다니며 유럽의 여러 음악 양식을 배웠고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유명한 음악가들을 직접 만나는 귀중한 경험을 하면서 음악 세계를 넓혀갔다</a:t>
            </a:r>
            <a:r>
              <a:rPr lang="en-US" altLang="ko-KR" sz="1600" dirty="0">
                <a:latin typeface="+mn-ea"/>
              </a:rPr>
              <a:t>. 25</a:t>
            </a:r>
            <a:r>
              <a:rPr lang="ko-KR" altLang="en-US" sz="1600" dirty="0">
                <a:latin typeface="+mn-ea"/>
              </a:rPr>
              <a:t>세에는 빈에서 음악가로 활동하기 시작하여 </a:t>
            </a:r>
            <a:r>
              <a:rPr lang="en-US" altLang="ko-KR" sz="1600" dirty="0">
                <a:latin typeface="+mn-ea"/>
              </a:rPr>
              <a:t>35</a:t>
            </a:r>
            <a:r>
              <a:rPr lang="ko-KR" altLang="en-US" sz="1600" dirty="0">
                <a:latin typeface="+mn-ea"/>
              </a:rPr>
              <a:t>세로 죽을 때까지 많은 작품을 남겼다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57183" y="1708765"/>
            <a:ext cx="6657378" cy="145044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11317" y="990531"/>
            <a:ext cx="6949110" cy="575893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6485872" y="4759755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전통적인 소나타 형식으로 작곡된 제</a:t>
            </a:r>
            <a:r>
              <a:rPr lang="en-US" altLang="ko-KR" sz="1200" dirty="0">
                <a:solidFill>
                  <a:srgbClr val="7030A0"/>
                </a:solidFill>
              </a:rPr>
              <a:t>1</a:t>
            </a:r>
            <a:r>
              <a:rPr lang="ko-KR" altLang="en-US" sz="1200" dirty="0">
                <a:solidFill>
                  <a:srgbClr val="7030A0"/>
                </a:solidFill>
              </a:rPr>
              <a:t>악장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56E406A-6D47-37B4-2F3B-9E41DA39D2A3}"/>
              </a:ext>
            </a:extLst>
          </p:cNvPr>
          <p:cNvSpPr/>
          <p:nvPr/>
        </p:nvSpPr>
        <p:spPr>
          <a:xfrm>
            <a:off x="1354822" y="4759755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고전주의를 대표하는 협주곡 중 하나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02E145B-7A45-A6A2-A3AB-6592FFC5DD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263131" y="3192485"/>
            <a:ext cx="6508609" cy="1117844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1E6D8418-E17D-C373-6F5D-CC9EEF152CDF}"/>
              </a:ext>
            </a:extLst>
          </p:cNvPr>
          <p:cNvSpPr/>
          <p:nvPr/>
        </p:nvSpPr>
        <p:spPr>
          <a:xfrm>
            <a:off x="1354822" y="5353232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베토벤의 전성기를 대표하는 최고의 작품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05F7340-EED9-F5A0-D3BC-A3EBB66FB18C}"/>
              </a:ext>
            </a:extLst>
          </p:cNvPr>
          <p:cNvSpPr/>
          <p:nvPr/>
        </p:nvSpPr>
        <p:spPr>
          <a:xfrm>
            <a:off x="6485872" y="5353232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피아노의 많은 기량이 요구되는 작품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47ABC7B-8F94-E2BD-5878-7C33D0C34BFB}"/>
              </a:ext>
            </a:extLst>
          </p:cNvPr>
          <p:cNvSpPr/>
          <p:nvPr/>
        </p:nvSpPr>
        <p:spPr>
          <a:xfrm>
            <a:off x="9596437" y="392316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04EEE03-297C-CB02-0052-3DDF8825AD54}"/>
              </a:ext>
            </a:extLst>
          </p:cNvPr>
          <p:cNvSpPr/>
          <p:nvPr/>
        </p:nvSpPr>
        <p:spPr>
          <a:xfrm>
            <a:off x="10296619" y="386920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1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주제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6872E361-13CA-20A4-5D88-212F0C0F4B57}"/>
              </a:ext>
            </a:extLst>
          </p:cNvPr>
          <p:cNvSpPr/>
          <p:nvPr/>
        </p:nvSpPr>
        <p:spPr>
          <a:xfrm>
            <a:off x="11098243" y="386920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2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주제</a:t>
            </a:r>
          </a:p>
        </p:txBody>
      </p:sp>
      <p:pic>
        <p:nvPicPr>
          <p:cNvPr id="18" name="[아침나라 중음①]_3단원_교과서_71쪽_3.베토벤_피아노협주곡 황제 제 1악장_음원편집_제 1주제">
            <a:hlinkClick r:id="" action="ppaction://media"/>
            <a:extLst>
              <a:ext uri="{FF2B5EF4-FFF2-40B4-BE49-F238E27FC236}">
                <a16:creationId xmlns:a16="http://schemas.microsoft.com/office/drawing/2014/main" id="{818CB164-5296-CF74-C7EC-CE3854349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77996" y="683953"/>
            <a:ext cx="459867" cy="459867"/>
          </a:xfrm>
          <a:prstGeom prst="rect">
            <a:avLst/>
          </a:prstGeom>
        </p:spPr>
      </p:pic>
      <p:pic>
        <p:nvPicPr>
          <p:cNvPr id="19" name="[아침나라 중음①]_3단원_교과서_71쪽_3.베토벤_피아노협주곡 황제 제 1악장_음원편집_제 2주제">
            <a:hlinkClick r:id="" action="ppaction://media"/>
            <a:extLst>
              <a:ext uri="{FF2B5EF4-FFF2-40B4-BE49-F238E27FC236}">
                <a16:creationId xmlns:a16="http://schemas.microsoft.com/office/drawing/2014/main" id="{42BAC16C-354B-5E17-0104-1E9145AEB6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4774" y="683953"/>
            <a:ext cx="459867" cy="4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9" name="그림 8" descr="텍스트, 친필, 스크린샷, 폰트이(가) 표시된 사진&#10;&#10;자동 생성된 설명">
            <a:extLst>
              <a:ext uri="{FF2B5EF4-FFF2-40B4-BE49-F238E27FC236}">
                <a16:creationId xmlns:a16="http://schemas.microsoft.com/office/drawing/2014/main" id="{19A101E5-6ADB-CD64-0032-F99E5D8F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87" y="2827381"/>
            <a:ext cx="7053943" cy="2842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CC416A-26DB-BDFD-F95F-F34454E15248}"/>
              </a:ext>
            </a:extLst>
          </p:cNvPr>
          <p:cNvSpPr txBox="1"/>
          <p:nvPr/>
        </p:nvSpPr>
        <p:spPr>
          <a:xfrm>
            <a:off x="2626826" y="1627940"/>
            <a:ext cx="7921663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소나타 형식은 </a:t>
            </a:r>
            <a:r>
              <a:rPr lang="ko-KR" altLang="en-US" sz="1200" dirty="0" err="1">
                <a:latin typeface="+mn-ea"/>
              </a:rPr>
              <a:t>제시부</a:t>
            </a:r>
            <a:r>
              <a:rPr lang="en-US" altLang="ko-KR" sz="1200" dirty="0">
                <a:latin typeface="+mn-ea"/>
              </a:rPr>
              <a:t>-</a:t>
            </a:r>
            <a:r>
              <a:rPr lang="ko-KR" altLang="en-US" sz="1200" dirty="0" err="1">
                <a:latin typeface="+mn-ea"/>
              </a:rPr>
              <a:t>전개부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발전부</a:t>
            </a:r>
            <a:r>
              <a:rPr lang="en-US" altLang="ko-KR" sz="1200" dirty="0">
                <a:latin typeface="+mn-ea"/>
              </a:rPr>
              <a:t>)-</a:t>
            </a:r>
            <a:r>
              <a:rPr lang="ko-KR" altLang="en-US" sz="1200" dirty="0">
                <a:latin typeface="+mn-ea"/>
              </a:rPr>
              <a:t>재현부의 형태이다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주로 교향곡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소나타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협주곡 등의 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악장에 사용된다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제시부에서는 두 개의 주제가 제시되고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전개부는 제시부의 주제를 변형과 발전시키며 재현부에서는 제시부의 주제가 다시 나타난다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FCEAC6-A6F9-7CD2-6FD9-E99D53CCB783}"/>
              </a:ext>
            </a:extLst>
          </p:cNvPr>
          <p:cNvSpPr txBox="1"/>
          <p:nvPr/>
        </p:nvSpPr>
        <p:spPr>
          <a:xfrm>
            <a:off x="5395869" y="5720231"/>
            <a:ext cx="2383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소나타 형식의 구조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CCCA39-6896-C31E-DF52-C1A6C7C1219C}"/>
              </a:ext>
            </a:extLst>
          </p:cNvPr>
          <p:cNvSpPr txBox="1"/>
          <p:nvPr/>
        </p:nvSpPr>
        <p:spPr>
          <a:xfrm>
            <a:off x="2626826" y="1187985"/>
            <a:ext cx="2667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소나타 형식</a:t>
            </a:r>
            <a:r>
              <a:rPr lang="en-US" altLang="ko-KR" sz="1400" b="1" dirty="0"/>
              <a:t>(Sonata Form)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4297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고전주의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베토벤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(Beethoven, Ludwig van, 1770~1827,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독일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3423" y="2815216"/>
            <a:ext cx="1918362" cy="1939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독일 본의 음악가 집안에서 태어났다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어린 시절부터 아버지에게 음악 교육을 받았으며 남다른 노력과 열정으로 </a:t>
            </a:r>
            <a:r>
              <a:rPr lang="en-US" altLang="ko-KR" sz="1600" dirty="0">
                <a:latin typeface="+mn-ea"/>
              </a:rPr>
              <a:t>11</a:t>
            </a:r>
            <a:r>
              <a:rPr lang="ko-KR" altLang="en-US" sz="1600" dirty="0">
                <a:latin typeface="+mn-ea"/>
              </a:rPr>
              <a:t>세 때부터 연주자로 활동하였다</a:t>
            </a:r>
            <a:r>
              <a:rPr lang="en-US" altLang="ko-KR" sz="1600" dirty="0">
                <a:latin typeface="+mn-ea"/>
              </a:rPr>
              <a:t>. ‘</a:t>
            </a:r>
            <a:r>
              <a:rPr lang="ko-KR" altLang="en-US" sz="1600" dirty="0">
                <a:latin typeface="+mn-ea"/>
              </a:rPr>
              <a:t>교향곡 </a:t>
            </a:r>
            <a:r>
              <a:rPr lang="en-US" altLang="ko-KR" sz="1600" dirty="0">
                <a:latin typeface="+mn-ea"/>
              </a:rPr>
              <a:t>9</a:t>
            </a:r>
            <a:r>
              <a:rPr lang="ko-KR" altLang="en-US" sz="1600" dirty="0">
                <a:latin typeface="+mn-ea"/>
              </a:rPr>
              <a:t>번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합창’을</a:t>
            </a:r>
            <a:r>
              <a:rPr lang="ko-KR" altLang="en-US" sz="1600" dirty="0">
                <a:latin typeface="+mn-ea"/>
              </a:rPr>
              <a:t> 작곡할 무렵에는 귀가 전혀 들리지 않았고 경제적으로도 궁핍하였으나 베토벤은 절망과 슬픔 속에서도 좌절하지 않고 불멸의 음악을 만들어 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고전 음악의 경지에 도달함과 동시에 낭만파 음악의 길을 열어</a:t>
            </a:r>
            <a:r>
              <a:rPr lang="en-US" altLang="ko-KR" sz="1600" dirty="0">
                <a:latin typeface="+mn-ea"/>
              </a:rPr>
              <a:t>, 19</a:t>
            </a:r>
            <a:r>
              <a:rPr lang="ko-KR" altLang="en-US" sz="1600" dirty="0">
                <a:latin typeface="+mn-ea"/>
              </a:rPr>
              <a:t>세기 이후의 음악에 큰 영향을 끼쳤다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26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고전주의 음악을 감상하고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 </a:t>
            </a: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나는 누구일까</a:t>
            </a:r>
            <a:r>
              <a:rPr kumimoji="1" lang="en-US" altLang="ko-KR" dirty="0"/>
              <a:t>?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그림 2" descr="인간의 얼굴, 페인팅, 인물사진, 사람이(가) 표시된 사진&#10;&#10;자동 생성된 설명">
            <a:extLst>
              <a:ext uri="{FF2B5EF4-FFF2-40B4-BE49-F238E27FC236}">
                <a16:creationId xmlns:a16="http://schemas.microsoft.com/office/drawing/2014/main" id="{F4D061CF-6B5C-5C2B-4610-A7A6C2D6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07" y="1555837"/>
            <a:ext cx="3718134" cy="3328583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94D7291-8CDB-10DA-981B-4CAF80C79B8F}"/>
              </a:ext>
            </a:extLst>
          </p:cNvPr>
          <p:cNvSpPr/>
          <p:nvPr/>
        </p:nvSpPr>
        <p:spPr>
          <a:xfrm>
            <a:off x="1859280" y="5128260"/>
            <a:ext cx="3573780" cy="4648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프란츠 요제프 하이든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E29D8A4-6899-B50C-D0FF-F6CC809B0DC2}"/>
              </a:ext>
            </a:extLst>
          </p:cNvPr>
          <p:cNvSpPr/>
          <p:nvPr/>
        </p:nvSpPr>
        <p:spPr>
          <a:xfrm>
            <a:off x="1859280" y="5128260"/>
            <a:ext cx="3573780" cy="4648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8" name="화살표: 오각형 7">
            <a:extLst>
              <a:ext uri="{FF2B5EF4-FFF2-40B4-BE49-F238E27FC236}">
                <a16:creationId xmlns:a16="http://schemas.microsoft.com/office/drawing/2014/main" id="{36D88EEC-397E-A957-2B7A-6743D0413883}"/>
              </a:ext>
            </a:extLst>
          </p:cNvPr>
          <p:cNvSpPr/>
          <p:nvPr/>
        </p:nvSpPr>
        <p:spPr>
          <a:xfrm>
            <a:off x="6530340" y="1583690"/>
            <a:ext cx="4838700" cy="548640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고전주의 작곡가</a:t>
            </a:r>
          </a:p>
        </p:txBody>
      </p:sp>
      <p:sp>
        <p:nvSpPr>
          <p:cNvPr id="10" name="화살표: 오각형 9">
            <a:extLst>
              <a:ext uri="{FF2B5EF4-FFF2-40B4-BE49-F238E27FC236}">
                <a16:creationId xmlns:a16="http://schemas.microsoft.com/office/drawing/2014/main" id="{0C6B0970-FBC9-FE09-1E71-173EF7370A8F}"/>
              </a:ext>
            </a:extLst>
          </p:cNvPr>
          <p:cNvSpPr/>
          <p:nvPr/>
        </p:nvSpPr>
        <p:spPr>
          <a:xfrm>
            <a:off x="6530340" y="2448877"/>
            <a:ext cx="4838700" cy="548640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오스트리아 출생</a:t>
            </a:r>
          </a:p>
        </p:txBody>
      </p:sp>
      <p:sp>
        <p:nvSpPr>
          <p:cNvPr id="11" name="화살표: 오각형 10">
            <a:extLst>
              <a:ext uri="{FF2B5EF4-FFF2-40B4-BE49-F238E27FC236}">
                <a16:creationId xmlns:a16="http://schemas.microsoft.com/office/drawing/2014/main" id="{42EBCA5D-D47A-0EE4-A4CC-CB40B2C81B34}"/>
              </a:ext>
            </a:extLst>
          </p:cNvPr>
          <p:cNvSpPr/>
          <p:nvPr/>
        </p:nvSpPr>
        <p:spPr>
          <a:xfrm>
            <a:off x="6530340" y="3314064"/>
            <a:ext cx="4838700" cy="548640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교향곡의 아버지</a:t>
            </a:r>
          </a:p>
        </p:txBody>
      </p:sp>
      <p:sp>
        <p:nvSpPr>
          <p:cNvPr id="12" name="화살표: 오각형 11">
            <a:extLst>
              <a:ext uri="{FF2B5EF4-FFF2-40B4-BE49-F238E27FC236}">
                <a16:creationId xmlns:a16="http://schemas.microsoft.com/office/drawing/2014/main" id="{852F4CCF-8C9E-F7A3-1A6A-BA98620FD750}"/>
              </a:ext>
            </a:extLst>
          </p:cNvPr>
          <p:cNvSpPr/>
          <p:nvPr/>
        </p:nvSpPr>
        <p:spPr>
          <a:xfrm>
            <a:off x="6530340" y="4179251"/>
            <a:ext cx="4838700" cy="548640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대표곡</a:t>
            </a:r>
            <a:r>
              <a:rPr lang="en-US" altLang="ko-KR" dirty="0"/>
              <a:t>: </a:t>
            </a:r>
            <a:r>
              <a:rPr lang="ko-KR" altLang="en-US" dirty="0"/>
              <a:t>현악</a:t>
            </a:r>
            <a:r>
              <a:rPr lang="en-US" altLang="ko-KR" dirty="0"/>
              <a:t>4</a:t>
            </a:r>
            <a:r>
              <a:rPr lang="ko-KR" altLang="en-US" dirty="0"/>
              <a:t>중주 </a:t>
            </a:r>
            <a:r>
              <a:rPr lang="en-US" altLang="ko-KR" dirty="0"/>
              <a:t>'</a:t>
            </a:r>
            <a:r>
              <a:rPr lang="ko-KR" altLang="en-US" dirty="0"/>
              <a:t>종달새</a:t>
            </a:r>
            <a:r>
              <a:rPr lang="en-US" altLang="ko-KR" dirty="0"/>
              <a:t>’, ‘</a:t>
            </a:r>
            <a:r>
              <a:rPr lang="ko-KR" altLang="en-US" dirty="0"/>
              <a:t>놀람</a:t>
            </a:r>
            <a:r>
              <a:rPr lang="en-US" altLang="ko-KR" dirty="0"/>
              <a:t>’ </a:t>
            </a:r>
            <a:r>
              <a:rPr lang="ko-KR" altLang="en-US" dirty="0"/>
              <a:t>교향곡</a:t>
            </a:r>
            <a:r>
              <a:rPr lang="en-US" altLang="ko-KR" dirty="0"/>
              <a:t> </a:t>
            </a:r>
            <a:r>
              <a:rPr lang="ko-KR" altLang="en-US" dirty="0"/>
              <a:t>등</a:t>
            </a:r>
          </a:p>
        </p:txBody>
      </p:sp>
      <p:sp>
        <p:nvSpPr>
          <p:cNvPr id="13" name="화살표: 오각형 12">
            <a:extLst>
              <a:ext uri="{FF2B5EF4-FFF2-40B4-BE49-F238E27FC236}">
                <a16:creationId xmlns:a16="http://schemas.microsoft.com/office/drawing/2014/main" id="{9F8C6295-9DF5-FDE3-6526-57A5E277C801}"/>
              </a:ext>
            </a:extLst>
          </p:cNvPr>
          <p:cNvSpPr/>
          <p:nvPr/>
        </p:nvSpPr>
        <p:spPr>
          <a:xfrm>
            <a:off x="6530340" y="5044440"/>
            <a:ext cx="4838700" cy="54864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나의 이름은 하○○</a:t>
            </a:r>
          </a:p>
        </p:txBody>
      </p:sp>
    </p:spTree>
    <p:extLst>
      <p:ext uri="{BB962C8B-B14F-4D97-AF65-F5344CB8AC3E}">
        <p14:creationId xmlns:p14="http://schemas.microsoft.com/office/powerpoint/2010/main" val="209325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나는 누구일까</a:t>
            </a:r>
            <a:r>
              <a:rPr kumimoji="1" lang="en-US" altLang="ko-KR" dirty="0"/>
              <a:t>?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94D7291-8CDB-10DA-981B-4CAF80C79B8F}"/>
              </a:ext>
            </a:extLst>
          </p:cNvPr>
          <p:cNvSpPr/>
          <p:nvPr/>
        </p:nvSpPr>
        <p:spPr>
          <a:xfrm>
            <a:off x="1859280" y="5128260"/>
            <a:ext cx="3573780" cy="46482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볼프강 아마데우스 모차르트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E29D8A4-6899-B50C-D0FF-F6CC809B0DC2}"/>
              </a:ext>
            </a:extLst>
          </p:cNvPr>
          <p:cNvSpPr/>
          <p:nvPr/>
        </p:nvSpPr>
        <p:spPr>
          <a:xfrm>
            <a:off x="1859280" y="5145162"/>
            <a:ext cx="3573780" cy="46482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8" name="화살표: 오각형 7">
            <a:extLst>
              <a:ext uri="{FF2B5EF4-FFF2-40B4-BE49-F238E27FC236}">
                <a16:creationId xmlns:a16="http://schemas.microsoft.com/office/drawing/2014/main" id="{36D88EEC-397E-A957-2B7A-6743D0413883}"/>
              </a:ext>
            </a:extLst>
          </p:cNvPr>
          <p:cNvSpPr/>
          <p:nvPr/>
        </p:nvSpPr>
        <p:spPr>
          <a:xfrm>
            <a:off x="6530340" y="1583690"/>
            <a:ext cx="4838700" cy="548640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고전주의 작곡가</a:t>
            </a:r>
          </a:p>
        </p:txBody>
      </p:sp>
      <p:sp>
        <p:nvSpPr>
          <p:cNvPr id="10" name="화살표: 오각형 9">
            <a:extLst>
              <a:ext uri="{FF2B5EF4-FFF2-40B4-BE49-F238E27FC236}">
                <a16:creationId xmlns:a16="http://schemas.microsoft.com/office/drawing/2014/main" id="{0C6B0970-FBC9-FE09-1E71-173EF7370A8F}"/>
              </a:ext>
            </a:extLst>
          </p:cNvPr>
          <p:cNvSpPr/>
          <p:nvPr/>
        </p:nvSpPr>
        <p:spPr>
          <a:xfrm>
            <a:off x="6530340" y="2448877"/>
            <a:ext cx="4838700" cy="548640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음악의 신동</a:t>
            </a:r>
          </a:p>
        </p:txBody>
      </p:sp>
      <p:sp>
        <p:nvSpPr>
          <p:cNvPr id="11" name="화살표: 오각형 10">
            <a:extLst>
              <a:ext uri="{FF2B5EF4-FFF2-40B4-BE49-F238E27FC236}">
                <a16:creationId xmlns:a16="http://schemas.microsoft.com/office/drawing/2014/main" id="{42EBCA5D-D47A-0EE4-A4CC-CB40B2C81B34}"/>
              </a:ext>
            </a:extLst>
          </p:cNvPr>
          <p:cNvSpPr/>
          <p:nvPr/>
        </p:nvSpPr>
        <p:spPr>
          <a:xfrm>
            <a:off x="6530340" y="3314064"/>
            <a:ext cx="4838700" cy="548640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35</a:t>
            </a:r>
            <a:r>
              <a:rPr lang="ko-KR" altLang="en-US" dirty="0"/>
              <a:t>세의 나이로 죽음</a:t>
            </a:r>
          </a:p>
        </p:txBody>
      </p:sp>
      <p:sp>
        <p:nvSpPr>
          <p:cNvPr id="12" name="화살표: 오각형 11">
            <a:extLst>
              <a:ext uri="{FF2B5EF4-FFF2-40B4-BE49-F238E27FC236}">
                <a16:creationId xmlns:a16="http://schemas.microsoft.com/office/drawing/2014/main" id="{852F4CCF-8C9E-F7A3-1A6A-BA98620FD750}"/>
              </a:ext>
            </a:extLst>
          </p:cNvPr>
          <p:cNvSpPr/>
          <p:nvPr/>
        </p:nvSpPr>
        <p:spPr>
          <a:xfrm>
            <a:off x="6530340" y="4179251"/>
            <a:ext cx="4838700" cy="548640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대표곡</a:t>
            </a:r>
            <a:r>
              <a:rPr lang="en-US" altLang="ko-KR" sz="1400" dirty="0"/>
              <a:t>: </a:t>
            </a:r>
            <a:r>
              <a:rPr lang="ko-KR" altLang="en-US" sz="1400" dirty="0"/>
              <a:t>오페라 </a:t>
            </a:r>
            <a:r>
              <a:rPr lang="en-US" altLang="ko-KR" sz="1400" dirty="0"/>
              <a:t>‘</a:t>
            </a:r>
            <a:r>
              <a:rPr lang="ko-KR" altLang="en-US" sz="1400" dirty="0"/>
              <a:t>피가로의 결혼</a:t>
            </a:r>
            <a:r>
              <a:rPr lang="en-US" altLang="ko-KR" sz="1400" dirty="0"/>
              <a:t>’, ‘</a:t>
            </a:r>
            <a:r>
              <a:rPr lang="ko-KR" altLang="en-US" sz="1400" dirty="0"/>
              <a:t>요술 피리</a:t>
            </a:r>
            <a:r>
              <a:rPr lang="en-US" altLang="ko-KR" sz="1400" dirty="0"/>
              <a:t>’ </a:t>
            </a:r>
            <a:r>
              <a:rPr lang="ko-KR" altLang="en-US" sz="1400" dirty="0"/>
              <a:t>등</a:t>
            </a:r>
          </a:p>
        </p:txBody>
      </p:sp>
      <p:sp>
        <p:nvSpPr>
          <p:cNvPr id="13" name="화살표: 오각형 12">
            <a:extLst>
              <a:ext uri="{FF2B5EF4-FFF2-40B4-BE49-F238E27FC236}">
                <a16:creationId xmlns:a16="http://schemas.microsoft.com/office/drawing/2014/main" id="{9F8C6295-9DF5-FDE3-6526-57A5E277C801}"/>
              </a:ext>
            </a:extLst>
          </p:cNvPr>
          <p:cNvSpPr/>
          <p:nvPr/>
        </p:nvSpPr>
        <p:spPr>
          <a:xfrm>
            <a:off x="6530340" y="5044440"/>
            <a:ext cx="4838700" cy="548640"/>
          </a:xfrm>
          <a:prstGeom prst="homePlate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나의 이름은 모○○○</a:t>
            </a:r>
          </a:p>
        </p:txBody>
      </p:sp>
      <p:pic>
        <p:nvPicPr>
          <p:cNvPr id="2" name="그림 1" descr="인간의 얼굴, 인물사진, 페인팅, 의류이(가) 표시된 사진&#10;&#10;자동 생성된 설명">
            <a:extLst>
              <a:ext uri="{FF2B5EF4-FFF2-40B4-BE49-F238E27FC236}">
                <a16:creationId xmlns:a16="http://schemas.microsoft.com/office/drawing/2014/main" id="{6707FEFE-F2AA-CCD9-757D-59A4A1A43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494090"/>
            <a:ext cx="3680460" cy="32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나는 누구일까</a:t>
            </a:r>
            <a:r>
              <a:rPr kumimoji="1" lang="en-US" altLang="ko-KR" dirty="0"/>
              <a:t>?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94D7291-8CDB-10DA-981B-4CAF80C79B8F}"/>
              </a:ext>
            </a:extLst>
          </p:cNvPr>
          <p:cNvSpPr/>
          <p:nvPr/>
        </p:nvSpPr>
        <p:spPr>
          <a:xfrm>
            <a:off x="1859280" y="5128260"/>
            <a:ext cx="3573780" cy="4648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루트비히 판 베토벤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E29D8A4-6899-B50C-D0FF-F6CC809B0DC2}"/>
              </a:ext>
            </a:extLst>
          </p:cNvPr>
          <p:cNvSpPr/>
          <p:nvPr/>
        </p:nvSpPr>
        <p:spPr>
          <a:xfrm>
            <a:off x="1859280" y="5128260"/>
            <a:ext cx="3573780" cy="4648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8" name="화살표: 오각형 7">
            <a:extLst>
              <a:ext uri="{FF2B5EF4-FFF2-40B4-BE49-F238E27FC236}">
                <a16:creationId xmlns:a16="http://schemas.microsoft.com/office/drawing/2014/main" id="{36D88EEC-397E-A957-2B7A-6743D0413883}"/>
              </a:ext>
            </a:extLst>
          </p:cNvPr>
          <p:cNvSpPr/>
          <p:nvPr/>
        </p:nvSpPr>
        <p:spPr>
          <a:xfrm>
            <a:off x="6530340" y="1583690"/>
            <a:ext cx="4838700" cy="548640"/>
          </a:xfrm>
          <a:prstGeom prst="homePlate">
            <a:avLst/>
          </a:prstGeom>
          <a:solidFill>
            <a:srgbClr val="00602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고전주의 작곡가</a:t>
            </a:r>
          </a:p>
        </p:txBody>
      </p:sp>
      <p:sp>
        <p:nvSpPr>
          <p:cNvPr id="10" name="화살표: 오각형 9">
            <a:extLst>
              <a:ext uri="{FF2B5EF4-FFF2-40B4-BE49-F238E27FC236}">
                <a16:creationId xmlns:a16="http://schemas.microsoft.com/office/drawing/2014/main" id="{0C6B0970-FBC9-FE09-1E71-173EF7370A8F}"/>
              </a:ext>
            </a:extLst>
          </p:cNvPr>
          <p:cNvSpPr/>
          <p:nvPr/>
        </p:nvSpPr>
        <p:spPr>
          <a:xfrm>
            <a:off x="6530340" y="2448877"/>
            <a:ext cx="4838700" cy="548640"/>
          </a:xfrm>
          <a:prstGeom prst="homePlate">
            <a:avLst/>
          </a:prstGeom>
          <a:solidFill>
            <a:srgbClr val="00602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독일 출생 작곡가</a:t>
            </a:r>
          </a:p>
        </p:txBody>
      </p:sp>
      <p:sp>
        <p:nvSpPr>
          <p:cNvPr id="11" name="화살표: 오각형 10">
            <a:extLst>
              <a:ext uri="{FF2B5EF4-FFF2-40B4-BE49-F238E27FC236}">
                <a16:creationId xmlns:a16="http://schemas.microsoft.com/office/drawing/2014/main" id="{42EBCA5D-D47A-0EE4-A4CC-CB40B2C81B34}"/>
              </a:ext>
            </a:extLst>
          </p:cNvPr>
          <p:cNvSpPr/>
          <p:nvPr/>
        </p:nvSpPr>
        <p:spPr>
          <a:xfrm>
            <a:off x="6530340" y="3314064"/>
            <a:ext cx="4838700" cy="548640"/>
          </a:xfrm>
          <a:prstGeom prst="homePlate">
            <a:avLst/>
          </a:prstGeom>
          <a:solidFill>
            <a:srgbClr val="00602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귀가 들리지 않은 작곡가</a:t>
            </a:r>
          </a:p>
        </p:txBody>
      </p:sp>
      <p:sp>
        <p:nvSpPr>
          <p:cNvPr id="12" name="화살표: 오각형 11">
            <a:extLst>
              <a:ext uri="{FF2B5EF4-FFF2-40B4-BE49-F238E27FC236}">
                <a16:creationId xmlns:a16="http://schemas.microsoft.com/office/drawing/2014/main" id="{852F4CCF-8C9E-F7A3-1A6A-BA98620FD750}"/>
              </a:ext>
            </a:extLst>
          </p:cNvPr>
          <p:cNvSpPr/>
          <p:nvPr/>
        </p:nvSpPr>
        <p:spPr>
          <a:xfrm>
            <a:off x="6530340" y="4179251"/>
            <a:ext cx="4838700" cy="548640"/>
          </a:xfrm>
          <a:prstGeom prst="homePlate">
            <a:avLst/>
          </a:prstGeom>
          <a:solidFill>
            <a:srgbClr val="00602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대표곡</a:t>
            </a:r>
            <a:r>
              <a:rPr lang="en-US" altLang="ko-KR" sz="1400" dirty="0"/>
              <a:t>: </a:t>
            </a:r>
            <a:r>
              <a:rPr lang="ko-KR" altLang="en-US" sz="1400" dirty="0"/>
              <a:t>교향곡 </a:t>
            </a:r>
            <a:r>
              <a:rPr lang="en-US" altLang="ko-KR" sz="1400" dirty="0"/>
              <a:t>'</a:t>
            </a:r>
            <a:r>
              <a:rPr lang="ko-KR" altLang="en-US" sz="1400" dirty="0"/>
              <a:t>합창</a:t>
            </a:r>
            <a:r>
              <a:rPr lang="en-US" altLang="ko-KR" sz="1400" dirty="0"/>
              <a:t>’, </a:t>
            </a:r>
            <a:r>
              <a:rPr lang="ko-KR" altLang="en-US" sz="1400" dirty="0"/>
              <a:t>엘리제를 위하여 등</a:t>
            </a:r>
          </a:p>
        </p:txBody>
      </p:sp>
      <p:sp>
        <p:nvSpPr>
          <p:cNvPr id="13" name="화살표: 오각형 12">
            <a:extLst>
              <a:ext uri="{FF2B5EF4-FFF2-40B4-BE49-F238E27FC236}">
                <a16:creationId xmlns:a16="http://schemas.microsoft.com/office/drawing/2014/main" id="{9F8C6295-9DF5-FDE3-6526-57A5E277C801}"/>
              </a:ext>
            </a:extLst>
          </p:cNvPr>
          <p:cNvSpPr/>
          <p:nvPr/>
        </p:nvSpPr>
        <p:spPr>
          <a:xfrm>
            <a:off x="6530340" y="5044440"/>
            <a:ext cx="4838700" cy="548640"/>
          </a:xfrm>
          <a:prstGeom prst="homePlate">
            <a:avLst/>
          </a:prstGeom>
          <a:solidFill>
            <a:srgbClr val="00602B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나의 이름은 ○○벤</a:t>
            </a:r>
          </a:p>
        </p:txBody>
      </p:sp>
      <p:pic>
        <p:nvPicPr>
          <p:cNvPr id="3" name="그림 2" descr="사람, 인간의 얼굴, 의류, 인물사진이(가) 표시된 사진&#10;&#10;자동 생성된 설명">
            <a:extLst>
              <a:ext uri="{FF2B5EF4-FFF2-40B4-BE49-F238E27FC236}">
                <a16:creationId xmlns:a16="http://schemas.microsoft.com/office/drawing/2014/main" id="{4544ACDB-F93B-7E62-745A-6A9087CC1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508760"/>
            <a:ext cx="3623507" cy="31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내가 아는 작곡가는 누구</a:t>
            </a:r>
            <a:r>
              <a:rPr kumimoji="1" lang="en-US" altLang="ko-KR" dirty="0"/>
              <a:t>?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그림 2" descr="인간의 얼굴, 페인팅, 인물사진, 사람이(가) 표시된 사진&#10;&#10;자동 생성된 설명">
            <a:extLst>
              <a:ext uri="{FF2B5EF4-FFF2-40B4-BE49-F238E27FC236}">
                <a16:creationId xmlns:a16="http://schemas.microsoft.com/office/drawing/2014/main" id="{F4D061CF-6B5C-5C2B-4610-A7A6C2D6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88" y="2353769"/>
            <a:ext cx="2208170" cy="1936149"/>
          </a:xfrm>
          <a:prstGeom prst="rect">
            <a:avLst/>
          </a:prstGeom>
        </p:spPr>
      </p:pic>
      <p:pic>
        <p:nvPicPr>
          <p:cNvPr id="7" name="그림 6" descr="인간의 얼굴, 인물사진, 페인팅, 의류이(가) 표시된 사진&#10;&#10;자동 생성된 설명">
            <a:extLst>
              <a:ext uri="{FF2B5EF4-FFF2-40B4-BE49-F238E27FC236}">
                <a16:creationId xmlns:a16="http://schemas.microsoft.com/office/drawing/2014/main" id="{32CE2781-F8B1-4D3A-1D0A-294CFA746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797" y="2373487"/>
            <a:ext cx="2197503" cy="1930815"/>
          </a:xfrm>
          <a:prstGeom prst="rect">
            <a:avLst/>
          </a:prstGeom>
        </p:spPr>
      </p:pic>
      <p:pic>
        <p:nvPicPr>
          <p:cNvPr id="9" name="그림 8" descr="사람, 인간의 얼굴, 의류, 인물사진이(가) 표시된 사진&#10;&#10;자동 생성된 설명">
            <a:extLst>
              <a:ext uri="{FF2B5EF4-FFF2-40B4-BE49-F238E27FC236}">
                <a16:creationId xmlns:a16="http://schemas.microsoft.com/office/drawing/2014/main" id="{F89FFDFE-3DA0-79FF-63CB-6B53D7015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161" y="2353769"/>
            <a:ext cx="2192169" cy="1930816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D4E47BF-271B-E1C3-50E3-1030752AA93C}"/>
              </a:ext>
            </a:extLst>
          </p:cNvPr>
          <p:cNvSpPr/>
          <p:nvPr/>
        </p:nvSpPr>
        <p:spPr>
          <a:xfrm>
            <a:off x="1321987" y="4703537"/>
            <a:ext cx="3006172" cy="41649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프란츠 요제프 하이든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DFC4C97-9D22-5A7F-4384-D66924A8AA75}"/>
              </a:ext>
            </a:extLst>
          </p:cNvPr>
          <p:cNvSpPr/>
          <p:nvPr/>
        </p:nvSpPr>
        <p:spPr>
          <a:xfrm>
            <a:off x="1321987" y="4703537"/>
            <a:ext cx="3006172" cy="41649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?</a:t>
            </a:r>
            <a:endParaRPr lang="ko-KR" altLang="en-US" sz="14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D8BF070-B3FA-9F6B-4EF7-9BBB9998C4EA}"/>
              </a:ext>
            </a:extLst>
          </p:cNvPr>
          <p:cNvSpPr/>
          <p:nvPr/>
        </p:nvSpPr>
        <p:spPr>
          <a:xfrm>
            <a:off x="4953462" y="4703537"/>
            <a:ext cx="3006172" cy="41649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볼프강 아마데우스 모차르트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9B1D807-126A-205F-7462-5697FA7D91FC}"/>
              </a:ext>
            </a:extLst>
          </p:cNvPr>
          <p:cNvSpPr/>
          <p:nvPr/>
        </p:nvSpPr>
        <p:spPr>
          <a:xfrm>
            <a:off x="4953462" y="4703537"/>
            <a:ext cx="3006172" cy="41649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?</a:t>
            </a:r>
            <a:endParaRPr lang="ko-KR" altLang="en-US" sz="14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139A625-4BD9-68E4-CB9D-3A03748345AF}"/>
              </a:ext>
            </a:extLst>
          </p:cNvPr>
          <p:cNvSpPr/>
          <p:nvPr/>
        </p:nvSpPr>
        <p:spPr>
          <a:xfrm>
            <a:off x="8354159" y="4703537"/>
            <a:ext cx="3006172" cy="41649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루트비히 판 베토벤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E7ECAF1D-AF9B-AE92-39C2-146B19AD218E}"/>
              </a:ext>
            </a:extLst>
          </p:cNvPr>
          <p:cNvSpPr/>
          <p:nvPr/>
        </p:nvSpPr>
        <p:spPr>
          <a:xfrm>
            <a:off x="8354159" y="4703537"/>
            <a:ext cx="3006172" cy="41649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?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164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고전주의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 시대의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15033" y="2284124"/>
            <a:ext cx="951016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계몽주의 영향으로 시민권이 향상되고 자유주의의 물결이 일어났으며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산업혁명이 추진되어 새로운 기술 혁신으로 사회 경제 구조에 변화를 가져왔다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중산층 확대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프랑스 혁명을 배경으로 귀족에서 중산층으로 힘의 전환이 이루어지며 중산층을 위한 공공 음악회장이 등장하였다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B027459-7941-973F-C0BE-16A866D236CB}"/>
              </a:ext>
            </a:extLst>
          </p:cNvPr>
          <p:cNvCxnSpPr>
            <a:cxnSpLocks/>
          </p:cNvCxnSpPr>
          <p:nvPr/>
        </p:nvCxnSpPr>
        <p:spPr>
          <a:xfrm>
            <a:off x="1648589" y="2623125"/>
            <a:ext cx="7745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500BC47-1CF2-0B6E-D0EF-DCF53C331939}"/>
              </a:ext>
            </a:extLst>
          </p:cNvPr>
          <p:cNvSpPr/>
          <p:nvPr/>
        </p:nvSpPr>
        <p:spPr>
          <a:xfrm>
            <a:off x="4969593" y="3717665"/>
            <a:ext cx="3130407" cy="1670280"/>
          </a:xfrm>
          <a:prstGeom prst="roundRect">
            <a:avLst/>
          </a:prstGeom>
          <a:solidFill>
            <a:srgbClr val="FBE5F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계몽주의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</a:p>
          <a:p>
            <a:endParaRPr lang="en-US" altLang="ko-KR" sz="3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ko-KR" sz="3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경험에 의한 이성 존중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무지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·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미신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·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낡은 제도와 관습 타파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인간의 존엄성과 자유권 강조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시민계급의 인권 성장</a:t>
            </a:r>
            <a:endParaRPr lang="en-US" altLang="ko-KR" sz="1200" dirty="0">
              <a:solidFill>
                <a:srgbClr val="B4186E"/>
              </a:solidFill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1750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~19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세기 초반</a:t>
            </a: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0DC33F9-A83A-6425-10A6-3607247D6CB1}"/>
              </a:ext>
            </a:extLst>
          </p:cNvPr>
          <p:cNvCxnSpPr>
            <a:cxnSpLocks/>
          </p:cNvCxnSpPr>
          <p:nvPr/>
        </p:nvCxnSpPr>
        <p:spPr>
          <a:xfrm>
            <a:off x="2316480" y="2623125"/>
            <a:ext cx="2537460" cy="16288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고전주의 음악의 특징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E37C8-C5E5-F14B-88DA-2A7F78DA0CFB}"/>
              </a:ext>
            </a:extLst>
          </p:cNvPr>
          <p:cNvSpPr txBox="1"/>
          <p:nvPr/>
        </p:nvSpPr>
        <p:spPr>
          <a:xfrm>
            <a:off x="1412208" y="2416998"/>
            <a:ext cx="10231152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보통 하이든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모차르트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베토벤이 활동했던 시대를 말한다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 시기에는 성격이 다른 두 개의 주제가 전개되는 소나타 형식과 소나타와 실내악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교향곡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협주곡 등이 생겨났다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계몽주의와 합리주의의 영향으로 화성적인 음악과 형식미가 중시되었고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절대 음악이 작곡되었다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소나타 형식이 완성되면서 독주 소나타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교향곡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협주곡 등이 작곡되었다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일반 대중들을 위한 음악 활동과 연주회장이 생겨났다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CD38D2E-B8CA-CFBA-31CA-4A5CB0865D88}"/>
              </a:ext>
            </a:extLst>
          </p:cNvPr>
          <p:cNvSpPr/>
          <p:nvPr/>
        </p:nvSpPr>
        <p:spPr>
          <a:xfrm>
            <a:off x="955910" y="1433537"/>
            <a:ext cx="6218413" cy="96422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5">
                    <a:lumMod val="50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5">
                    <a:lumMod val="50000"/>
                  </a:schemeClr>
                </a:solidFill>
              </a:rPr>
              <a:t>절대 음악</a:t>
            </a:r>
            <a:r>
              <a:rPr lang="en-US" altLang="ko-KR" sz="1200" b="1" dirty="0">
                <a:solidFill>
                  <a:schemeClr val="accent5">
                    <a:lumMod val="50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5">
                    <a:lumMod val="50000"/>
                  </a:schemeClr>
                </a:solidFill>
              </a:rPr>
              <a:t>음악에서 특정한 이미지나 상징적 의미를 나타내려 하지 않고 오로지 음과 음의 관계와 조합을 통한 순수한 음악적 예술성을 추구하려는 음악이다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C588106D-BA8D-3F15-4B05-73F01A3A890D}"/>
              </a:ext>
            </a:extLst>
          </p:cNvPr>
          <p:cNvCxnSpPr>
            <a:cxnSpLocks/>
          </p:cNvCxnSpPr>
          <p:nvPr/>
        </p:nvCxnSpPr>
        <p:spPr>
          <a:xfrm>
            <a:off x="1524000" y="3406153"/>
            <a:ext cx="765386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2F76ED36-CBF9-6E98-1B0E-B02EA2A51835}"/>
              </a:ext>
            </a:extLst>
          </p:cNvPr>
          <p:cNvSpPr/>
          <p:nvPr/>
        </p:nvSpPr>
        <p:spPr>
          <a:xfrm>
            <a:off x="5520290" y="3562294"/>
            <a:ext cx="6218413" cy="200308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6">
                    <a:lumMod val="50000"/>
                  </a:schemeClr>
                </a:solidFill>
              </a:rPr>
              <a:t>계몽주의가 음악에 미친 영향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음악의 대중화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시민 계급이 부상하고 중산층이 생기며 음악을 즐기고자 함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노래하기 쉬운 선율과 화성적 반주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사회를 풍자한 작품 등장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공공 음악회장 등장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경제적 여건을 갖춘 사람들이 음악을 즐기고자 함</a:t>
            </a:r>
            <a:endParaRPr lang="en-US" altLang="ko-KR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B506465-3D3D-426A-9B5A-7BF915F5E7B0}"/>
              </a:ext>
            </a:extLst>
          </p:cNvPr>
          <p:cNvCxnSpPr>
            <a:cxnSpLocks/>
          </p:cNvCxnSpPr>
          <p:nvPr/>
        </p:nvCxnSpPr>
        <p:spPr>
          <a:xfrm>
            <a:off x="5791152" y="3088688"/>
            <a:ext cx="919512" cy="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고전주의 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45077" y="1691922"/>
            <a:ext cx="2419727" cy="18168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14425" y="1685130"/>
            <a:ext cx="2390385" cy="1675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1663152" y="3554264"/>
            <a:ext cx="2383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조화와 균형의 형식미 추구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5203777" y="3554264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소나타 형식 확립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718FC-6A2C-A4A9-DBB9-0E8D4AD9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98451" y="1612784"/>
            <a:ext cx="2730277" cy="1674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9C37D-AC71-6DA6-F018-FE21D7E8A4A8}"/>
              </a:ext>
            </a:extLst>
          </p:cNvPr>
          <p:cNvSpPr txBox="1"/>
          <p:nvPr/>
        </p:nvSpPr>
        <p:spPr>
          <a:xfrm>
            <a:off x="8757749" y="3554264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화성 음악 발달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EFB5D-6938-F3B9-BACD-B93545CB982C}"/>
              </a:ext>
            </a:extLst>
          </p:cNvPr>
          <p:cNvSpPr/>
          <p:nvPr/>
        </p:nvSpPr>
        <p:spPr>
          <a:xfrm>
            <a:off x="4212613" y="3910086"/>
            <a:ext cx="3994008" cy="898133"/>
          </a:xfrm>
          <a:prstGeom prst="roundRect">
            <a:avLst/>
          </a:prstGeom>
          <a:solidFill>
            <a:srgbClr val="E2F2E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rgbClr val="00602B"/>
                </a:solidFill>
              </a:rPr>
              <a:t>&lt;</a:t>
            </a:r>
            <a:r>
              <a:rPr lang="ko-KR" altLang="en-US" sz="1200" b="1" dirty="0">
                <a:solidFill>
                  <a:srgbClr val="00602B"/>
                </a:solidFill>
              </a:rPr>
              <a:t>소나타 형식</a:t>
            </a:r>
            <a:r>
              <a:rPr lang="en-US" altLang="ko-KR" sz="1200" b="1" dirty="0">
                <a:solidFill>
                  <a:srgbClr val="00602B"/>
                </a:solidFill>
              </a:rPr>
              <a:t>&gt;</a:t>
            </a:r>
          </a:p>
          <a:p>
            <a:r>
              <a:rPr lang="ko-KR" altLang="en-US" sz="1200" dirty="0" err="1">
                <a:solidFill>
                  <a:srgbClr val="00602B"/>
                </a:solidFill>
              </a:rPr>
              <a:t>제시부</a:t>
            </a:r>
            <a:r>
              <a:rPr lang="en-US" altLang="ko-KR" sz="1200" dirty="0">
                <a:solidFill>
                  <a:srgbClr val="00602B"/>
                </a:solidFill>
              </a:rPr>
              <a:t>-</a:t>
            </a:r>
            <a:r>
              <a:rPr lang="ko-KR" altLang="en-US" sz="1200" dirty="0" err="1">
                <a:solidFill>
                  <a:srgbClr val="00602B"/>
                </a:solidFill>
              </a:rPr>
              <a:t>전개부</a:t>
            </a:r>
            <a:r>
              <a:rPr lang="en-US" altLang="ko-KR" sz="1200" dirty="0">
                <a:solidFill>
                  <a:srgbClr val="00602B"/>
                </a:solidFill>
              </a:rPr>
              <a:t>(</a:t>
            </a:r>
            <a:r>
              <a:rPr lang="ko-KR" altLang="en-US" sz="1200" dirty="0" err="1">
                <a:solidFill>
                  <a:srgbClr val="00602B"/>
                </a:solidFill>
              </a:rPr>
              <a:t>발전부</a:t>
            </a:r>
            <a:r>
              <a:rPr lang="en-US" altLang="ko-KR" sz="1200" dirty="0">
                <a:solidFill>
                  <a:srgbClr val="00602B"/>
                </a:solidFill>
              </a:rPr>
              <a:t>)-</a:t>
            </a:r>
            <a:r>
              <a:rPr lang="ko-KR" altLang="en-US" sz="1200" dirty="0">
                <a:solidFill>
                  <a:srgbClr val="00602B"/>
                </a:solidFill>
              </a:rPr>
              <a:t>재현부의 형태이다</a:t>
            </a:r>
            <a:r>
              <a:rPr lang="en-US" altLang="ko-KR" sz="1200" dirty="0">
                <a:solidFill>
                  <a:srgbClr val="00602B"/>
                </a:solidFill>
              </a:rPr>
              <a:t>. </a:t>
            </a:r>
          </a:p>
          <a:p>
            <a:r>
              <a:rPr lang="ko-KR" altLang="en-US" sz="1200" dirty="0">
                <a:solidFill>
                  <a:srgbClr val="00602B"/>
                </a:solidFill>
              </a:rPr>
              <a:t>주로 교향곡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>
                <a:solidFill>
                  <a:srgbClr val="00602B"/>
                </a:solidFill>
              </a:rPr>
              <a:t>소나타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>
                <a:solidFill>
                  <a:srgbClr val="00602B"/>
                </a:solidFill>
              </a:rPr>
              <a:t>협주곡 등의 </a:t>
            </a:r>
            <a:r>
              <a:rPr lang="en-US" altLang="ko-KR" sz="1200" dirty="0">
                <a:solidFill>
                  <a:srgbClr val="00602B"/>
                </a:solidFill>
              </a:rPr>
              <a:t>1</a:t>
            </a:r>
            <a:r>
              <a:rPr lang="ko-KR" altLang="en-US" sz="1200" dirty="0">
                <a:solidFill>
                  <a:srgbClr val="00602B"/>
                </a:solidFill>
              </a:rPr>
              <a:t>악장에 사용된다</a:t>
            </a:r>
            <a:r>
              <a:rPr lang="en-US" altLang="ko-KR" sz="1200" dirty="0">
                <a:solidFill>
                  <a:srgbClr val="00602B"/>
                </a:solidFill>
              </a:rPr>
              <a:t>. 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2DB1D833-B9EA-51C0-14CF-B71039BDAAC7}"/>
              </a:ext>
            </a:extLst>
          </p:cNvPr>
          <p:cNvSpPr/>
          <p:nvPr/>
        </p:nvSpPr>
        <p:spPr>
          <a:xfrm>
            <a:off x="7766585" y="3916794"/>
            <a:ext cx="3994008" cy="1108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6">
                    <a:lumMod val="75000"/>
                  </a:schemeClr>
                </a:solidFill>
              </a:rPr>
              <a:t>화성 음악</a:t>
            </a:r>
            <a:r>
              <a:rPr lang="en-US" altLang="ko-KR" sz="1200" b="1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화음이 결합된 음악으로서 하나의 성부가 주된 가락을 담당하고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나머지 성부는 주성부를 화성적으로 뒷받침하는 형태의 수직적 짜임새를 갖는다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altLang="ko-K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7" grpId="0" animBg="1"/>
      <p:bldP spid="17" grpId="1" animBg="1"/>
      <p:bldP spid="18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4117</TotalTime>
  <Words>980</Words>
  <Application>Microsoft Office PowerPoint</Application>
  <PresentationFormat>와이드스크린</PresentationFormat>
  <Paragraphs>134</Paragraphs>
  <Slides>19</Slides>
  <Notes>18</Notes>
  <HiddenSlides>0</HiddenSlides>
  <MMClips>9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19</vt:i4>
      </vt:variant>
    </vt:vector>
  </HeadingPairs>
  <TitlesOfParts>
    <vt:vector size="28" baseType="lpstr">
      <vt:lpstr>Spoqa Han Sans Neo</vt:lpstr>
      <vt:lpstr>맑은 고딕</vt:lpstr>
      <vt:lpstr>Arial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210</cp:revision>
  <dcterms:created xsi:type="dcterms:W3CDTF">2024-07-03T01:17:18Z</dcterms:created>
  <dcterms:modified xsi:type="dcterms:W3CDTF">2025-03-17T02:35:09Z</dcterms:modified>
</cp:coreProperties>
</file>