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63" r:id="rId3"/>
  </p:sldMasterIdLst>
  <p:notesMasterIdLst>
    <p:notesMasterId r:id="rId31"/>
  </p:notesMasterIdLst>
  <p:sldIdLst>
    <p:sldId id="292" r:id="rId4"/>
    <p:sldId id="310" r:id="rId5"/>
    <p:sldId id="311" r:id="rId6"/>
    <p:sldId id="312" r:id="rId7"/>
    <p:sldId id="331" r:id="rId8"/>
    <p:sldId id="323" r:id="rId9"/>
    <p:sldId id="4268" r:id="rId10"/>
    <p:sldId id="325" r:id="rId11"/>
    <p:sldId id="322" r:id="rId12"/>
    <p:sldId id="4269" r:id="rId13"/>
    <p:sldId id="332" r:id="rId14"/>
    <p:sldId id="333" r:id="rId15"/>
    <p:sldId id="4270" r:id="rId16"/>
    <p:sldId id="334" r:id="rId17"/>
    <p:sldId id="313" r:id="rId18"/>
    <p:sldId id="4257" r:id="rId19"/>
    <p:sldId id="4258" r:id="rId20"/>
    <p:sldId id="4259" r:id="rId21"/>
    <p:sldId id="4260" r:id="rId22"/>
    <p:sldId id="4261" r:id="rId23"/>
    <p:sldId id="4262" r:id="rId24"/>
    <p:sldId id="4263" r:id="rId25"/>
    <p:sldId id="4264" r:id="rId26"/>
    <p:sldId id="4265" r:id="rId27"/>
    <p:sldId id="4266" r:id="rId28"/>
    <p:sldId id="320" r:id="rId29"/>
    <p:sldId id="4267" r:id="rId30"/>
  </p:sldIdLst>
  <p:sldSz cx="12192000" cy="6858000"/>
  <p:notesSz cx="6858000" cy="9144000"/>
  <p:embeddedFontLst>
    <p:embeddedFont>
      <p:font typeface="Adobe 고딕 Std B" panose="020B0800000000000000" pitchFamily="34" charset="-127"/>
      <p:bold r:id="rId32"/>
    </p:embeddedFont>
    <p:embeddedFont>
      <p:font typeface="G마켓 산스 TTF Bold" panose="02000000000000000000" pitchFamily="2" charset="-127"/>
      <p:bold r:id="rId33"/>
    </p:embeddedFont>
    <p:embeddedFont>
      <p:font typeface="G마켓 산스 TTF Medium" panose="02000000000000000000" pitchFamily="2" charset="-127"/>
      <p:regular r:id="rId34"/>
    </p:embeddedFont>
    <p:embeddedFont>
      <p:font typeface="HY견고딕" panose="02030600000101010101" pitchFamily="18" charset="-127"/>
      <p:regular r:id="rId35"/>
    </p:embeddedFont>
    <p:embeddedFont>
      <p:font typeface="NanumGothicExtraBold" panose="020D0904000000000000" pitchFamily="50" charset="-127"/>
      <p:bold r:id="rId36"/>
    </p:embeddedFont>
    <p:embeddedFont>
      <p:font typeface="나눔고딕" panose="020D0604000000000000" pitchFamily="50" charset="-127"/>
      <p:regular r:id="rId37"/>
      <p:bold r:id="rId38"/>
    </p:embeddedFont>
    <p:embeddedFont>
      <p:font typeface="나눔고딕" panose="020D0604000000000000" pitchFamily="50" charset="-127"/>
      <p:regular r:id="rId37"/>
      <p:bold r:id="rId38"/>
    </p:embeddedFont>
    <p:embeddedFont>
      <p:font typeface="나눔고딕 ExtraBold" panose="020D0904000000000000" pitchFamily="50" charset="-127"/>
      <p:bold r:id="rId39"/>
    </p:embeddedFont>
    <p:embeddedFont>
      <p:font typeface="나눔스퀘어 ExtraBold" panose="020B0600000101010101" pitchFamily="50" charset="-127"/>
      <p:bold r:id="rId40"/>
    </p:embeddedFont>
    <p:embeddedFont>
      <p:font typeface="나눔스퀘어_ac ExtraBold" panose="020B0600000101010101" pitchFamily="50" charset="-127"/>
      <p:bold r:id="rId41"/>
    </p:embeddedFont>
    <p:embeddedFont>
      <p:font typeface="맑은 고딕" panose="020B0503020000020004" pitchFamily="50" charset="-127"/>
      <p:regular r:id="rId42"/>
      <p:bold r:id="rId4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2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868F2-8054-499E-A1B8-409D2938DC3E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6A9C9-8637-4C50-B9A8-2D699CD475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555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3521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D6813-3B86-4373-A3E0-6E40C1B1D31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095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D6813-3B86-4373-A3E0-6E40C1B1D31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658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D6813-3B86-4373-A3E0-6E40C1B1D31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520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D6813-3B86-4373-A3E0-6E40C1B1D31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13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3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4239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5597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D6813-3B86-4373-A3E0-6E40C1B1D31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152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D6813-3B86-4373-A3E0-6E40C1B1D31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063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D6813-3B86-4373-A3E0-6E40C1B1D31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250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D6813-3B86-4373-A3E0-6E40C1B1D31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899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D6813-3B86-4373-A3E0-6E40C1B1D31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976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D530E4-7E2F-DB8D-5E44-B8F4F00FB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4FFD4E1-7B71-81F6-8945-32A5A6CDB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0F6E95-ED23-D076-7E53-5F6A56A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6C9B9D-CCD8-8FB3-9382-D01C3A64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F7A71C-682D-4903-C4A7-008182ED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62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153C9F-747A-5764-C9B6-0881B24B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5173A4B-CBAF-9B98-6C3F-9E4FD443C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5BC8A8-19D2-E3BA-0BDD-1A7E73FF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268EC7-973A-474D-0F1D-8643894F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CAEE4A-5D09-F74C-CF91-6AFD583A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7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38F387C-45EC-2F26-30B2-43A7EB8A8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1EC5A7-8714-568F-B98D-F9EEC0DB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37A752-2F16-C23E-2C05-9F07BF92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22D26C-65D7-B6C6-10DE-7D7A5035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363B4C-4C01-AA08-2D05-FF8CA250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936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403642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874503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358C3D-D7F1-1365-EC33-81DD5862D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8A9C64-3FD2-ADA0-40BF-34F0CE0A6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3CE833-EB73-5900-19BA-7309CA457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B52A2F6-9142-2F95-71A9-F7224E70A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7BD747A-C2E0-2764-1CFB-BE77C3EF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0617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8601E4-60AF-F7B6-1248-1B38B533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6119974-2A8C-38D3-F565-C3B0FB8D4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16617FD-1D76-3491-62DD-0C0ECC5E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FA32C0F-82CF-F9BD-C1FA-26B9BDFA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07CB33F-A279-70E5-EF25-6351D8946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0731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3DB296-FB64-2791-53BF-3AADAC5D2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CA5D1D4-0ED1-ED60-07F6-CAC1FFA41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BA1F5ED-807E-9724-0912-0BF721A6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7BDD49-5091-D165-D2C1-F3D3D6950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220F83-47C1-8F68-5C01-B816DB29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6217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902081-4E22-EC64-195E-11A346EA8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58691D1-7AEA-4530-A42C-136098309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F1EF347-B37F-A018-8F38-3BB19A7DA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0A8ECCD-0D53-2506-788C-69BD327F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6405A07-CD96-C78C-B874-B334C664F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615FA2-58F4-FB2E-179B-989E0268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526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57F0D5-5B93-82D4-A498-BC4C2F39C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62B583A-C24D-1678-2D4C-5F0254ECD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F524CBA-C45C-5801-C11F-8919CA56A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6B512C7-84BD-1EAA-85A2-EA796E44BD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7F0901F-BBDE-FBEB-DCF0-E2E283982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F13173A-4DA0-4AE3-C33F-9E72C494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261A62A-C5FD-2077-E444-B37209B3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B5819F4-FC82-6BE2-E9A4-AA22AF23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8320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36F755-2F3F-9666-5E24-40296F51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D9E29B2-B9B4-E0AD-6D4D-0C7EDA759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C941D44-D012-AEE0-7518-34E4F249D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49E7D3B-E916-36E5-E384-FF71CC3C9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739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CA4766-440B-A1D5-09DA-A864ED77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8CF6E9-8D76-B5FB-8644-EB66AD41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93F800-F02C-29B5-9B74-385B129F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DDC4642-1943-7448-8F8A-E2EE8A15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E00923-7083-ECD5-3869-D6003985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283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630D136-755E-6AE6-329B-E3EE32C1A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D82805C-3FF8-44AD-3293-114DB15D6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E6146D1-B4C4-FFBB-8531-20B7B740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7014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59">
          <p15:clr>
            <a:srgbClr val="FBAE40"/>
          </p15:clr>
        </p15:guide>
        <p15:guide id="3" pos="439">
          <p15:clr>
            <a:srgbClr val="FBAE40"/>
          </p15:clr>
        </p15:guide>
        <p15:guide id="4" pos="7243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orient="horz" pos="799">
          <p15:clr>
            <a:srgbClr val="FBAE40"/>
          </p15:clr>
        </p15:guide>
        <p15:guide id="7" orient="horz" pos="34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630D136-755E-6AE6-329B-E3EE32C1A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D82805C-3FF8-44AD-3293-114DB15D6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E6146D1-B4C4-FFBB-8531-20B7B740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0509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59">
          <p15:clr>
            <a:srgbClr val="FBAE40"/>
          </p15:clr>
        </p15:guide>
        <p15:guide id="3" pos="439">
          <p15:clr>
            <a:srgbClr val="FBAE40"/>
          </p15:clr>
        </p15:guide>
        <p15:guide id="4" pos="7243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orient="horz" pos="799">
          <p15:clr>
            <a:srgbClr val="FBAE40"/>
          </p15:clr>
        </p15:guide>
        <p15:guide id="7" orient="horz" pos="34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8">
            <a:extLst>
              <a:ext uri="{FF2B5EF4-FFF2-40B4-BE49-F238E27FC236}">
                <a16:creationId xmlns:a16="http://schemas.microsoft.com/office/drawing/2014/main" id="{A1F82871-027E-46AB-E95C-3F08256648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4278" y="833554"/>
            <a:ext cx="3932487" cy="512448"/>
          </a:xfrm>
          <a:noFill/>
        </p:spPr>
        <p:txBody>
          <a:bodyPr wrap="none" lIns="0" tIns="0" rIns="0" bIns="0" rtlCol="0">
            <a:spAutoFit/>
          </a:bodyPr>
          <a:lstStyle>
            <a:lvl1pPr marL="0" indent="0">
              <a:buNone/>
              <a:defRPr lang="ko-KR" altLang="en-US" sz="3600" spc="-15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defRPr>
            </a:lvl1pPr>
          </a:lstStyle>
          <a:p>
            <a:pPr marL="0" lvl="0" defTabSz="914400"/>
            <a:r>
              <a:rPr lang="ko-KR" altLang="en-US"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타이틀을 입력하세요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C2744938-1BC1-2F49-F8D1-DCAC977554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8662" y="557032"/>
            <a:ext cx="1668085" cy="199285"/>
          </a:xfrm>
          <a:noFill/>
        </p:spPr>
        <p:txBody>
          <a:bodyPr wrap="none" lIns="0" tIns="0" rIns="0" bIns="0" rtlCol="0">
            <a:spAutoFit/>
          </a:bodyPr>
          <a:lstStyle>
            <a:lvl1pPr marL="0" indent="0">
              <a:buNone/>
              <a:defRPr lang="ko-KR" altLang="en-US" sz="1400" spc="-80" noProof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defRPr>
            </a:lvl1pPr>
          </a:lstStyle>
          <a:p>
            <a:pPr marL="0" lvl="0" defTabSz="914400"/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D9D9D9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G마켓 산스 TTF Medium" panose="02000000000000000000" pitchFamily="2" charset="-127"/>
                <a:ea typeface="G마켓 산스 TTF Medium" panose="02000000000000000000" pitchFamily="2" charset="-127"/>
                <a:cs typeface="+mn-cs"/>
              </a:rPr>
              <a:t>목차제목을 적어주세요</a:t>
            </a:r>
          </a:p>
        </p:txBody>
      </p:sp>
    </p:spTree>
    <p:extLst>
      <p:ext uri="{BB962C8B-B14F-4D97-AF65-F5344CB8AC3E}">
        <p14:creationId xmlns:p14="http://schemas.microsoft.com/office/powerpoint/2010/main" val="200875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C118EC-612B-BCA9-1CA3-55EDBDA81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0F189D1-4B15-E92D-61C0-CF4867806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469519E-C862-404B-9E68-C9AB2FDAD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05CE46F-130A-4CB8-6EB1-AF409F4C9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4214791-23C3-6A19-0529-F50418329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CC3B2E7-8103-CE4A-8E85-E9807224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477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3BE458-7044-ECA2-0715-E7FE3CFA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3FC1172-CF45-029C-6EF6-BCA57E07FB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F2DE630-A2E8-8947-2AB4-5B4629CC8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590858D-2156-7F4D-28E4-B0A71E0B1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2DAAEA5-09D1-8ECB-3F7A-C41F7F6B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35704A8-F9D5-84E4-A556-E85EA859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1360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674712-2925-7D43-EB1E-2107FEC87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5473F69-0EAE-45B0-CD9D-072D179C5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FBF80B-6C3E-3578-DF9F-D81351EDC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50C8F03-A600-8126-C2C1-4590CCA27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C6AD29-838E-BB8C-93F4-B3C7607F5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4445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90AA436-BDAA-5A25-219D-7FABEBD87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E109FED-F2CB-7024-7E4A-4E6D08D81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9D05476-C8BE-8E4F-E090-E7427A1A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959BA95-8DEB-1C05-8DB0-E3C49719F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956A79-95A1-02D0-70A1-108F15C4A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6028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D32C30-5A4F-FB84-B4C8-A59DF0DD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D3A227-A046-CAFA-039B-AAC861517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D58FCC-0CEE-FF20-0E6F-D8195291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3B3D8E-C93F-1860-4FD9-E3CF6C87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D1CEE2-B50F-2500-2884-D16560E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24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30FE4E-E240-E0F2-81CB-12A1B68A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3332B7-2B50-9312-3D7A-16D9FA943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D24458-1897-389A-C14F-D801C158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45B5DE-48BA-55AB-BD9E-B4A5313B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5B31A5-7B7C-EF41-39DD-DA2E7CF5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34ED65D-775B-744A-A3F4-E8B6F9DA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524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8501EE-3F75-0266-9D82-88B334E6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1C7D2C-3AAF-31BF-64C3-22AC85D5F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8243639-686C-1BF0-EED6-1211C1008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9624C4C-31BC-A972-324D-0D2E7E5C8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AF5D158-759E-032A-BCF5-BBFDA9AED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731EEE9-9C17-142F-D360-6AE3EA9E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922DC9B-F654-9316-2198-443D09AD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CBEC904-39AB-5C38-98D8-FE553EAF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494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C66411-5D5C-768D-D814-D3D76923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795FF77-065C-7B3D-907B-6032A446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FDCC342-7657-298D-6DC0-52CACE2B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9B8EAA3-9F4C-2AAA-F748-9E6E8B7E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90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B32A8EA-DFFE-D351-974E-AF0C9A00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F444899-33F9-8221-C5D6-C0F81779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A3B6AD-7EF7-D9A8-FEE3-70FB329D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65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0DE2AA-ABFE-331B-D6CC-39C0069D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85F10D-8F71-0391-73C3-283A87206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08749B-DCF5-B135-CA26-CFA2F0816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F338CC-A30E-B360-FD54-9AE3598D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CF2BA5-FDBC-504F-2BEE-0E5CADF2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6B32BDA-A0D3-003E-6655-E17978EA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223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6E288-DB97-78E7-434F-213DB4AF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2D097C6-91EA-4F3E-07CF-BB4B7AA53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18BC9E-4397-57CC-A9D5-B78544AC1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1EEEDFF-818D-4681-AD10-ED7EA60F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3D7C571-3D63-F29E-BCB4-95C0531A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8D0E9C9-E60D-562A-4D55-AB893BEF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64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B754F6D-00EC-D270-B91B-398BAE8C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63D1DD-96B6-4815-CEE4-A4BE7C4DC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57977B-F275-F016-FC24-107645EEF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73FEC5-72C8-6E3C-BA95-1CD94826F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36BFFC-F65D-4E61-6551-A10F7D4AC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95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도표, 디자인, 일러스트레이션이(가) 표시된 사진&#10;&#10;자동 생성된 설명">
            <a:extLst>
              <a:ext uri="{FF2B5EF4-FFF2-40B4-BE49-F238E27FC236}">
                <a16:creationId xmlns:a16="http://schemas.microsoft.com/office/drawing/2014/main" id="{43F382E0-1E8D-6C30-7B4F-927F3FD36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그림 4" descr="블랙, 어둠이(가) 표시된 사진&#10;&#10;자동 생성된 설명">
            <a:extLst>
              <a:ext uri="{FF2B5EF4-FFF2-40B4-BE49-F238E27FC236}">
                <a16:creationId xmlns:a16="http://schemas.microsoft.com/office/drawing/2014/main" id="{88E52099-49CE-5638-D5B0-044A34672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1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98E91ED-F13A-47A3-3260-572558E8B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3CF7A2F-ED45-9FA9-2B69-EE7C1D02A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07C2372-38F1-424C-98A2-014CDDE30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defRPr>
            </a:lvl1pPr>
          </a:lstStyle>
          <a:p>
            <a:fld id="{45BCE7DA-1FBD-4388-B4EF-E67FB522A415}" type="datetimeFigureOut">
              <a:rPr lang="ko-KR" altLang="en-US" smtClean="0"/>
              <a:pPr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451C2C-B605-210C-98E3-D17CE7B5E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1EFCB33-3947-85B6-D7F6-A8D2CD5E0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defRPr>
            </a:lvl1pPr>
          </a:lstStyle>
          <a:p>
            <a:fld id="{D5DF8F35-4545-45D7-ADC1-5AAD45E7B8C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48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dobe 고딕 Std B" panose="020B0800000000000000" pitchFamily="34" charset="-127"/>
          <a:ea typeface="Adobe 고딕 Std B" panose="020B0800000000000000" pitchFamily="34" charset="-127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dobe 고딕 Std B" panose="020B0800000000000000" pitchFamily="34" charset="-127"/>
          <a:ea typeface="Adobe 고딕 Std B" panose="020B0800000000000000" pitchFamily="34" charset="-127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dobe 고딕 Std B" panose="020B0800000000000000" pitchFamily="34" charset="-127"/>
          <a:ea typeface="Adobe 고딕 Std B" panose="020B0800000000000000" pitchFamily="34" charset="-127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dobe 고딕 Std B" panose="020B0800000000000000" pitchFamily="34" charset="-127"/>
          <a:ea typeface="Adobe 고딕 Std B" panose="020B0800000000000000" pitchFamily="34" charset="-127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dobe 고딕 Std B" panose="020B0800000000000000" pitchFamily="34" charset="-127"/>
          <a:ea typeface="Adobe 고딕 Std B" panose="020B0800000000000000" pitchFamily="34" charset="-127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dobe 고딕 Std B" panose="020B0800000000000000" pitchFamily="34" charset="-127"/>
          <a:ea typeface="Adobe 고딕 Std B" panose="020B0800000000000000" pitchFamily="34" charset="-127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2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sv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1630" y="3211717"/>
            <a:ext cx="7324754" cy="792000"/>
          </a:xfrm>
        </p:spPr>
        <p:txBody>
          <a:bodyPr/>
          <a:lstStyle/>
          <a:p>
            <a:r>
              <a:rPr kumimoji="1" lang="en-US" altLang="ko-KR"/>
              <a:t>2. </a:t>
            </a:r>
            <a:r>
              <a:rPr kumimoji="1" lang="ko-KR" altLang="en-US"/>
              <a:t>사회현상의 </a:t>
            </a:r>
            <a:endParaRPr kumimoji="1" lang="en-US" altLang="ko-KR"/>
          </a:p>
          <a:p>
            <a:r>
              <a:rPr kumimoji="1" lang="ko-KR" altLang="en-US"/>
              <a:t>탐구방법과 절차</a:t>
            </a:r>
            <a:endParaRPr kumimoji="1" lang="en-US" altLang="ko-KR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851771"/>
            <a:ext cx="3960000" cy="288000"/>
          </a:xfrm>
        </p:spPr>
        <p:txBody>
          <a:bodyPr/>
          <a:lstStyle/>
          <a:p>
            <a:r>
              <a:rPr kumimoji="1" lang="en-US" altLang="ko-KR"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kumimoji="1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사회현상의 이해와 탐구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도약하며 읽기</a:t>
            </a:r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이해</a:t>
            </a: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542246" y="501719"/>
            <a:ext cx="3553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‘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사랑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’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에 대한 질적 연구 </a:t>
            </a:r>
            <a:r>
              <a:rPr lang="ko-KR" altLang="en-US" sz="1600">
                <a:solidFill>
                  <a:srgbClr val="FF0000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예시 답안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B72C759-CF1C-B5C9-A287-FA116757D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825" y="2416208"/>
            <a:ext cx="5783609" cy="251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501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018DE25-31D4-5830-9F03-A3F55A8968E4}"/>
              </a:ext>
            </a:extLst>
          </p:cNvPr>
          <p:cNvSpPr/>
          <p:nvPr/>
        </p:nvSpPr>
        <p:spPr>
          <a:xfrm>
            <a:off x="1112069" y="2721373"/>
            <a:ext cx="10557848" cy="33353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339D07E5-3162-4E12-C25E-E3645DD13C64}"/>
              </a:ext>
            </a:extLst>
          </p:cNvPr>
          <p:cNvSpPr/>
          <p:nvPr/>
        </p:nvSpPr>
        <p:spPr>
          <a:xfrm>
            <a:off x="1112068" y="2448212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9F45B1-17CA-177B-13BA-361D1F8DB55B}"/>
              </a:ext>
            </a:extLst>
          </p:cNvPr>
          <p:cNvSpPr txBox="1"/>
          <p:nvPr/>
        </p:nvSpPr>
        <p:spPr>
          <a:xfrm>
            <a:off x="948932" y="2563146"/>
            <a:ext cx="17296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내용  정리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CF369A35-88A1-D413-B8F7-31ADEC705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667" y="4568654"/>
            <a:ext cx="1593969" cy="140875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B9702E64-6114-6539-A827-2C50285AE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6267785" y="1759605"/>
            <a:ext cx="2734904" cy="238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379715" y="692096"/>
            <a:ext cx="6622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양적 연구 방법과 </a:t>
            </a:r>
            <a:endParaRPr lang="en-US" altLang="ko-KR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질적 연구 방법의 상호 보완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8125421-CECB-73B2-E1C1-171E53701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13428" r="31092" b="29754"/>
          <a:stretch/>
        </p:blipFill>
        <p:spPr>
          <a:xfrm>
            <a:off x="8494957" y="1483254"/>
            <a:ext cx="507732" cy="50896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A428C09-0737-2A35-455E-0CE096B9BA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7033785" y="3132446"/>
            <a:ext cx="3060828" cy="23862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04084A15-E2DE-A815-50B0-17A6C5225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1537090" y="3691727"/>
            <a:ext cx="2509810" cy="22704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7B9A4761-E1BF-8E5F-3BAD-15C267D90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7121570" y="3691727"/>
            <a:ext cx="2420782" cy="22704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B801741-F515-3704-2D63-7E3E45B89C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1905264" y="4206468"/>
            <a:ext cx="2521879" cy="22704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C00D38F9-1ECF-8FB8-B0B3-06782FB404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4511906" y="4258102"/>
            <a:ext cx="1755879" cy="227043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B780B3B-262F-DDAC-A3F0-A0DAA09B34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4230067" y="4841958"/>
            <a:ext cx="2623733" cy="2270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0B27CE22-162A-6EB3-0645-A774C7732D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7520243" y="4223970"/>
            <a:ext cx="3036098" cy="227043"/>
          </a:xfrm>
          <a:prstGeom prst="rect">
            <a:avLst/>
          </a:prstGeom>
        </p:spPr>
      </p:pic>
      <p:grpSp>
        <p:nvGrpSpPr>
          <p:cNvPr id="37" name="그룹 36">
            <a:extLst>
              <a:ext uri="{FF2B5EF4-FFF2-40B4-BE49-F238E27FC236}">
                <a16:creationId xmlns:a16="http://schemas.microsoft.com/office/drawing/2014/main" id="{163A0E4D-A76F-EFE3-FB2A-7F5E20C14BF5}"/>
              </a:ext>
            </a:extLst>
          </p:cNvPr>
          <p:cNvGrpSpPr/>
          <p:nvPr/>
        </p:nvGrpSpPr>
        <p:grpSpPr>
          <a:xfrm>
            <a:off x="1428631" y="3048216"/>
            <a:ext cx="10126950" cy="2067883"/>
            <a:chOff x="1428631" y="3048216"/>
            <a:chExt cx="10126950" cy="206788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4C0BBD3-246C-DFD1-77D7-71D18DFF1732}"/>
                </a:ext>
              </a:extLst>
            </p:cNvPr>
            <p:cNvSpPr txBox="1"/>
            <p:nvPr/>
          </p:nvSpPr>
          <p:spPr>
            <a:xfrm>
              <a:off x="1443379" y="3048216"/>
              <a:ext cx="8832304" cy="373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ko-KR" altLang="en-US" sz="1400" b="1" spc="-15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• </a:t>
              </a:r>
              <a:r>
                <a:rPr kumimoji="0" lang="ko-KR" altLang="en-US" sz="1400" b="1" i="0" u="none" strike="noStrike" kern="1200" cap="none" spc="-150" normalizeH="0" baseline="0" noProof="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사회현상을 탐구하는 데 있어서 각각 연구 목적이 다르고 장단점이 있기 때문에 어느 것이 더 좋은 방법이라고 할 수 없다</a:t>
              </a:r>
              <a:r>
                <a:rPr kumimoji="0" lang="en-US" altLang="ko-KR" sz="1400" b="1" i="0" u="none" strike="noStrike" kern="1200" cap="none" spc="-150" normalizeH="0" baseline="0" noProof="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0AAD58-44F2-831D-9499-2E06EC282160}"/>
                </a:ext>
              </a:extLst>
            </p:cNvPr>
            <p:cNvSpPr txBox="1"/>
            <p:nvPr/>
          </p:nvSpPr>
          <p:spPr>
            <a:xfrm>
              <a:off x="1443379" y="3590632"/>
              <a:ext cx="8832304" cy="373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ko-KR" altLang="en-US" sz="1400" b="1" spc="-15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• 양적 연구를 통해 파악하기 어려운 행위자의 주관적 가치</a:t>
              </a:r>
              <a:r>
                <a:rPr lang="en-US" altLang="ko-KR" sz="1400" b="1" spc="-15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400" b="1" spc="-15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행위 동기에 대해서는 질적 연구를 통해 보완할 수 있다</a:t>
              </a:r>
              <a:r>
                <a:rPr lang="en-US" altLang="ko-KR" sz="1400" b="1" spc="-15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kumimoji="0" lang="en-US" altLang="ko-KR" sz="1400" b="1" i="0" u="none" strike="noStrike" kern="1200" cap="none" spc="-15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B718295-EB0E-7C84-B2EC-AB7D3287EF6F}"/>
                </a:ext>
              </a:extLst>
            </p:cNvPr>
            <p:cNvSpPr txBox="1"/>
            <p:nvPr/>
          </p:nvSpPr>
          <p:spPr>
            <a:xfrm>
              <a:off x="1428631" y="4133048"/>
              <a:ext cx="10126950" cy="373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ko-KR" altLang="en-US" sz="1400" b="1" spc="-15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• 또한</a:t>
              </a:r>
              <a:r>
                <a:rPr lang="en-US" altLang="ko-KR" sz="1400" b="1" spc="-15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400" b="1" spc="-15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질적 연구가 지닌 일반화의 어려움은 양적 연구를 통해 보완할 수 있어 최근에는 각각의 장점을 살려 상호 보완적으로 활용 하기도 한다</a:t>
              </a:r>
              <a:r>
                <a:rPr lang="en-US" altLang="ko-KR" sz="1400" b="1" spc="-15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kumimoji="0" lang="en-US" altLang="ko-KR" sz="1400" b="1" i="0" u="none" strike="noStrike" kern="1200" cap="none" spc="-15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02BCBDB-A5FE-10BF-7423-605FE1E453F5}"/>
                </a:ext>
              </a:extLst>
            </p:cNvPr>
            <p:cNvSpPr txBox="1"/>
            <p:nvPr/>
          </p:nvSpPr>
          <p:spPr>
            <a:xfrm>
              <a:off x="1428631" y="4742214"/>
              <a:ext cx="6505564" cy="373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ko-KR" altLang="en-US" sz="1400" b="1" spc="-15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• 두 연구 방법을 보완적으로 사용하여 사회현상의 탐구를 종합적으로 실행할 수 있다</a:t>
              </a:r>
              <a:r>
                <a:rPr lang="en-US" altLang="ko-KR" sz="1400" b="1" spc="-15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kumimoji="0" lang="en-US" altLang="ko-KR" sz="1400" b="1" i="0" u="none" strike="noStrike" kern="1200" cap="none" spc="-15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7404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사고하며 탐구하기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542246" y="501719"/>
            <a:ext cx="5089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혼합 연구 방법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: 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청소년 소셜 미디어 이용 실태 연구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A29E0D5-428F-2EA1-97CA-5C69E0B20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472" y="1116697"/>
            <a:ext cx="8409179" cy="462460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AE8D7A4-04C5-B483-7821-86A1FE3A1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673" y="5804028"/>
            <a:ext cx="7722604" cy="68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5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사고하며 탐구하기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542246" y="501719"/>
            <a:ext cx="60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혼합 연구 방법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: 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청소년 소셜 미디어 이용 실태 연구 </a:t>
            </a:r>
            <a:r>
              <a:rPr lang="ko-KR" altLang="en-US" sz="1600">
                <a:solidFill>
                  <a:srgbClr val="FF0000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예시 답안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6756BC0-963B-5B73-A87C-00F830EA4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246" y="1629721"/>
            <a:ext cx="6839516" cy="315484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34BEA97-C91D-97B4-A228-3EA8413A24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3076775" y="2463936"/>
            <a:ext cx="1068311" cy="33674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D81BA3D-DB26-1D75-D957-375EC7306E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4768264" y="2463936"/>
            <a:ext cx="1068311" cy="33674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C577272-392C-0008-A7DE-A99816667B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3109701" y="2870395"/>
            <a:ext cx="1068311" cy="33674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7275025-0095-8F83-73A8-5EFFF04DC4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4745467" y="2870395"/>
            <a:ext cx="1068311" cy="33674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A263B0A-251D-F45A-DA4F-E3FE5C2028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7143126" y="3429000"/>
            <a:ext cx="2018981" cy="33674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7209B02-6404-1F8E-7E8D-BAF813325E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4077019" y="4314300"/>
            <a:ext cx="1617611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73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1684689" y="3087232"/>
            <a:ext cx="9280990" cy="3282933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353901" y="679952"/>
            <a:ext cx="6971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02. </a:t>
            </a:r>
            <a:r>
              <a:rPr kumimoji="0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사회현상 연구 절차와 사례 분석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80476" y="261311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641" y="1602739"/>
            <a:ext cx="451853" cy="451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2220669" y="2449182"/>
            <a:ext cx="2091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양적 연구 방법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B4F9B-145D-804B-14A0-EFF1C9B7F391}"/>
              </a:ext>
            </a:extLst>
          </p:cNvPr>
          <p:cNvSpPr txBox="1"/>
          <p:nvPr/>
        </p:nvSpPr>
        <p:spPr>
          <a:xfrm>
            <a:off x="5888089" y="2459837"/>
            <a:ext cx="199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질적 연구 방법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4435510" y="2459837"/>
            <a:ext cx="12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질문지법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95EF9-5996-28AF-4257-B7EA86908B69}"/>
              </a:ext>
            </a:extLst>
          </p:cNvPr>
          <p:cNvSpPr txBox="1"/>
          <p:nvPr/>
        </p:nvSpPr>
        <p:spPr>
          <a:xfrm>
            <a:off x="8305086" y="2472201"/>
            <a:ext cx="263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면접법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참여 관찰법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2056850" y="2486392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114370" y="2486392"/>
            <a:ext cx="390043" cy="311700"/>
          </a:xfrm>
          <a:prstGeom prst="rect">
            <a:avLst/>
          </a:prstGeom>
        </p:spPr>
      </p:pic>
      <p:pic>
        <p:nvPicPr>
          <p:cNvPr id="25" name="그림 24" descr="블랙, 어둠이(가) 표시된 사진&#10;&#10;자동 생성된 설명">
            <a:extLst>
              <a:ext uri="{FF2B5EF4-FFF2-40B4-BE49-F238E27FC236}">
                <a16:creationId xmlns:a16="http://schemas.microsoft.com/office/drawing/2014/main" id="{FED56E0A-994E-97AA-3220-4B512ECD28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7868587" y="2486392"/>
            <a:ext cx="390043" cy="311700"/>
          </a:xfrm>
          <a:prstGeom prst="rect">
            <a:avLst/>
          </a:prstGeom>
        </p:spPr>
      </p:pic>
      <p:pic>
        <p:nvPicPr>
          <p:cNvPr id="26" name="그림 25" descr="블랙, 어둠이(가) 표시된 사진&#10;&#10;자동 생성된 설명">
            <a:extLst>
              <a:ext uri="{FF2B5EF4-FFF2-40B4-BE49-F238E27FC236}">
                <a16:creationId xmlns:a16="http://schemas.microsoft.com/office/drawing/2014/main" id="{A9DA4B7F-EDD6-74A6-4DB7-976E75B7E7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5690170" y="2486392"/>
            <a:ext cx="390043" cy="3117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59" b="29395"/>
          <a:stretch/>
        </p:blipFill>
        <p:spPr>
          <a:xfrm>
            <a:off x="3170877" y="1701817"/>
            <a:ext cx="2128509" cy="30141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D60C6B4-CA38-9517-DCE9-8C0E752402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59" b="29395"/>
          <a:stretch/>
        </p:blipFill>
        <p:spPr>
          <a:xfrm>
            <a:off x="7920841" y="1701817"/>
            <a:ext cx="2128509" cy="291124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1936192" y="1656856"/>
            <a:ext cx="9815536" cy="343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사회현상의 연구 절차를 비교하고</a:t>
            </a:r>
            <a:r>
              <a:rPr kumimoji="0" lang="en-US" altLang="ko-KR" sz="20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, </a:t>
            </a:r>
            <a:r>
              <a:rPr kumimoji="0" lang="ko-KR" altLang="en-US" sz="20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연구 방법을 활용한 연구 사례를 분석할 수 있다</a:t>
            </a:r>
            <a:r>
              <a:rPr kumimoji="0" lang="en-US" altLang="ko-KR" sz="20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.</a:t>
            </a:r>
            <a:endParaRPr kumimoji="0" lang="en-US" altLang="ko-KR" sz="20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EC4CF3F-618C-DA80-72CC-4F9A1FC9E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1990" y="3284008"/>
            <a:ext cx="6421192" cy="283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45A72DB-948D-0F8F-170F-98BEA1BBEC15}"/>
              </a:ext>
            </a:extLst>
          </p:cNvPr>
          <p:cNvSpPr/>
          <p:nvPr/>
        </p:nvSpPr>
        <p:spPr>
          <a:xfrm>
            <a:off x="3030654" y="641490"/>
            <a:ext cx="6130691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C5915-DBCF-0E49-5115-D85C9FBCDC80}"/>
              </a:ext>
            </a:extLst>
          </p:cNvPr>
          <p:cNvSpPr txBox="1"/>
          <p:nvPr/>
        </p:nvSpPr>
        <p:spPr>
          <a:xfrm>
            <a:off x="2717419" y="658916"/>
            <a:ext cx="6757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양적 연구 방법의 절차</a:t>
            </a:r>
          </a:p>
        </p:txBody>
      </p:sp>
      <p:pic>
        <p:nvPicPr>
          <p:cNvPr id="12" name="그림 11" descr="스크린샷, 직사각형, 디자인이(가) 표시된 사진&#10;&#10;자동 생성된 설명">
            <a:extLst>
              <a:ext uri="{FF2B5EF4-FFF2-40B4-BE49-F238E27FC236}">
                <a16:creationId xmlns:a16="http://schemas.microsoft.com/office/drawing/2014/main" id="{C4C4F20D-BBEC-F43B-AD2E-32CA64C67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52" y="2071744"/>
            <a:ext cx="7917423" cy="42352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1DEEC0-C82E-24E4-7094-2D92EE71B9B0}"/>
              </a:ext>
            </a:extLst>
          </p:cNvPr>
          <p:cNvSpPr txBox="1"/>
          <p:nvPr/>
        </p:nvSpPr>
        <p:spPr>
          <a:xfrm>
            <a:off x="4789216" y="2836537"/>
            <a:ext cx="287001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1.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문제 인식 및 연구 주제 선정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0156B-396B-8A18-CB20-314F5547666B}"/>
              </a:ext>
            </a:extLst>
          </p:cNvPr>
          <p:cNvSpPr txBox="1"/>
          <p:nvPr/>
        </p:nvSpPr>
        <p:spPr>
          <a:xfrm>
            <a:off x="4789216" y="3375804"/>
            <a:ext cx="119071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2.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가설 설정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7973C5-6840-7F74-237F-6CBA7BE5A43E}"/>
              </a:ext>
            </a:extLst>
          </p:cNvPr>
          <p:cNvSpPr txBox="1"/>
          <p:nvPr/>
        </p:nvSpPr>
        <p:spPr>
          <a:xfrm>
            <a:off x="4789216" y="3873325"/>
            <a:ext cx="117788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3.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연구 설계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+mn-cs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73A186C9-CDB0-32A1-44A3-49DBF6782DD3}"/>
              </a:ext>
            </a:extLst>
          </p:cNvPr>
          <p:cNvGrpSpPr/>
          <p:nvPr/>
        </p:nvGrpSpPr>
        <p:grpSpPr>
          <a:xfrm>
            <a:off x="3437555" y="5610882"/>
            <a:ext cx="5857056" cy="407851"/>
            <a:chOff x="3437555" y="5610882"/>
            <a:chExt cx="5857056" cy="407851"/>
          </a:xfrm>
        </p:grpSpPr>
        <p:pic>
          <p:nvPicPr>
            <p:cNvPr id="22" name="그림 21" descr="원이(가) 표시된 사진&#10;&#10;자동 생성된 설명">
              <a:extLst>
                <a:ext uri="{FF2B5EF4-FFF2-40B4-BE49-F238E27FC236}">
                  <a16:creationId xmlns:a16="http://schemas.microsoft.com/office/drawing/2014/main" id="{EAB1C726-6CB7-E9B5-7FDB-F3CB6A92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555" y="5610882"/>
              <a:ext cx="243637" cy="40785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E0A0B8-2D97-4D84-33F1-B66EC85B0059}"/>
                </a:ext>
              </a:extLst>
            </p:cNvPr>
            <p:cNvSpPr txBox="1"/>
            <p:nvPr/>
          </p:nvSpPr>
          <p:spPr>
            <a:xfrm>
              <a:off x="3864278" y="5667496"/>
              <a:ext cx="543033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80" normalizeH="0" baseline="0" noProof="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사례</a:t>
              </a:r>
              <a:r>
                <a:rPr kumimoji="0" lang="en-US" altLang="ko-KR" sz="2000" b="0" i="0" u="none" strike="noStrike" kern="1200" cap="none" spc="-80" normalizeH="0" baseline="0" noProof="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: '</a:t>
              </a:r>
              <a:r>
                <a:rPr kumimoji="0" lang="ko-KR" altLang="en-US" sz="2000" b="0" i="0" u="none" strike="noStrike" kern="1200" cap="none" spc="-80" normalizeH="0" baseline="0" noProof="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고등학생의 성적이 학업 스트레스에 미치는 영향</a:t>
              </a:r>
              <a:r>
                <a:rPr kumimoji="0" lang="en-US" altLang="ko-KR" sz="2000" b="0" i="0" u="none" strike="noStrike" kern="1200" cap="none" spc="-80" normalizeH="0" baseline="0" noProof="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'</a:t>
              </a:r>
              <a:endParaRPr kumimoji="0" lang="ko-KR" altLang="en-US" sz="2000" b="0" i="0" u="none" strike="noStrike" kern="1200" cap="none" spc="-80" normalizeH="0" baseline="0" noProof="0" dirty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pic>
        <p:nvPicPr>
          <p:cNvPr id="33" name="그림 32">
            <a:extLst>
              <a:ext uri="{FF2B5EF4-FFF2-40B4-BE49-F238E27FC236}">
                <a16:creationId xmlns:a16="http://schemas.microsoft.com/office/drawing/2014/main" id="{DB29D8F8-F421-4504-BC52-59E6C06B1A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21059" b="29395"/>
          <a:stretch/>
        </p:blipFill>
        <p:spPr>
          <a:xfrm>
            <a:off x="4318223" y="1658031"/>
            <a:ext cx="3341009" cy="238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421A80-95D2-BB6E-9F05-51B7F9108DB1}"/>
              </a:ext>
            </a:extLst>
          </p:cNvPr>
          <p:cNvSpPr txBox="1"/>
          <p:nvPr/>
        </p:nvSpPr>
        <p:spPr>
          <a:xfrm>
            <a:off x="3035459" y="1383356"/>
            <a:ext cx="5736827" cy="5201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사회현상에 대한 탐구는 일정한 절차와 규칙에 따라 체계적으로 진행해야 하며</a:t>
            </a: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일반적으로 양적 연구 방법에서는 다음과 같은 탐구 절차를 거친다</a:t>
            </a: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.</a:t>
            </a:r>
            <a:endParaRPr kumimoji="0" lang="ko-KR" altLang="en-US" sz="14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03153A-C1A4-26E5-FCEC-95B04124C1D0}"/>
              </a:ext>
            </a:extLst>
          </p:cNvPr>
          <p:cNvSpPr txBox="1"/>
          <p:nvPr/>
        </p:nvSpPr>
        <p:spPr>
          <a:xfrm>
            <a:off x="4789216" y="4388523"/>
            <a:ext cx="193129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4.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자료 수집 및 분석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9152EC-A181-A407-426F-BFCF3BBF8A4A}"/>
              </a:ext>
            </a:extLst>
          </p:cNvPr>
          <p:cNvSpPr txBox="1"/>
          <p:nvPr/>
        </p:nvSpPr>
        <p:spPr>
          <a:xfrm>
            <a:off x="4776392" y="4938485"/>
            <a:ext cx="240706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5.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가설 검증 및 결론 도출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F59B2A8-3CA3-0DA3-5972-6FB8954822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840297" y="5832942"/>
            <a:ext cx="5321047" cy="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C1AB084-9E11-EBD9-A63F-13C12CC15D0F}"/>
              </a:ext>
            </a:extLst>
          </p:cNvPr>
          <p:cNvSpPr txBox="1"/>
          <p:nvPr/>
        </p:nvSpPr>
        <p:spPr>
          <a:xfrm>
            <a:off x="474779" y="526847"/>
            <a:ext cx="569623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1. </a:t>
            </a:r>
            <a:r>
              <a:rPr kumimoji="0" lang="ko-KR" altLang="en-US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문제 인식 및 연구 주제 선정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8D87D-DFF7-B920-0E44-D33E79D8C457}"/>
              </a:ext>
            </a:extLst>
          </p:cNvPr>
          <p:cNvSpPr txBox="1"/>
          <p:nvPr/>
        </p:nvSpPr>
        <p:spPr>
          <a:xfrm>
            <a:off x="1101997" y="1166072"/>
            <a:ext cx="3411191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 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사회현상에 대한 의문과 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연구 필요성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을 제기</a:t>
            </a:r>
            <a:endParaRPr kumimoji="0" lang="ko-KR" altLang="en-US" sz="14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B9FDCBE-6328-677A-D55D-FB0B42E37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818" y="1777969"/>
            <a:ext cx="9296400" cy="3790950"/>
          </a:xfrm>
          <a:prstGeom prst="rect">
            <a:avLst/>
          </a:prstGeom>
        </p:spPr>
      </p:pic>
      <p:pic>
        <p:nvPicPr>
          <p:cNvPr id="18" name="그림 17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41C7088E-B344-455C-89E0-7CDEFB8F5D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3119337" y="4934138"/>
            <a:ext cx="706495" cy="499711"/>
          </a:xfrm>
          <a:prstGeom prst="rect">
            <a:avLst/>
          </a:prstGeom>
        </p:spPr>
      </p:pic>
      <p:pic>
        <p:nvPicPr>
          <p:cNvPr id="19" name="그림 18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D5A3DA86-D05A-A333-E3ED-B9D6CDC4C9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3697249" y="4934138"/>
            <a:ext cx="706495" cy="4997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7C1852-BAC6-7EE4-784B-46D27FA3F23C}"/>
              </a:ext>
            </a:extLst>
          </p:cNvPr>
          <p:cNvSpPr txBox="1"/>
          <p:nvPr/>
        </p:nvSpPr>
        <p:spPr>
          <a:xfrm>
            <a:off x="3472584" y="5840772"/>
            <a:ext cx="5164081" cy="3583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ㄱ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문제 인식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ㄴ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연구 주제 선정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46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C1AB084-9E11-EBD9-A63F-13C12CC15D0F}"/>
              </a:ext>
            </a:extLst>
          </p:cNvPr>
          <p:cNvSpPr txBox="1"/>
          <p:nvPr/>
        </p:nvSpPr>
        <p:spPr>
          <a:xfrm>
            <a:off x="474779" y="526847"/>
            <a:ext cx="228004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2. </a:t>
            </a:r>
            <a:r>
              <a:rPr kumimoji="0" lang="ko-KR" altLang="en-US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가설 설정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8D87D-DFF7-B920-0E44-D33E79D8C457}"/>
              </a:ext>
            </a:extLst>
          </p:cNvPr>
          <p:cNvSpPr txBox="1"/>
          <p:nvPr/>
        </p:nvSpPr>
        <p:spPr>
          <a:xfrm>
            <a:off x="1006339" y="1163662"/>
            <a:ext cx="6794809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가설이란</a:t>
            </a: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서로 다른 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변수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간의 관계를 예측한 진술을 말하며</a:t>
            </a: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 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잠정적 결론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이라고도 한다</a:t>
            </a: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.</a:t>
            </a:r>
            <a:endParaRPr kumimoji="0" lang="ko-KR" altLang="en-US" sz="14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23C6F45-B577-8D39-A0AD-993ACA9E4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712" y="2157412"/>
            <a:ext cx="9172575" cy="2543175"/>
          </a:xfrm>
          <a:prstGeom prst="rect">
            <a:avLst/>
          </a:prstGeom>
        </p:spPr>
      </p:pic>
      <p:pic>
        <p:nvPicPr>
          <p:cNvPr id="4" name="그림 3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989CD32C-F813-822C-F8DC-D669D38653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4022786" y="3983158"/>
            <a:ext cx="1149578" cy="625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323757-07D4-460E-5FB0-8A4C1B0DCD32}"/>
              </a:ext>
            </a:extLst>
          </p:cNvPr>
          <p:cNvSpPr txBox="1"/>
          <p:nvPr/>
        </p:nvSpPr>
        <p:spPr>
          <a:xfrm>
            <a:off x="2920786" y="5443499"/>
            <a:ext cx="6350426" cy="3583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독립 변수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고등학생의 성적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/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종속 변수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학업 스트레스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6" name="그림 5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8F2432AE-D9C0-6C6A-F173-993A789CC5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5090813" y="3910354"/>
            <a:ext cx="1149578" cy="625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7E73E5-4305-EF33-1873-28C80439BE89}"/>
              </a:ext>
            </a:extLst>
          </p:cNvPr>
          <p:cNvSpPr txBox="1"/>
          <p:nvPr/>
        </p:nvSpPr>
        <p:spPr>
          <a:xfrm>
            <a:off x="1509712" y="1487304"/>
            <a:ext cx="5254645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가설은 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명확한 개념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을 사용하고</a:t>
            </a: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검증 가능한 내용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을 담고 있어야 한다</a:t>
            </a: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.</a:t>
            </a:r>
            <a:endParaRPr kumimoji="0" lang="ko-KR" altLang="en-US" sz="14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148E907-E845-2109-3863-08CE944C4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477" y="2011578"/>
            <a:ext cx="7945045" cy="3701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1AB084-9E11-EBD9-A63F-13C12CC15D0F}"/>
              </a:ext>
            </a:extLst>
          </p:cNvPr>
          <p:cNvSpPr txBox="1"/>
          <p:nvPr/>
        </p:nvSpPr>
        <p:spPr>
          <a:xfrm>
            <a:off x="474779" y="526847"/>
            <a:ext cx="228004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3. </a:t>
            </a:r>
            <a:r>
              <a:rPr kumimoji="0" lang="ko-KR" altLang="en-US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연구 설계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8D87D-DFF7-B920-0E44-D33E79D8C457}"/>
              </a:ext>
            </a:extLst>
          </p:cNvPr>
          <p:cNvSpPr txBox="1"/>
          <p:nvPr/>
        </p:nvSpPr>
        <p:spPr>
          <a:xfrm>
            <a:off x="1038440" y="1145098"/>
            <a:ext cx="1849865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(1)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개념의 조작적 정의 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</a:t>
            </a:r>
            <a:endParaRPr kumimoji="0" lang="ko-KR" altLang="en-US" sz="1400" b="0" i="0" u="none" strike="noStrike" kern="1200" cap="none" spc="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4592FA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323757-07D4-460E-5FB0-8A4C1B0DCD32}"/>
              </a:ext>
            </a:extLst>
          </p:cNvPr>
          <p:cNvSpPr txBox="1"/>
          <p:nvPr/>
        </p:nvSpPr>
        <p:spPr>
          <a:xfrm>
            <a:off x="2920787" y="6063602"/>
            <a:ext cx="6350426" cy="3583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ㄷ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개념의 조작적 정의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/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ㄹ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자료 수집 방법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E73E5-4305-EF33-1873-28C80439BE89}"/>
              </a:ext>
            </a:extLst>
          </p:cNvPr>
          <p:cNvSpPr txBox="1"/>
          <p:nvPr/>
        </p:nvSpPr>
        <p:spPr>
          <a:xfrm>
            <a:off x="1038440" y="1494047"/>
            <a:ext cx="6197209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(2)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세부 실행 계획 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자료 수집 방법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조사 대상의 범위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연구 기간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자료 분석 방법</a:t>
            </a:r>
            <a:endParaRPr kumimoji="0" lang="ko-KR" altLang="en-US" sz="1400" b="0" i="0" u="none" strike="noStrike" kern="1200" cap="none" spc="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2878F57-E3BA-6C5D-7972-6B1BEB96D6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6711740" y="3092251"/>
            <a:ext cx="2767238" cy="33674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6FA0B2B-3428-605A-0AB7-1D59963669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3686375" y="4115737"/>
            <a:ext cx="1356405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8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3855BA8-761D-D7DC-9418-99BA96685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664" y="1967204"/>
            <a:ext cx="9153525" cy="3381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38D87D-DFF7-B920-0E44-D33E79D8C457}"/>
              </a:ext>
            </a:extLst>
          </p:cNvPr>
          <p:cNvSpPr txBox="1"/>
          <p:nvPr/>
        </p:nvSpPr>
        <p:spPr>
          <a:xfrm>
            <a:off x="1029386" y="1154260"/>
            <a:ext cx="4728859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연구 설계에 따라 실제 자료를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수집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하고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통계적으로 분석</a:t>
            </a:r>
            <a:endParaRPr kumimoji="0" lang="ko-KR" altLang="en-US" sz="1400" b="0" i="0" u="none" strike="noStrike" kern="1200" cap="none" spc="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4592FA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E73E5-4305-EF33-1873-28C80439BE89}"/>
              </a:ext>
            </a:extLst>
          </p:cNvPr>
          <p:cNvSpPr txBox="1"/>
          <p:nvPr/>
        </p:nvSpPr>
        <p:spPr>
          <a:xfrm>
            <a:off x="1453704" y="1478514"/>
            <a:ext cx="4642296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양적 연구 방법에서는 주로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질문지법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이나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실험법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을 활용</a:t>
            </a:r>
            <a:endParaRPr kumimoji="0" lang="ko-KR" altLang="en-US" sz="1400" b="0" i="0" u="none" strike="noStrike" kern="1200" cap="none" spc="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2878F57-E3BA-6C5D-7972-6B1BEB96D6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3224592" y="2779854"/>
            <a:ext cx="5887667" cy="336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94F8B4-A360-0511-E335-B2FB3C32D1AB}"/>
              </a:ext>
            </a:extLst>
          </p:cNvPr>
          <p:cNvSpPr txBox="1"/>
          <p:nvPr/>
        </p:nvSpPr>
        <p:spPr>
          <a:xfrm>
            <a:off x="2063131" y="5730957"/>
            <a:ext cx="8390117" cy="5201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질문지법에서는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표본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(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모집단에서 일부 추출한 집단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)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이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모집단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(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연구 대상 전체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)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을 대표할 수 있어야 하고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실험법에서는 실험 상황을 통제할 수 있어야 한다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.</a:t>
            </a:r>
            <a:endParaRPr kumimoji="0" lang="ko-KR" altLang="en-US" sz="1400" b="0" i="0" u="none" strike="noStrike" kern="1200" cap="none" spc="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3691D-FEBE-E25E-61D7-2B787BD593D2}"/>
              </a:ext>
            </a:extLst>
          </p:cNvPr>
          <p:cNvSpPr txBox="1"/>
          <p:nvPr/>
        </p:nvSpPr>
        <p:spPr>
          <a:xfrm>
            <a:off x="474779" y="526847"/>
            <a:ext cx="376699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4. </a:t>
            </a:r>
            <a:r>
              <a:rPr kumimoji="0" lang="ko-KR" altLang="en-US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자료 수집 및 분석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61670E9-C22E-406C-F7A2-315DE0C618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5586037" y="3657891"/>
            <a:ext cx="2208997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6300928" y="3454483"/>
            <a:ext cx="4274708" cy="277082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90951" y="679952"/>
            <a:ext cx="575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>
                <a:latin typeface="HY견고딕" panose="02030600000101010101" pitchFamily="18" charset="-127"/>
                <a:ea typeface="HY견고딕" panose="02030600000101010101" pitchFamily="18" charset="-127"/>
              </a:rPr>
              <a:t>01. </a:t>
            </a:r>
            <a:r>
              <a:rPr lang="ko-KR" altLang="en-US" sz="3200" b="1">
                <a:latin typeface="HY견고딕" panose="02030600000101010101" pitchFamily="18" charset="-127"/>
                <a:ea typeface="HY견고딕" panose="02030600000101010101" pitchFamily="18" charset="-127"/>
              </a:rPr>
              <a:t>사회현상 연구 방법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68388" y="231285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641" y="1602739"/>
            <a:ext cx="451853" cy="451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2804092" y="2474528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>
                <a:latin typeface="HY견고딕" panose="02030600000101010101" pitchFamily="18" charset="-127"/>
                <a:ea typeface="HY견고딕" panose="02030600000101010101" pitchFamily="18" charset="-127"/>
              </a:rPr>
              <a:t>과학적 탐구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B4F9B-145D-804B-14A0-EFF1C9B7F391}"/>
              </a:ext>
            </a:extLst>
          </p:cNvPr>
          <p:cNvSpPr txBox="1"/>
          <p:nvPr/>
        </p:nvSpPr>
        <p:spPr>
          <a:xfrm>
            <a:off x="6261851" y="2479721"/>
            <a:ext cx="199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>
                <a:latin typeface="HY견고딕" panose="02030600000101010101" pitchFamily="18" charset="-127"/>
                <a:ea typeface="HY견고딕" panose="02030600000101010101" pitchFamily="18" charset="-127"/>
              </a:rPr>
              <a:t>질적 연구 방법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4388942" y="2486392"/>
            <a:ext cx="184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>
                <a:latin typeface="HY견고딕" panose="02030600000101010101" pitchFamily="18" charset="-127"/>
                <a:ea typeface="HY견고딕" panose="02030600000101010101" pitchFamily="18" charset="-127"/>
              </a:rPr>
              <a:t>양적 연구 방법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95EF9-5996-28AF-4257-B7EA86908B69}"/>
              </a:ext>
            </a:extLst>
          </p:cNvPr>
          <p:cNvSpPr txBox="1"/>
          <p:nvPr/>
        </p:nvSpPr>
        <p:spPr>
          <a:xfrm>
            <a:off x="8469075" y="2479721"/>
            <a:ext cx="141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>
                <a:latin typeface="HY견고딕" panose="02030600000101010101" pitchFamily="18" charset="-127"/>
                <a:ea typeface="HY견고딕" panose="02030600000101010101" pitchFamily="18" charset="-127"/>
              </a:rPr>
              <a:t>상호 보완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2499626" y="2498686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114370" y="2509411"/>
            <a:ext cx="390043" cy="311700"/>
          </a:xfrm>
          <a:prstGeom prst="rect">
            <a:avLst/>
          </a:prstGeom>
        </p:spPr>
      </p:pic>
      <p:pic>
        <p:nvPicPr>
          <p:cNvPr id="25" name="그림 24" descr="블랙, 어둠이(가) 표시된 사진&#10;&#10;자동 생성된 설명">
            <a:extLst>
              <a:ext uri="{FF2B5EF4-FFF2-40B4-BE49-F238E27FC236}">
                <a16:creationId xmlns:a16="http://schemas.microsoft.com/office/drawing/2014/main" id="{FED56E0A-994E-97AA-3220-4B512ECD28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8130299" y="2544024"/>
            <a:ext cx="390043" cy="311700"/>
          </a:xfrm>
          <a:prstGeom prst="rect">
            <a:avLst/>
          </a:prstGeom>
        </p:spPr>
      </p:pic>
      <p:pic>
        <p:nvPicPr>
          <p:cNvPr id="26" name="그림 25" descr="블랙, 어둠이(가) 표시된 사진&#10;&#10;자동 생성된 설명">
            <a:extLst>
              <a:ext uri="{FF2B5EF4-FFF2-40B4-BE49-F238E27FC236}">
                <a16:creationId xmlns:a16="http://schemas.microsoft.com/office/drawing/2014/main" id="{A9DA4B7F-EDD6-74A6-4DB7-976E75B7E7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6110384" y="2524034"/>
            <a:ext cx="390043" cy="311700"/>
          </a:xfrm>
          <a:prstGeom prst="rect">
            <a:avLst/>
          </a:prstGeom>
        </p:spPr>
      </p:pic>
      <p:sp>
        <p:nvSpPr>
          <p:cNvPr id="48" name="사각형: 모서리가 접힌 도형 47">
            <a:extLst>
              <a:ext uri="{FF2B5EF4-FFF2-40B4-BE49-F238E27FC236}">
                <a16:creationId xmlns:a16="http://schemas.microsoft.com/office/drawing/2014/main" id="{C816783B-D8C0-31F4-AE57-58424093EE41}"/>
              </a:ext>
            </a:extLst>
          </p:cNvPr>
          <p:cNvSpPr/>
          <p:nvPr/>
        </p:nvSpPr>
        <p:spPr>
          <a:xfrm>
            <a:off x="1349957" y="3454483"/>
            <a:ext cx="3210496" cy="2149604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ㅎ</a:t>
            </a: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E192C02D-65AE-83F2-F547-1F348ECD9D5C}"/>
              </a:ext>
            </a:extLst>
          </p:cNvPr>
          <p:cNvSpPr/>
          <p:nvPr/>
        </p:nvSpPr>
        <p:spPr>
          <a:xfrm>
            <a:off x="2234787" y="3769670"/>
            <a:ext cx="1440837" cy="40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탐구 주제</a:t>
            </a:r>
            <a:endParaRPr lang="en-US" altLang="ko-KR" sz="2400" b="1" dirty="0">
              <a:ln>
                <a:solidFill>
                  <a:srgbClr val="4472C4">
                    <a:alpha val="0"/>
                  </a:srgbClr>
                </a:solidFill>
              </a:ln>
              <a:latin typeface="HY견고딕" panose="02030600000101010101" pitchFamily="18" charset="-127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39" name="그래픽 38" descr="배지 1 윤곽선">
            <a:extLst>
              <a:ext uri="{FF2B5EF4-FFF2-40B4-BE49-F238E27FC236}">
                <a16:creationId xmlns:a16="http://schemas.microsoft.com/office/drawing/2014/main" id="{21F63601-FDC3-9B98-3D58-54BA5585B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53412" y="4423579"/>
            <a:ext cx="282780" cy="2777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9F5AF4-895F-5D8E-4A98-95C2CB0656C5}"/>
              </a:ext>
            </a:extLst>
          </p:cNvPr>
          <p:cNvSpPr txBox="1"/>
          <p:nvPr/>
        </p:nvSpPr>
        <p:spPr>
          <a:xfrm>
            <a:off x="1951391" y="4415185"/>
            <a:ext cx="2079121" cy="848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사회현상을 연구할 때 편견과 잘못된 관찰로 인해 오류가 발생함을 파악하고</a:t>
            </a:r>
            <a:r>
              <a:rPr lang="en-US" altLang="ko-KR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, </a:t>
            </a:r>
            <a:r>
              <a:rPr lang="ko-KR" altLang="en-US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과학적 지식에 기반한 사회현상 연구 방법에 대해 이해한다</a:t>
            </a:r>
            <a:r>
              <a:rPr lang="en-US" altLang="ko-KR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. </a:t>
            </a:r>
            <a:endParaRPr lang="ko-KR" altLang="en-US" sz="1050" spc="-15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  <a:cs typeface="Pretendard" panose="0200050300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2A2F03-7D2B-6467-C66C-F267D69BA7F8}"/>
              </a:ext>
            </a:extLst>
          </p:cNvPr>
          <p:cNvSpPr txBox="1"/>
          <p:nvPr/>
        </p:nvSpPr>
        <p:spPr>
          <a:xfrm>
            <a:off x="6790302" y="5717024"/>
            <a:ext cx="3473961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‘</a:t>
            </a:r>
            <a:r>
              <a:rPr lang="ko-KR" altLang="en-US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산소가 결핍되면 생명을 잃게 된다</a:t>
            </a:r>
            <a:r>
              <a:rPr lang="en-US" altLang="ko-KR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.’</a:t>
            </a:r>
            <a:r>
              <a:rPr lang="ko-KR" altLang="en-US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는 자연현상을 과학적으로</a:t>
            </a:r>
            <a:endParaRPr lang="en-US" altLang="ko-KR" sz="1050" spc="-15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  <a:cs typeface="Pretendard" panose="02000503000000020004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탐구한 것처럼</a:t>
            </a:r>
            <a:r>
              <a:rPr lang="en-US" altLang="ko-KR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, </a:t>
            </a:r>
            <a:r>
              <a:rPr lang="ko-KR" altLang="en-US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사회현상도 과학적 탐구가 가능할까</a:t>
            </a:r>
            <a:r>
              <a:rPr lang="en-US" altLang="ko-KR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?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059" b="29395"/>
          <a:stretch/>
        </p:blipFill>
        <p:spPr>
          <a:xfrm>
            <a:off x="4817509" y="1701584"/>
            <a:ext cx="1719269" cy="30141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D60C6B4-CA38-9517-DCE9-8C0E752402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059" b="29395"/>
          <a:stretch/>
        </p:blipFill>
        <p:spPr>
          <a:xfrm>
            <a:off x="6892615" y="1709352"/>
            <a:ext cx="1719268" cy="291124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1936192" y="1656856"/>
            <a:ext cx="9815536" cy="343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0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사회현상을 탐구하기 위한 양적 연구 방법과 질적 연구 방법의 특징을 비교할 수 있다</a:t>
            </a:r>
            <a:r>
              <a:rPr lang="en-US" altLang="ko-KR" sz="20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.</a:t>
            </a:r>
            <a:endParaRPr lang="en-US" altLang="ko-KR" sz="2000" b="1" dirty="0">
              <a:ln>
                <a:solidFill>
                  <a:srgbClr val="4472C4">
                    <a:alpha val="0"/>
                  </a:srgbClr>
                </a:solidFill>
              </a:ln>
              <a:latin typeface="HY견고딕" panose="02030600000101010101" pitchFamily="18" charset="-127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7A42586-9CC0-1DE0-A99D-5B481E0DF6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2527" y="3611728"/>
            <a:ext cx="2575629" cy="210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19EA2181-9F2A-FB38-7B1F-F78DD435A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74" y="2207661"/>
            <a:ext cx="9172575" cy="31718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38D87D-DFF7-B920-0E44-D33E79D8C457}"/>
              </a:ext>
            </a:extLst>
          </p:cNvPr>
          <p:cNvSpPr txBox="1"/>
          <p:nvPr/>
        </p:nvSpPr>
        <p:spPr>
          <a:xfrm>
            <a:off x="1228167" y="1154260"/>
            <a:ext cx="4331315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통계처리 결과를 보고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가설이 검증이 되었는지를 봄</a:t>
            </a:r>
            <a:endParaRPr kumimoji="0" lang="ko-KR" altLang="en-US" sz="1400" b="0" i="0" u="none" strike="noStrike" kern="1200" cap="none" spc="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4592FA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E73E5-4305-EF33-1873-28C80439BE89}"/>
              </a:ext>
            </a:extLst>
          </p:cNvPr>
          <p:cNvSpPr txBox="1"/>
          <p:nvPr/>
        </p:nvSpPr>
        <p:spPr>
          <a:xfrm>
            <a:off x="1885718" y="1478514"/>
            <a:ext cx="3778278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이를 바탕으로 가설을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수용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or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기각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할지 검증 </a:t>
            </a:r>
            <a:endParaRPr kumimoji="0" lang="ko-KR" altLang="en-US" sz="1400" b="0" i="0" u="none" strike="noStrike" kern="1200" cap="none" spc="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2878F57-E3BA-6C5D-7972-6B1BEB96D6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2008226" y="3258247"/>
            <a:ext cx="1246781" cy="336749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2525051-F900-378F-6EAB-E90B23DA2B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2080477" y="4150491"/>
            <a:ext cx="1102278" cy="336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438965-F30B-FD64-2541-9FBC79B2EB36}"/>
              </a:ext>
            </a:extLst>
          </p:cNvPr>
          <p:cNvSpPr txBox="1"/>
          <p:nvPr/>
        </p:nvSpPr>
        <p:spPr>
          <a:xfrm>
            <a:off x="474779" y="526847"/>
            <a:ext cx="473161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5. </a:t>
            </a:r>
            <a:r>
              <a:rPr kumimoji="0" lang="ko-KR" altLang="en-US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가설 검증 및 결론 도출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699F6E-7975-EC23-39AD-CB0826F0A4C8}"/>
              </a:ext>
            </a:extLst>
          </p:cNvPr>
          <p:cNvSpPr txBox="1"/>
          <p:nvPr/>
        </p:nvSpPr>
        <p:spPr>
          <a:xfrm>
            <a:off x="2826012" y="5576678"/>
            <a:ext cx="6350426" cy="3583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ㅁ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기각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/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ㅂ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결론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902E46-BF84-6F58-A20F-F0B461C420F4}"/>
              </a:ext>
            </a:extLst>
          </p:cNvPr>
          <p:cNvSpPr txBox="1"/>
          <p:nvPr/>
        </p:nvSpPr>
        <p:spPr>
          <a:xfrm>
            <a:off x="2324921" y="1798011"/>
            <a:ext cx="8409354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수용될 경우 다른 대상에 적용할 수 있도록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일반화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하며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기각될 경우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가설을 수정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하거나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새로운 가설 수립</a:t>
            </a:r>
            <a:endParaRPr kumimoji="0" lang="ko-KR" altLang="en-US" sz="1400" b="0" i="0" u="none" strike="noStrike" kern="1200" cap="none" spc="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4592FA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3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45A72DB-948D-0F8F-170F-98BEA1BBEC15}"/>
              </a:ext>
            </a:extLst>
          </p:cNvPr>
          <p:cNvSpPr/>
          <p:nvPr/>
        </p:nvSpPr>
        <p:spPr>
          <a:xfrm>
            <a:off x="3030654" y="641490"/>
            <a:ext cx="6130691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C5915-DBCF-0E49-5115-D85C9FBCDC80}"/>
              </a:ext>
            </a:extLst>
          </p:cNvPr>
          <p:cNvSpPr txBox="1"/>
          <p:nvPr/>
        </p:nvSpPr>
        <p:spPr>
          <a:xfrm>
            <a:off x="2717419" y="658916"/>
            <a:ext cx="6757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질적 연구 방법의 절차</a:t>
            </a:r>
          </a:p>
        </p:txBody>
      </p:sp>
      <p:pic>
        <p:nvPicPr>
          <p:cNvPr id="12" name="그림 11" descr="스크린샷, 직사각형, 디자인이(가) 표시된 사진&#10;&#10;자동 생성된 설명">
            <a:extLst>
              <a:ext uri="{FF2B5EF4-FFF2-40B4-BE49-F238E27FC236}">
                <a16:creationId xmlns:a16="http://schemas.microsoft.com/office/drawing/2014/main" id="{C4C4F20D-BBEC-F43B-AD2E-32CA64C67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52" y="2071744"/>
            <a:ext cx="7917423" cy="42352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1DEEC0-C82E-24E4-7094-2D92EE71B9B0}"/>
              </a:ext>
            </a:extLst>
          </p:cNvPr>
          <p:cNvSpPr txBox="1"/>
          <p:nvPr/>
        </p:nvSpPr>
        <p:spPr>
          <a:xfrm>
            <a:off x="4722515" y="3008070"/>
            <a:ext cx="287001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1.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문제 인식 및 연구 주제 선정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0156B-396B-8A18-CB20-314F5547666B}"/>
              </a:ext>
            </a:extLst>
          </p:cNvPr>
          <p:cNvSpPr txBox="1"/>
          <p:nvPr/>
        </p:nvSpPr>
        <p:spPr>
          <a:xfrm>
            <a:off x="4728925" y="3547337"/>
            <a:ext cx="117788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2.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연구 설계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7973C5-6840-7F74-237F-6CBA7BE5A43E}"/>
              </a:ext>
            </a:extLst>
          </p:cNvPr>
          <p:cNvSpPr txBox="1"/>
          <p:nvPr/>
        </p:nvSpPr>
        <p:spPr>
          <a:xfrm>
            <a:off x="4735336" y="4074446"/>
            <a:ext cx="19184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3.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자료 수집 및 해석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+mn-cs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73A186C9-CDB0-32A1-44A3-49DBF6782DD3}"/>
              </a:ext>
            </a:extLst>
          </p:cNvPr>
          <p:cNvGrpSpPr/>
          <p:nvPr/>
        </p:nvGrpSpPr>
        <p:grpSpPr>
          <a:xfrm>
            <a:off x="3140528" y="5293675"/>
            <a:ext cx="6167397" cy="407851"/>
            <a:chOff x="3437555" y="5610882"/>
            <a:chExt cx="6167397" cy="407851"/>
          </a:xfrm>
        </p:grpSpPr>
        <p:pic>
          <p:nvPicPr>
            <p:cNvPr id="22" name="그림 21" descr="원이(가) 표시된 사진&#10;&#10;자동 생성된 설명">
              <a:extLst>
                <a:ext uri="{FF2B5EF4-FFF2-40B4-BE49-F238E27FC236}">
                  <a16:creationId xmlns:a16="http://schemas.microsoft.com/office/drawing/2014/main" id="{EAB1C726-6CB7-E9B5-7FDB-F3CB6A92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555" y="5610882"/>
              <a:ext cx="243637" cy="40785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E0A0B8-2D97-4D84-33F1-B66EC85B0059}"/>
                </a:ext>
              </a:extLst>
            </p:cNvPr>
            <p:cNvSpPr txBox="1"/>
            <p:nvPr/>
          </p:nvSpPr>
          <p:spPr>
            <a:xfrm>
              <a:off x="3864278" y="5667496"/>
              <a:ext cx="574067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80" normalizeH="0" baseline="0" noProof="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사례</a:t>
              </a:r>
              <a:r>
                <a:rPr kumimoji="0" lang="en-US" altLang="ko-KR" sz="2000" b="0" i="0" u="none" strike="noStrike" kern="1200" cap="none" spc="-80" normalizeH="0" baseline="0" noProof="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: '</a:t>
              </a:r>
              <a:r>
                <a:rPr kumimoji="0" lang="ko-KR" altLang="en-US" sz="2000" b="0" i="0" u="none" strike="noStrike" kern="1200" cap="none" spc="-80" normalizeH="0" baseline="0" noProof="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청소년이 학교에서 느끼는 행복의 의미는 무엇인가</a:t>
              </a:r>
              <a:r>
                <a:rPr kumimoji="0" lang="en-US" altLang="ko-KR" sz="2000" b="0" i="0" u="none" strike="noStrike" kern="1200" cap="none" spc="-80" normalizeH="0" baseline="0" noProof="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?’</a:t>
              </a:r>
              <a:endParaRPr kumimoji="0" lang="ko-KR" altLang="en-US" sz="2000" b="0" i="0" u="none" strike="noStrike" kern="1200" cap="none" spc="-80" normalizeH="0" baseline="0" noProof="0" dirty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pic>
        <p:nvPicPr>
          <p:cNvPr id="33" name="그림 32">
            <a:extLst>
              <a:ext uri="{FF2B5EF4-FFF2-40B4-BE49-F238E27FC236}">
                <a16:creationId xmlns:a16="http://schemas.microsoft.com/office/drawing/2014/main" id="{DB29D8F8-F421-4504-BC52-59E6C06B1A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21059" b="29395"/>
          <a:stretch/>
        </p:blipFill>
        <p:spPr>
          <a:xfrm>
            <a:off x="4318223" y="1658031"/>
            <a:ext cx="3341009" cy="238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421A80-95D2-BB6E-9F05-51B7F9108DB1}"/>
              </a:ext>
            </a:extLst>
          </p:cNvPr>
          <p:cNvSpPr txBox="1"/>
          <p:nvPr/>
        </p:nvSpPr>
        <p:spPr>
          <a:xfrm>
            <a:off x="3035459" y="1383356"/>
            <a:ext cx="5736827" cy="5201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사회현상에 대한 탐구는 일정한 절차와 규칙에 따라 체계적으로 진행해야 하며</a:t>
            </a: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일반적으로 질적 연구 방법에서는 다음과 같은 탐구 절차를 거친다</a:t>
            </a: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.</a:t>
            </a:r>
            <a:endParaRPr kumimoji="0" lang="ko-KR" altLang="en-US" sz="14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03153A-C1A4-26E5-FCEC-95B04124C1D0}"/>
              </a:ext>
            </a:extLst>
          </p:cNvPr>
          <p:cNvSpPr txBox="1"/>
          <p:nvPr/>
        </p:nvSpPr>
        <p:spPr>
          <a:xfrm>
            <a:off x="4728927" y="4560056"/>
            <a:ext cx="19184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4.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결론 도출 및 제언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F59B2A8-3CA3-0DA3-5972-6FB8954822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986878" y="5574060"/>
            <a:ext cx="5321047" cy="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4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C1AB084-9E11-EBD9-A63F-13C12CC15D0F}"/>
              </a:ext>
            </a:extLst>
          </p:cNvPr>
          <p:cNvSpPr txBox="1"/>
          <p:nvPr/>
        </p:nvSpPr>
        <p:spPr>
          <a:xfrm>
            <a:off x="474779" y="526847"/>
            <a:ext cx="569623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1. </a:t>
            </a:r>
            <a:r>
              <a:rPr kumimoji="0" lang="ko-KR" altLang="en-US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문제 인식 및 연구 주제 선정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8D87D-DFF7-B920-0E44-D33E79D8C457}"/>
              </a:ext>
            </a:extLst>
          </p:cNvPr>
          <p:cNvSpPr txBox="1"/>
          <p:nvPr/>
        </p:nvSpPr>
        <p:spPr>
          <a:xfrm>
            <a:off x="1210639" y="1198420"/>
            <a:ext cx="3411191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 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사회현상에 대한 의문과 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연구 필요성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을 제기</a:t>
            </a:r>
            <a:endParaRPr kumimoji="0" lang="ko-KR" altLang="en-US" sz="14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5224A78-42BD-DCF0-0FBC-D6E6A05D1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093" y="1817671"/>
            <a:ext cx="9153525" cy="3419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6B24E0-D93C-657F-4939-8B7FC5E6F378}"/>
              </a:ext>
            </a:extLst>
          </p:cNvPr>
          <p:cNvSpPr txBox="1"/>
          <p:nvPr/>
        </p:nvSpPr>
        <p:spPr>
          <a:xfrm>
            <a:off x="3376671" y="5637907"/>
            <a:ext cx="5241178" cy="3225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 </a:t>
            </a:r>
            <a:r>
              <a:rPr kumimoji="0" lang="ko-KR" altLang="en-US" sz="18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가설을 수립하지 않고 질문 형태의 연구 주제를 제기</a:t>
            </a:r>
            <a:endParaRPr kumimoji="0" lang="ko-KR" altLang="en-US" sz="18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4592FA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6" name="그림 5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E97E3B0D-4017-9925-006B-077EB88C2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3376671" y="4498846"/>
            <a:ext cx="1149578" cy="625787"/>
          </a:xfrm>
          <a:prstGeom prst="rect">
            <a:avLst/>
          </a:prstGeom>
        </p:spPr>
      </p:pic>
      <p:pic>
        <p:nvPicPr>
          <p:cNvPr id="7" name="그림 6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34B4C9EF-9B3E-A0B4-8F3C-0A5C1109E3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4847682" y="4498846"/>
            <a:ext cx="1149578" cy="62578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7DFE863-9142-6E2C-08C4-0AEDFE5A7D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6313037" y="4787884"/>
            <a:ext cx="3256476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5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A397BD60-4BC2-4D5F-7C34-24EDE5307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336" y="2139847"/>
            <a:ext cx="8963025" cy="304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1AB084-9E11-EBD9-A63F-13C12CC15D0F}"/>
              </a:ext>
            </a:extLst>
          </p:cNvPr>
          <p:cNvSpPr txBox="1"/>
          <p:nvPr/>
        </p:nvSpPr>
        <p:spPr>
          <a:xfrm>
            <a:off x="474779" y="526847"/>
            <a:ext cx="228004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2. </a:t>
            </a:r>
            <a:r>
              <a:rPr kumimoji="0" lang="ko-KR" altLang="en-US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연구 설계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8D87D-DFF7-B920-0E44-D33E79D8C457}"/>
              </a:ext>
            </a:extLst>
          </p:cNvPr>
          <p:cNvSpPr txBox="1"/>
          <p:nvPr/>
        </p:nvSpPr>
        <p:spPr>
          <a:xfrm>
            <a:off x="1334982" y="1136606"/>
            <a:ext cx="5950988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 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구체적인 연구 계획을 수립</a:t>
            </a: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자료 수집 방법</a:t>
            </a: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대상의 범위</a:t>
            </a:r>
            <a:r>
              <a:rPr kumimoji="0" lang="en-US" altLang="ko-KR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연구 기간</a:t>
            </a: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이 이에 해당</a:t>
            </a:r>
            <a:endParaRPr kumimoji="0" lang="ko-KR" altLang="en-US" sz="14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FF779-1D2E-04CB-2706-C669AC8FDDAE}"/>
              </a:ext>
            </a:extLst>
          </p:cNvPr>
          <p:cNvSpPr txBox="1"/>
          <p:nvPr/>
        </p:nvSpPr>
        <p:spPr>
          <a:xfrm>
            <a:off x="1923513" y="1487055"/>
            <a:ext cx="5078314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질적 연구 방법에서는 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면접법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이나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참여 관찰법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으로 자료 수집</a:t>
            </a:r>
            <a:endParaRPr kumimoji="0" lang="ko-KR" altLang="en-US" sz="1400" b="0" i="0" u="none" strike="noStrike" kern="1200" cap="none" spc="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14A44D-C751-D1EA-D40D-70972D544321}"/>
              </a:ext>
            </a:extLst>
          </p:cNvPr>
          <p:cNvSpPr txBox="1"/>
          <p:nvPr/>
        </p:nvSpPr>
        <p:spPr>
          <a:xfrm>
            <a:off x="2826012" y="5576678"/>
            <a:ext cx="6350426" cy="3583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ㅅ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면접법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/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ㅇ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참여 관찰법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7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C1AB084-9E11-EBD9-A63F-13C12CC15D0F}"/>
              </a:ext>
            </a:extLst>
          </p:cNvPr>
          <p:cNvSpPr txBox="1"/>
          <p:nvPr/>
        </p:nvSpPr>
        <p:spPr>
          <a:xfrm>
            <a:off x="474779" y="526847"/>
            <a:ext cx="376699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3. </a:t>
            </a:r>
            <a:r>
              <a:rPr kumimoji="0" lang="ko-KR" altLang="en-US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자료 수집 및 해석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8D87D-DFF7-B920-0E44-D33E79D8C457}"/>
              </a:ext>
            </a:extLst>
          </p:cNvPr>
          <p:cNvSpPr txBox="1"/>
          <p:nvPr/>
        </p:nvSpPr>
        <p:spPr>
          <a:xfrm>
            <a:off x="1446987" y="1126821"/>
            <a:ext cx="3481723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주로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녹음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기록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촬영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등으로 자료를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수집</a:t>
            </a:r>
            <a:endParaRPr kumimoji="0" lang="ko-KR" altLang="en-US" sz="1400" b="0" i="0" u="none" strike="noStrike" kern="1200" cap="none" spc="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4592FA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FF779-1D2E-04CB-2706-C669AC8FDDAE}"/>
              </a:ext>
            </a:extLst>
          </p:cNvPr>
          <p:cNvSpPr txBox="1"/>
          <p:nvPr/>
        </p:nvSpPr>
        <p:spPr>
          <a:xfrm>
            <a:off x="1930595" y="1474504"/>
            <a:ext cx="3706144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감정 이입과 직관적 통찰을 통해 자료를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해석</a:t>
            </a:r>
            <a:endParaRPr kumimoji="0" lang="ko-KR" altLang="en-US" sz="1400" b="0" i="0" u="none" strike="noStrike" kern="1200" cap="none" spc="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4592FA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2CF52F2-609A-D269-700E-9B7150EC2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987" y="2151849"/>
            <a:ext cx="9220200" cy="313372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CA018E1-733D-36E8-CF98-6869E58176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6675494" y="2961860"/>
            <a:ext cx="2033940" cy="33674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79AD712-AEEE-1107-237A-0D0EEC9407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3482567" y="3260625"/>
            <a:ext cx="3192927" cy="33674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26C1D7D-2958-7AA7-B716-8E5A368931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7474260" y="3904424"/>
            <a:ext cx="3192927" cy="33674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0CA0A14-0AE7-0D62-2522-F2FAFEC89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3121277" y="4203189"/>
            <a:ext cx="6176632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4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C1AB084-9E11-EBD9-A63F-13C12CC15D0F}"/>
              </a:ext>
            </a:extLst>
          </p:cNvPr>
          <p:cNvSpPr txBox="1"/>
          <p:nvPr/>
        </p:nvSpPr>
        <p:spPr>
          <a:xfrm>
            <a:off x="474779" y="526847"/>
            <a:ext cx="376699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4. </a:t>
            </a:r>
            <a:r>
              <a:rPr kumimoji="0" lang="ko-KR" altLang="en-US" sz="36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결론 도출 및 제언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8D87D-DFF7-B920-0E44-D33E79D8C457}"/>
              </a:ext>
            </a:extLst>
          </p:cNvPr>
          <p:cNvSpPr txBox="1"/>
          <p:nvPr/>
        </p:nvSpPr>
        <p:spPr>
          <a:xfrm>
            <a:off x="937239" y="1173845"/>
            <a:ext cx="4501233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자료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해석의 결과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를 통해 연구 문제에 대한 결론을 도출</a:t>
            </a:r>
            <a:endParaRPr kumimoji="0" lang="ko-KR" altLang="en-US" sz="1400" b="0" i="0" u="none" strike="noStrike" kern="1200" cap="none" spc="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4592FA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FF779-1D2E-04CB-2706-C669AC8FDDAE}"/>
              </a:ext>
            </a:extLst>
          </p:cNvPr>
          <p:cNvSpPr txBox="1"/>
          <p:nvPr/>
        </p:nvSpPr>
        <p:spPr>
          <a:xfrm>
            <a:off x="1422854" y="1546932"/>
            <a:ext cx="7202293" cy="2508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&gt;&gt;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사회현상을 이해하는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새로운 관점을 제시 </a:t>
            </a:r>
            <a:r>
              <a:rPr kumimoji="0" lang="en-US" altLang="ko-KR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or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앞으로의 </a:t>
            </a:r>
            <a:r>
              <a:rPr kumimoji="0" lang="ko-KR" altLang="en-US" sz="1400" b="0" i="0" u="none" strike="noStrike" kern="1200" cap="none" spc="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정책 방향 및 연구 방향에 대한 제언</a:t>
            </a:r>
            <a:endParaRPr kumimoji="0" lang="ko-KR" altLang="en-US" sz="1400" b="0" i="0" u="none" strike="noStrike" kern="1200" cap="none" spc="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4592FA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569E957-F42A-11EF-DA3B-8BFC79683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878" y="2064803"/>
            <a:ext cx="9153525" cy="3724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221868-FD59-A1CA-B8A7-898484E8C788}"/>
              </a:ext>
            </a:extLst>
          </p:cNvPr>
          <p:cNvSpPr txBox="1"/>
          <p:nvPr/>
        </p:nvSpPr>
        <p:spPr>
          <a:xfrm>
            <a:off x="2920787" y="5876959"/>
            <a:ext cx="6350426" cy="3583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ㅈ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결론 도출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/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ㅊ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제언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A25D240B-9341-8D79-FB49-A463CC5DF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01" y="1544864"/>
            <a:ext cx="4949524" cy="440326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F03F758-D855-3E8F-EDCF-14FF3932BE3F}"/>
              </a:ext>
            </a:extLst>
          </p:cNvPr>
          <p:cNvSpPr/>
          <p:nvPr/>
        </p:nvSpPr>
        <p:spPr>
          <a:xfrm>
            <a:off x="4080063" y="389875"/>
            <a:ext cx="3425675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337FE-B286-34A8-0D01-B7E2A5C4F008}"/>
              </a:ext>
            </a:extLst>
          </p:cNvPr>
          <p:cNvSpPr txBox="1"/>
          <p:nvPr/>
        </p:nvSpPr>
        <p:spPr>
          <a:xfrm>
            <a:off x="3743602" y="366973"/>
            <a:ext cx="418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>
                <a:solidFill>
                  <a:schemeClr val="bg1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총 정리</a:t>
            </a:r>
            <a:r>
              <a:rPr lang="en-US" altLang="ko-KR" sz="4000">
                <a:solidFill>
                  <a:schemeClr val="bg1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Time</a:t>
            </a:r>
            <a:endParaRPr lang="ko-KR" altLang="en-US" sz="4000">
              <a:solidFill>
                <a:schemeClr val="bg1"/>
              </a:solidFill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06A871-C227-EA44-B23A-D294745B16AA}"/>
              </a:ext>
            </a:extLst>
          </p:cNvPr>
          <p:cNvSpPr txBox="1"/>
          <p:nvPr/>
        </p:nvSpPr>
        <p:spPr>
          <a:xfrm>
            <a:off x="3596857" y="1127344"/>
            <a:ext cx="4329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사회현상 탐구 방법과 절차</a:t>
            </a:r>
          </a:p>
        </p:txBody>
      </p:sp>
      <p:pic>
        <p:nvPicPr>
          <p:cNvPr id="6" name="그림 5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934AF581-D3EC-A2F6-69AC-2957F4041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7" y="1544864"/>
            <a:ext cx="4949523" cy="4537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D9EEDA-C04A-7767-555E-61FF36D0BE10}"/>
              </a:ext>
            </a:extLst>
          </p:cNvPr>
          <p:cNvSpPr txBox="1"/>
          <p:nvPr/>
        </p:nvSpPr>
        <p:spPr>
          <a:xfrm>
            <a:off x="1683336" y="2742578"/>
            <a:ext cx="322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양적 연구 방법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124812-D846-CAEE-ACE0-17927A66E739}"/>
              </a:ext>
            </a:extLst>
          </p:cNvPr>
          <p:cNvSpPr txBox="1"/>
          <p:nvPr/>
        </p:nvSpPr>
        <p:spPr>
          <a:xfrm>
            <a:off x="2183795" y="3285021"/>
            <a:ext cx="1634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방법론적 일원론</a:t>
            </a:r>
          </a:p>
        </p:txBody>
      </p:sp>
      <p:pic>
        <p:nvPicPr>
          <p:cNvPr id="35" name="그림 34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EA530568-2EF8-272B-367A-0908CDD8C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75" y="3308125"/>
            <a:ext cx="269751" cy="29135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FEC763D-5E4A-F935-AE2D-762FCD017B68}"/>
              </a:ext>
            </a:extLst>
          </p:cNvPr>
          <p:cNvSpPr txBox="1"/>
          <p:nvPr/>
        </p:nvSpPr>
        <p:spPr>
          <a:xfrm>
            <a:off x="2174025" y="3651265"/>
            <a:ext cx="1634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실증적 연구 방법</a:t>
            </a:r>
          </a:p>
        </p:txBody>
      </p:sp>
      <p:pic>
        <p:nvPicPr>
          <p:cNvPr id="39" name="그림 38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471E3643-7BDA-4251-D291-16DA871F3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74" y="3667687"/>
            <a:ext cx="269751" cy="291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C13566-A73B-1419-F983-92C7510B9CF8}"/>
              </a:ext>
            </a:extLst>
          </p:cNvPr>
          <p:cNvSpPr txBox="1"/>
          <p:nvPr/>
        </p:nvSpPr>
        <p:spPr>
          <a:xfrm>
            <a:off x="2199799" y="4033347"/>
            <a:ext cx="1774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개념의 조작적 정의</a:t>
            </a:r>
          </a:p>
        </p:txBody>
      </p:sp>
      <p:pic>
        <p:nvPicPr>
          <p:cNvPr id="4" name="그림 3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D18F1336-CB33-1EC0-001F-3ECF0ED6F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74" y="4033347"/>
            <a:ext cx="269751" cy="29135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D05EDCF-161C-B284-B10F-F091BEF62238}"/>
              </a:ext>
            </a:extLst>
          </p:cNvPr>
          <p:cNvSpPr txBox="1"/>
          <p:nvPr/>
        </p:nvSpPr>
        <p:spPr>
          <a:xfrm>
            <a:off x="7773425" y="3244021"/>
            <a:ext cx="1971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방법론적 이원론</a:t>
            </a:r>
          </a:p>
        </p:txBody>
      </p:sp>
      <p:pic>
        <p:nvPicPr>
          <p:cNvPr id="41" name="그림 40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865EEB9A-A78D-3F5D-543F-28FC929F4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855" y="3624745"/>
            <a:ext cx="269751" cy="29135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20792F8-63C8-4FA6-79E7-3C2EDCF4C3E0}"/>
              </a:ext>
            </a:extLst>
          </p:cNvPr>
          <p:cNvSpPr txBox="1"/>
          <p:nvPr/>
        </p:nvSpPr>
        <p:spPr>
          <a:xfrm>
            <a:off x="8003128" y="3650320"/>
            <a:ext cx="1555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해석적 연구 방법</a:t>
            </a:r>
          </a:p>
        </p:txBody>
      </p:sp>
      <p:pic>
        <p:nvPicPr>
          <p:cNvPr id="5" name="그림 4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8B1171BD-ABA6-7D55-4DBE-1E52C54BF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018" y="4573332"/>
            <a:ext cx="269751" cy="2913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A93165-003C-DF25-4319-B1E756CEB85D}"/>
              </a:ext>
            </a:extLst>
          </p:cNvPr>
          <p:cNvSpPr txBox="1"/>
          <p:nvPr/>
        </p:nvSpPr>
        <p:spPr>
          <a:xfrm>
            <a:off x="7227495" y="4567728"/>
            <a:ext cx="37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사회현상 이면에 담긴 의미를 심층적으로 이해</a:t>
            </a:r>
          </a:p>
        </p:txBody>
      </p:sp>
      <p:pic>
        <p:nvPicPr>
          <p:cNvPr id="9" name="그림 8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56B3F1D9-E52F-8A61-51E2-B4A13C1D9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54" y="4060409"/>
            <a:ext cx="269751" cy="291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BC862C-3841-DDA2-8E0E-7353CCDECE5D}"/>
              </a:ext>
            </a:extLst>
          </p:cNvPr>
          <p:cNvSpPr txBox="1"/>
          <p:nvPr/>
        </p:nvSpPr>
        <p:spPr>
          <a:xfrm>
            <a:off x="7183963" y="4088026"/>
            <a:ext cx="3800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연구자의 경험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지식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직관적 통찰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감정 이입</a:t>
            </a:r>
          </a:p>
        </p:txBody>
      </p:sp>
      <p:pic>
        <p:nvPicPr>
          <p:cNvPr id="32" name="그림 31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F5F20CFF-5A95-B0D8-5466-7554506F1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801" y="3237261"/>
            <a:ext cx="269751" cy="2913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002E07-D9DF-68BB-1827-4EE932B8C367}"/>
              </a:ext>
            </a:extLst>
          </p:cNvPr>
          <p:cNvSpPr txBox="1"/>
          <p:nvPr/>
        </p:nvSpPr>
        <p:spPr>
          <a:xfrm>
            <a:off x="2272732" y="4451978"/>
            <a:ext cx="1774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독립 변수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종속 변수</a:t>
            </a:r>
          </a:p>
        </p:txBody>
      </p:sp>
      <p:pic>
        <p:nvPicPr>
          <p:cNvPr id="18" name="그림 17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8D9FD1D4-63D8-6C19-9B10-8E47AAAC3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74" y="4422050"/>
            <a:ext cx="269751" cy="2913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6E9A55-7BEE-D08B-BCA2-30F296A83587}"/>
              </a:ext>
            </a:extLst>
          </p:cNvPr>
          <p:cNvSpPr txBox="1"/>
          <p:nvPr/>
        </p:nvSpPr>
        <p:spPr>
          <a:xfrm>
            <a:off x="2121337" y="4859730"/>
            <a:ext cx="2967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계량화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통계적 분석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객관적 연구</a:t>
            </a:r>
          </a:p>
        </p:txBody>
      </p:sp>
      <p:pic>
        <p:nvPicPr>
          <p:cNvPr id="20" name="그림 19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B9547512-4954-23D9-1B58-503B69F12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48" y="4852424"/>
            <a:ext cx="269751" cy="2913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29595C-A1ED-4357-B21C-C46562180847}"/>
              </a:ext>
            </a:extLst>
          </p:cNvPr>
          <p:cNvSpPr txBox="1"/>
          <p:nvPr/>
        </p:nvSpPr>
        <p:spPr>
          <a:xfrm>
            <a:off x="7377552" y="2742578"/>
            <a:ext cx="322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질적 연구 방법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498DBE-D6B9-42C7-3594-0267A70A7E77}"/>
              </a:ext>
            </a:extLst>
          </p:cNvPr>
          <p:cNvSpPr txBox="1"/>
          <p:nvPr/>
        </p:nvSpPr>
        <p:spPr>
          <a:xfrm>
            <a:off x="2244393" y="5213856"/>
            <a:ext cx="1574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질문지법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실험법</a:t>
            </a:r>
          </a:p>
        </p:txBody>
      </p:sp>
      <p:pic>
        <p:nvPicPr>
          <p:cNvPr id="23" name="그림 22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E8537B31-257D-924E-8DE7-1E10F0554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48" y="5201180"/>
            <a:ext cx="269751" cy="291356"/>
          </a:xfrm>
          <a:prstGeom prst="rect">
            <a:avLst/>
          </a:prstGeom>
        </p:spPr>
      </p:pic>
      <p:pic>
        <p:nvPicPr>
          <p:cNvPr id="24" name="그림 23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81899401-F4A6-D8CF-D681-4601AD243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377" y="4998102"/>
            <a:ext cx="269751" cy="2913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F71BD82-1B1B-BD70-C213-6859A315C0B7}"/>
              </a:ext>
            </a:extLst>
          </p:cNvPr>
          <p:cNvSpPr txBox="1"/>
          <p:nvPr/>
        </p:nvSpPr>
        <p:spPr>
          <a:xfrm>
            <a:off x="7868252" y="4978504"/>
            <a:ext cx="2202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면접법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참여 관찰법</a:t>
            </a:r>
          </a:p>
        </p:txBody>
      </p:sp>
    </p:spTree>
    <p:extLst>
      <p:ext uri="{BB962C8B-B14F-4D97-AF65-F5344CB8AC3E}">
        <p14:creationId xmlns:p14="http://schemas.microsoft.com/office/powerpoint/2010/main" val="2585205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A25D240B-9341-8D79-FB49-A463CC5DF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194" y="1616695"/>
            <a:ext cx="4949524" cy="382384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F03F758-D855-3E8F-EDCF-14FF3932BE3F}"/>
              </a:ext>
            </a:extLst>
          </p:cNvPr>
          <p:cNvSpPr/>
          <p:nvPr/>
        </p:nvSpPr>
        <p:spPr>
          <a:xfrm>
            <a:off x="4080063" y="389875"/>
            <a:ext cx="3425675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337FE-B286-34A8-0D01-B7E2A5C4F008}"/>
              </a:ext>
            </a:extLst>
          </p:cNvPr>
          <p:cNvSpPr txBox="1"/>
          <p:nvPr/>
        </p:nvSpPr>
        <p:spPr>
          <a:xfrm>
            <a:off x="3743602" y="366973"/>
            <a:ext cx="418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>
                <a:solidFill>
                  <a:schemeClr val="bg1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총 정리</a:t>
            </a:r>
            <a:r>
              <a:rPr lang="en-US" altLang="ko-KR" sz="4000">
                <a:solidFill>
                  <a:schemeClr val="bg1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Time</a:t>
            </a:r>
            <a:endParaRPr lang="ko-KR" altLang="en-US" sz="4000">
              <a:solidFill>
                <a:schemeClr val="bg1"/>
              </a:solidFill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06A871-C227-EA44-B23A-D294745B16AA}"/>
              </a:ext>
            </a:extLst>
          </p:cNvPr>
          <p:cNvSpPr txBox="1"/>
          <p:nvPr/>
        </p:nvSpPr>
        <p:spPr>
          <a:xfrm>
            <a:off x="3596857" y="1127344"/>
            <a:ext cx="4329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사회현상 탐구 방법과 절차</a:t>
            </a:r>
          </a:p>
        </p:txBody>
      </p:sp>
      <p:pic>
        <p:nvPicPr>
          <p:cNvPr id="6" name="그림 5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934AF581-D3EC-A2F6-69AC-2957F4041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5" y="1616696"/>
            <a:ext cx="4949523" cy="3823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D9EEDA-C04A-7767-555E-61FF36D0BE10}"/>
              </a:ext>
            </a:extLst>
          </p:cNvPr>
          <p:cNvSpPr txBox="1"/>
          <p:nvPr/>
        </p:nvSpPr>
        <p:spPr>
          <a:xfrm>
            <a:off x="1683336" y="2742578"/>
            <a:ext cx="322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양적 연구 방법 절차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29595C-A1ED-4357-B21C-C46562180847}"/>
              </a:ext>
            </a:extLst>
          </p:cNvPr>
          <p:cNvSpPr txBox="1"/>
          <p:nvPr/>
        </p:nvSpPr>
        <p:spPr>
          <a:xfrm>
            <a:off x="7377552" y="2742578"/>
            <a:ext cx="322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질적 연구 방법 절차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498DBE-D6B9-42C7-3594-0267A70A7E77}"/>
              </a:ext>
            </a:extLst>
          </p:cNvPr>
          <p:cNvSpPr txBox="1"/>
          <p:nvPr/>
        </p:nvSpPr>
        <p:spPr>
          <a:xfrm>
            <a:off x="749282" y="3733697"/>
            <a:ext cx="4727531" cy="6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문제 인식 및 연구 주제 선정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&gt;&gt;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가설 설정 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&gt;&gt;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연구 설계 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&gt;&gt; </a:t>
            </a:r>
          </a:p>
          <a:p>
            <a:pPr algn="ctr">
              <a:lnSpc>
                <a:spcPct val="125000"/>
              </a:lnSpc>
            </a:pP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자료 수집 및 분석 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&gt;&gt;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가설 검증 및 결론 도출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7891D6-7967-ED16-46A9-CC7FA639CB70}"/>
              </a:ext>
            </a:extLst>
          </p:cNvPr>
          <p:cNvSpPr txBox="1"/>
          <p:nvPr/>
        </p:nvSpPr>
        <p:spPr>
          <a:xfrm>
            <a:off x="6715187" y="3733697"/>
            <a:ext cx="4727531" cy="6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문제 인식 및 연구 주제 선정 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&gt;&gt;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연구 설계 </a:t>
            </a:r>
            <a:endParaRPr lang="en-US" altLang="ko-KR" sz="1400"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  <a:p>
            <a:pPr algn="ctr">
              <a:lnSpc>
                <a:spcPct val="125000"/>
              </a:lnSpc>
            </a:pP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&gt;&gt;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자료 수집 및 해석 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&gt;&gt;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결론 도출 및 제언</a:t>
            </a:r>
          </a:p>
        </p:txBody>
      </p:sp>
    </p:spTree>
    <p:extLst>
      <p:ext uri="{BB962C8B-B14F-4D97-AF65-F5344CB8AC3E}">
        <p14:creationId xmlns:p14="http://schemas.microsoft.com/office/powerpoint/2010/main" val="660156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018DE25-31D4-5830-9F03-A3F55A8968E4}"/>
              </a:ext>
            </a:extLst>
          </p:cNvPr>
          <p:cNvSpPr/>
          <p:nvPr/>
        </p:nvSpPr>
        <p:spPr>
          <a:xfrm>
            <a:off x="1263002" y="2956764"/>
            <a:ext cx="9967863" cy="30094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11C21BC-04E6-8654-1559-09F9EDF4D23E}"/>
              </a:ext>
            </a:extLst>
          </p:cNvPr>
          <p:cNvSpPr/>
          <p:nvPr/>
        </p:nvSpPr>
        <p:spPr>
          <a:xfrm>
            <a:off x="1263002" y="2743203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특징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517511" y="776355"/>
            <a:ext cx="281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과학적 탐구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81" y="1611819"/>
            <a:ext cx="866906" cy="436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66B29E-F403-2C64-B3F1-AAF9CDCED88D}"/>
              </a:ext>
            </a:extLst>
          </p:cNvPr>
          <p:cNvSpPr txBox="1"/>
          <p:nvPr/>
        </p:nvSpPr>
        <p:spPr>
          <a:xfrm>
            <a:off x="2052646" y="3415426"/>
            <a:ext cx="907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사회현상은 부정확한 관찰이나 개인적 편견으로 인하여 오류가 생길 위험성이 있다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86A72-9F39-5382-AD57-FA4C997CC519}"/>
              </a:ext>
            </a:extLst>
          </p:cNvPr>
          <p:cNvSpPr txBox="1"/>
          <p:nvPr/>
        </p:nvSpPr>
        <p:spPr>
          <a:xfrm>
            <a:off x="2104015" y="4857943"/>
            <a:ext cx="8516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사회현상의 과학적 탐구 방법은 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“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양적 연구 방법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”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과 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“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질적 연구 방법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”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이 있다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.</a:t>
            </a:r>
          </a:p>
        </p:txBody>
      </p:sp>
      <p:pic>
        <p:nvPicPr>
          <p:cNvPr id="13" name="그림 12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E6F80ED3-CD19-0890-C8DB-688F4ADAE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16" y="3399309"/>
            <a:ext cx="329135" cy="329135"/>
          </a:xfrm>
          <a:prstGeom prst="rect">
            <a:avLst/>
          </a:prstGeom>
        </p:spPr>
      </p:pic>
      <p:pic>
        <p:nvPicPr>
          <p:cNvPr id="15" name="그림 14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F396C21F-57A0-3EF0-CD7E-F98FD6F2D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11" y="4844920"/>
            <a:ext cx="329135" cy="329135"/>
          </a:xfrm>
          <a:prstGeom prst="rect">
            <a:avLst/>
          </a:prstGeom>
        </p:spPr>
      </p:pic>
      <p:pic>
        <p:nvPicPr>
          <p:cNvPr id="11" name="그림 10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4D06FE95-6F18-3C74-2BDB-EDEF08312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16" y="4175032"/>
            <a:ext cx="329135" cy="3291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C3B58B-9F9D-5F49-5831-4157AD239AD8}"/>
              </a:ext>
            </a:extLst>
          </p:cNvPr>
          <p:cNvSpPr txBox="1"/>
          <p:nvPr/>
        </p:nvSpPr>
        <p:spPr>
          <a:xfrm>
            <a:off x="2104015" y="4175032"/>
            <a:ext cx="907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엄격한 절차와 경험적 자료로 얻은 과학적 지식에 기반하여 사회현상을 파악해야 한다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D751FBA-1384-8E33-BD0B-494C59D2AD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585172" y="1721270"/>
            <a:ext cx="7306147" cy="238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052646" y="1678541"/>
            <a:ext cx="927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다양하고</a:t>
            </a:r>
            <a:r>
              <a:rPr lang="en-US" altLang="ko-KR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복잡한 사회현상을 논리적이고</a:t>
            </a:r>
            <a:r>
              <a:rPr lang="en-US" altLang="ko-KR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체계적인 과학적 지식에 기반해서 분석하는 방법이다</a:t>
            </a:r>
            <a:r>
              <a:rPr lang="en-US" altLang="ko-KR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  <a:endParaRPr lang="ko-KR" altLang="en-US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50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8AB5BD8-B509-703A-EFB6-20FEE6A7E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9" b="29395"/>
          <a:stretch/>
        </p:blipFill>
        <p:spPr>
          <a:xfrm>
            <a:off x="5738076" y="546387"/>
            <a:ext cx="1975476" cy="238625"/>
          </a:xfrm>
          <a:prstGeom prst="rect">
            <a:avLst/>
          </a:prstGeom>
        </p:spPr>
      </p:pic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도약하며 읽기</a:t>
            </a:r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이해</a:t>
            </a: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502394" y="496423"/>
            <a:ext cx="794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인간의 편견 유형 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‘4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대 우상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＇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을 통해 과학적 탐구가 왜 필요한지 알아보자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.</a:t>
            </a:r>
            <a:endParaRPr lang="ko-KR" altLang="en-US" sz="1600"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14B4D25-1371-F173-E792-BF4857DCD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6866" y="2176193"/>
            <a:ext cx="3798600" cy="235316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2DC8987-7558-E3EE-1D8A-DA928B8ED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5466" y="2210968"/>
            <a:ext cx="3615009" cy="235316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882FCBA-F395-3D8E-4DB2-3CBA962FA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393" y="4793621"/>
            <a:ext cx="7629366" cy="770583"/>
          </a:xfrm>
          <a:prstGeom prst="rect">
            <a:avLst/>
          </a:prstGeom>
        </p:spPr>
      </p:pic>
      <p:pic>
        <p:nvPicPr>
          <p:cNvPr id="15" name="그림 14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8BACB9C6-6E1F-03FB-1AAE-04E06ADBAD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4106165" y="4574753"/>
            <a:ext cx="805001" cy="56938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BD5B74E-8387-1384-DEF4-74014902B47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5341649" y="4793621"/>
            <a:ext cx="3078074" cy="3367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C25013A9-4544-6F7C-E525-5EA660F048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3889034" y="5065413"/>
            <a:ext cx="3634395" cy="33674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A949DA6-9243-E85D-8BE9-751E0C61B6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4659668" y="5314809"/>
            <a:ext cx="2936190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8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182428" y="614948"/>
            <a:ext cx="3463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양적</a:t>
            </a:r>
            <a:r>
              <a:rPr kumimoji="0" lang="ko-KR" altLang="en-US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연구 방법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31" y="1509957"/>
            <a:ext cx="866906" cy="43605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ED9216E-4EDA-91AB-EBEF-EE9E541B94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140868" y="1620545"/>
            <a:ext cx="534839" cy="238625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515955" y="2162832"/>
            <a:ext cx="9217729" cy="4337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88EE4849-1969-8E07-061E-F98A65911E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783615" y="1620544"/>
            <a:ext cx="838587" cy="23862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BE989FE-7C42-F2EB-7223-CF63EB8272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7491653" y="2450129"/>
            <a:ext cx="1217781" cy="238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3044607" y="1584594"/>
            <a:ext cx="7426308" cy="31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계량화된 자료 수집과 통계 분석을 통해 사회현상에 존재하는 보편성을 도출하는 방법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53BFE522-99FC-72AF-B2AD-A6065869DE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696400" y="3281814"/>
            <a:ext cx="2591640" cy="23862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B0A32DE-7A79-2C6B-7E94-89F97081B0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676021" y="3878715"/>
            <a:ext cx="1068309" cy="23862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79D90A0-3160-7E1A-E577-DE166F84ED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483223" y="4241393"/>
            <a:ext cx="1346265" cy="23862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8893D6B-2844-192F-5025-60439A935E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386012" y="5746221"/>
            <a:ext cx="1683514" cy="23862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8B034B02-274F-5FFF-848E-D831A7D78C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7723396" y="5759366"/>
            <a:ext cx="2424805" cy="23862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118EA452-06EF-8F6E-D792-8CDC85E2CD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927540" y="6131790"/>
            <a:ext cx="4166257" cy="238625"/>
          </a:xfrm>
          <a:prstGeom prst="rect">
            <a:avLst/>
          </a:prstGeom>
        </p:spPr>
      </p:pic>
      <p:pic>
        <p:nvPicPr>
          <p:cNvPr id="21" name="그림 20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78D99DF0-F524-9488-F944-C1F02101D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42" y="2437064"/>
            <a:ext cx="292112" cy="2921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F6FB79-A45F-639C-3D12-2651670256FE}"/>
              </a:ext>
            </a:extLst>
          </p:cNvPr>
          <p:cNvSpPr txBox="1"/>
          <p:nvPr/>
        </p:nvSpPr>
        <p:spPr>
          <a:xfrm>
            <a:off x="2434213" y="2437064"/>
            <a:ext cx="7945484" cy="31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>
                <a:solidFill>
                  <a:prstClr val="black"/>
                </a:solidFill>
                <a:ea typeface="NanumGothicExtraBold" panose="020D0904000000000000" pitchFamily="50" charset="-127"/>
              </a:rPr>
              <a:t>전제 </a:t>
            </a:r>
            <a:r>
              <a:rPr lang="en-US" altLang="ko-KR" sz="1400">
                <a:solidFill>
                  <a:prstClr val="black"/>
                </a:solidFill>
                <a:ea typeface="NanumGothicExtraBold" panose="020D0904000000000000" pitchFamily="50" charset="-127"/>
              </a:rPr>
              <a:t>: </a:t>
            </a:r>
            <a:r>
              <a:rPr lang="en-US" altLang="ko-KR" sz="1400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“</a:t>
            </a:r>
            <a:r>
              <a:rPr lang="ko-KR" altLang="en-US" sz="1400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사회현상도 자연현상과 동일한 방법으로 탐구할 수 있다는 방법론적 일원론에 기초</a:t>
            </a:r>
            <a:r>
              <a:rPr lang="en-US" altLang="ko-KR" sz="1400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”</a:t>
            </a: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anumGothicExtraBold" panose="020D0904000000000000" pitchFamily="50" charset="-127"/>
              <a:cs typeface="+mn-cs"/>
            </a:endParaRPr>
          </a:p>
        </p:txBody>
      </p:sp>
      <p:pic>
        <p:nvPicPr>
          <p:cNvPr id="24" name="그림 23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C2726A38-970F-5C4B-60DE-42C21CE7F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95" y="2905321"/>
            <a:ext cx="292112" cy="2921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CF0898C-8786-4519-05C9-1AAA3ED2D9CD}"/>
              </a:ext>
            </a:extLst>
          </p:cNvPr>
          <p:cNvSpPr txBox="1"/>
          <p:nvPr/>
        </p:nvSpPr>
        <p:spPr>
          <a:xfrm>
            <a:off x="2443266" y="2905321"/>
            <a:ext cx="3388675" cy="32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>
                <a:solidFill>
                  <a:prstClr val="black"/>
                </a:solidFill>
                <a:ea typeface="NanumGothicExtraBold" panose="020D0904000000000000" pitchFamily="50" charset="-127"/>
              </a:rPr>
              <a:t>양적 연구 방법 특징</a:t>
            </a: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CDD113FD-F715-E75F-E761-5BDEDF5D4B22}"/>
              </a:ext>
            </a:extLst>
          </p:cNvPr>
          <p:cNvSpPr/>
          <p:nvPr/>
        </p:nvSpPr>
        <p:spPr>
          <a:xfrm>
            <a:off x="2471384" y="3288593"/>
            <a:ext cx="7768908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사회현상에 대한 연구를 통해 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“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변인 간의 관계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”(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독립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변수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종속 변수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)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를 파악하여 일반화나 법칙을 찾아내고자 함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9E359-3287-DB67-C908-454B2E0ACF58}"/>
              </a:ext>
            </a:extLst>
          </p:cNvPr>
          <p:cNvSpPr txBox="1"/>
          <p:nvPr/>
        </p:nvSpPr>
        <p:spPr>
          <a:xfrm>
            <a:off x="2135433" y="3812325"/>
            <a:ext cx="8335482" cy="309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사회현상 연구 방법에 자연현상의 연구 방법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실험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측정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비교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)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을 동일하게 적용할 수 있음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-&gt; “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방법론적 일원론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”</a:t>
            </a:r>
            <a:endParaRPr kumimoji="0" lang="en-US" altLang="ko-KR" sz="1200" b="1" i="0" u="none" strike="noStrike" kern="1200" cap="none" spc="0" normalizeH="0" baseline="0" noProof="0">
              <a:ln>
                <a:solidFill>
                  <a:srgbClr val="4472C4">
                    <a:alpha val="0"/>
                  </a:srgbClr>
                </a:solidFill>
              </a:ln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2D000-A9C3-B302-1C7B-8923C2593D72}"/>
              </a:ext>
            </a:extLst>
          </p:cNvPr>
          <p:cNvSpPr txBox="1"/>
          <p:nvPr/>
        </p:nvSpPr>
        <p:spPr>
          <a:xfrm>
            <a:off x="2290542" y="4208854"/>
            <a:ext cx="5432854" cy="309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사회 현상의 자료를 계량화하기 위해서는 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“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개념의 조작적 정의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”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가 필요</a:t>
            </a:r>
            <a:endParaRPr kumimoji="0" lang="en-US" altLang="ko-KR" sz="1200" b="1" i="0" u="none" strike="noStrike" kern="1200" cap="none" spc="0" normalizeH="0" baseline="0" noProof="0">
              <a:ln>
                <a:solidFill>
                  <a:srgbClr val="4472C4">
                    <a:alpha val="0"/>
                  </a:srgbClr>
                </a:solidFill>
              </a:ln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pic>
        <p:nvPicPr>
          <p:cNvPr id="11" name="그림 10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FBF16377-5D1A-26E6-BC9B-D290838C9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77" y="5320806"/>
            <a:ext cx="292112" cy="2921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09269A-EA19-F86C-D39D-7EAEA9BD7A2D}"/>
              </a:ext>
            </a:extLst>
          </p:cNvPr>
          <p:cNvSpPr txBox="1"/>
          <p:nvPr/>
        </p:nvSpPr>
        <p:spPr>
          <a:xfrm>
            <a:off x="2335807" y="5305586"/>
            <a:ext cx="3388675" cy="32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>
                <a:solidFill>
                  <a:prstClr val="black"/>
                </a:solidFill>
                <a:ea typeface="NanumGothicExtraBold" panose="020D0904000000000000" pitchFamily="50" charset="-127"/>
              </a:rPr>
              <a:t>양적 연구 방법의 의의와 한계</a:t>
            </a: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ABFE17-107A-F849-EDCF-3F326A3D0E0C}"/>
              </a:ext>
            </a:extLst>
          </p:cNvPr>
          <p:cNvSpPr txBox="1"/>
          <p:nvPr/>
        </p:nvSpPr>
        <p:spPr>
          <a:xfrm>
            <a:off x="2236303" y="5722380"/>
            <a:ext cx="8242375" cy="309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계량화된 자료를 통계적으로 분석하므로 객관적이고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정밀한 연구가 가능하며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법칙의 발견이나 현상의 예측에 유용</a:t>
            </a:r>
            <a:endParaRPr kumimoji="0" lang="en-US" altLang="ko-KR" sz="1200" b="1" i="0" u="none" strike="noStrike" kern="1200" cap="none" spc="0" normalizeH="0" baseline="0" noProof="0">
              <a:ln>
                <a:solidFill>
                  <a:srgbClr val="4472C4">
                    <a:alpha val="0"/>
                  </a:srgbClr>
                </a:solidFill>
              </a:ln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F2232-4F1F-C511-82E0-8AFBBC7BA37E}"/>
              </a:ext>
            </a:extLst>
          </p:cNvPr>
          <p:cNvSpPr txBox="1"/>
          <p:nvPr/>
        </p:nvSpPr>
        <p:spPr>
          <a:xfrm>
            <a:off x="2080230" y="6099558"/>
            <a:ext cx="6432955" cy="309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계량화하기 어려운 인간 행위의 주관적인 측면이나 내면세계를 탐구하는 데는 한계</a:t>
            </a:r>
            <a:endParaRPr kumimoji="0" lang="en-US" altLang="ko-KR" sz="1200" b="1" i="0" u="none" strike="noStrike" kern="1200" cap="none" spc="0" normalizeH="0" baseline="0" noProof="0">
              <a:ln>
                <a:solidFill>
                  <a:srgbClr val="4472C4">
                    <a:alpha val="0"/>
                  </a:srgbClr>
                </a:solidFill>
              </a:ln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831F5A-2409-A884-B01E-38FB7A3C5A2E}"/>
              </a:ext>
            </a:extLst>
          </p:cNvPr>
          <p:cNvSpPr txBox="1"/>
          <p:nvPr/>
        </p:nvSpPr>
        <p:spPr>
          <a:xfrm>
            <a:off x="2991427" y="4619839"/>
            <a:ext cx="6329858" cy="549381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독립 변수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: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원인이 되는 변수 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종속 변수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: 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독립 변수의 영향을 받아 변하는 변수 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개념의 조작적 정의 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: 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추상적인 개념을 측정이 가능하도록 수치화한 지표로 바꾸는 것을 의미 </a:t>
            </a:r>
            <a:endParaRPr kumimoji="0" lang="en-US" altLang="ko-KR" sz="1200" b="1" i="0" u="none" strike="noStrike" kern="1200" cap="none" spc="0" normalizeH="0" baseline="0" noProof="0">
              <a:ln>
                <a:solidFill>
                  <a:srgbClr val="4472C4">
                    <a:alpha val="0"/>
                  </a:srgbClr>
                </a:solidFill>
              </a:ln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359956-EA9B-651C-E3B2-4B45F2AFA152}"/>
              </a:ext>
            </a:extLst>
          </p:cNvPr>
          <p:cNvSpPr txBox="1"/>
          <p:nvPr/>
        </p:nvSpPr>
        <p:spPr>
          <a:xfrm>
            <a:off x="8513185" y="3546520"/>
            <a:ext cx="23099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-&gt; 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“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실증적 연구 방법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”</a:t>
            </a:r>
            <a:endParaRPr lang="ko-KR" altLang="en-US" sz="1200">
              <a:solidFill>
                <a:srgbClr val="4592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1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542246" y="501719"/>
            <a:ext cx="794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사회현상을 자연현상처럼 탐구하는 양적 연구 방법</a:t>
            </a:r>
          </a:p>
        </p:txBody>
      </p:sp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도약하며 읽기</a:t>
            </a:r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분석</a:t>
            </a: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CCC28A4-14E8-70E4-28FD-EF37F17F1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552" y="2365854"/>
            <a:ext cx="8586080" cy="254984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B3678CE-DA94-83A6-F6C6-184ED523F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899" y="5094154"/>
            <a:ext cx="8365385" cy="64868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42B4DCA-07CB-0FDE-6025-99C5808313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3017926" y="3092251"/>
            <a:ext cx="3078074" cy="33674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C2AEB26-992D-DF83-4C54-6C281E6A6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6516717" y="3092251"/>
            <a:ext cx="1217693" cy="33674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C4BEE01-0F6E-CBA6-C823-6D65957124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3815385" y="3987022"/>
            <a:ext cx="1483156" cy="33674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D1C9FAC-3601-BDAB-6333-D5018EE11A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6602342" y="4003976"/>
            <a:ext cx="3321941" cy="33674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D9B1313-7CFE-4D99-EA3E-7652348545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1408700" y="4281641"/>
            <a:ext cx="4271533" cy="33674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32D143EA-E58E-CF38-A8A2-3260BA5EB8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7231657" y="4261577"/>
            <a:ext cx="1251550" cy="33674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523874B-9BC6-B38E-DCD9-2C660E9075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8454957" y="4261577"/>
            <a:ext cx="1469325" cy="336749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D3F97E3-ECF7-CBD0-6746-FC47CA729D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1627135" y="4576260"/>
            <a:ext cx="1912770" cy="336749"/>
          </a:xfrm>
          <a:prstGeom prst="rect">
            <a:avLst/>
          </a:prstGeom>
        </p:spPr>
      </p:pic>
      <p:pic>
        <p:nvPicPr>
          <p:cNvPr id="8" name="그래픽 7" descr="배지 1 단색으로 채워진">
            <a:extLst>
              <a:ext uri="{FF2B5EF4-FFF2-40B4-BE49-F238E27FC236}">
                <a16:creationId xmlns:a16="http://schemas.microsoft.com/office/drawing/2014/main" id="{22C283F9-36BC-C510-9EA9-0BE6B67531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12882" y="2913798"/>
            <a:ext cx="293987" cy="293987"/>
          </a:xfrm>
          <a:prstGeom prst="rect">
            <a:avLst/>
          </a:prstGeom>
        </p:spPr>
      </p:pic>
      <p:pic>
        <p:nvPicPr>
          <p:cNvPr id="16" name="그래픽 15" descr="배지 단색으로 채워진">
            <a:extLst>
              <a:ext uri="{FF2B5EF4-FFF2-40B4-BE49-F238E27FC236}">
                <a16:creationId xmlns:a16="http://schemas.microsoft.com/office/drawing/2014/main" id="{1C2BAC8E-75E3-CD8F-D370-55E838E2F3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15385" y="3780239"/>
            <a:ext cx="282166" cy="2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20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542246" y="501719"/>
            <a:ext cx="794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사회현상을 자연현상처럼 탐구하는 양적 연구 방법 </a:t>
            </a:r>
            <a:r>
              <a:rPr lang="ko-KR" altLang="en-US" sz="1600">
                <a:solidFill>
                  <a:srgbClr val="FF0000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예시 답안</a:t>
            </a:r>
          </a:p>
        </p:txBody>
      </p:sp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도약하며 읽기</a:t>
            </a:r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분석</a:t>
            </a: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330859"/>
            <a:ext cx="10154347" cy="483455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02E85A5-BE21-9E1A-A461-C09D54DD4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373" y="1941806"/>
            <a:ext cx="4607677" cy="3834304"/>
          </a:xfrm>
          <a:prstGeom prst="rect">
            <a:avLst/>
          </a:prstGeom>
        </p:spPr>
      </p:pic>
      <p:pic>
        <p:nvPicPr>
          <p:cNvPr id="7" name="그림 6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7CD01EB2-909E-39A4-5CEC-118E7B678B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3698760" y="2275173"/>
            <a:ext cx="846080" cy="56938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F227D3D-4688-80A1-E1FC-677B0BFCC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4276358" y="2507809"/>
            <a:ext cx="2622383" cy="336749"/>
          </a:xfrm>
          <a:prstGeom prst="rect">
            <a:avLst/>
          </a:prstGeom>
        </p:spPr>
      </p:pic>
      <p:pic>
        <p:nvPicPr>
          <p:cNvPr id="18" name="그림 17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136CF2EB-B4DF-901E-6CE7-78836C77BA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3698760" y="2574096"/>
            <a:ext cx="846080" cy="56938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0DA3CDB-88CF-2851-CD8F-698A505BE2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4383908" y="2806732"/>
            <a:ext cx="1000638" cy="33674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ADDB112-5C5E-6CB4-A597-9F3F01C019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3621481" y="3481243"/>
            <a:ext cx="1167802" cy="33674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962ABB6-0784-3F36-5322-BDE2AABC2C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3668779" y="4346169"/>
            <a:ext cx="1167802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876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182428" y="614948"/>
            <a:ext cx="3463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질</a:t>
            </a:r>
            <a:r>
              <a:rPr kumimoji="0" lang="ko-KR" altLang="en-US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적 연구 방법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40" y="1387696"/>
            <a:ext cx="866906" cy="43605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ED9216E-4EDA-91AB-EBEF-EE9E541B94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299639" y="1526271"/>
            <a:ext cx="2734904" cy="238625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487363" y="1995342"/>
            <a:ext cx="9217729" cy="4514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BA3886F9-2676-F0FA-4226-A81FD00184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7289000" y="1551514"/>
            <a:ext cx="1284632" cy="238625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1838D50A-6EA3-4237-3F04-FF504CA986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8410121" y="2188632"/>
            <a:ext cx="1277087" cy="23862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B5813041-E2D5-A843-09BB-F3FDE9AF80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2424271" y="2956046"/>
            <a:ext cx="662961" cy="238625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90F18774-7FEF-0C01-D7F9-6D0B048270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087232" y="3552331"/>
            <a:ext cx="1511928" cy="238625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7B1EDEB8-4EAC-2DBF-044D-257519C095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447328" y="3559896"/>
            <a:ext cx="1707571" cy="238625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16D3AF1-99F3-1BF3-456C-2A4D2DFB52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328642" y="3983628"/>
            <a:ext cx="2118686" cy="238625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2CADCCC9-2247-DDD3-6E64-B46AB97876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654621" y="3928450"/>
            <a:ext cx="863874" cy="238625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E6E01D1-9A84-4974-C83D-CE01730F59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7794634" y="3942275"/>
            <a:ext cx="1159942" cy="238625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A4B9F990-F788-73FA-F005-06301CD8E5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053317" y="4380895"/>
            <a:ext cx="2465178" cy="238625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573B9A75-8018-27EC-9CB7-9D5D69D0B9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2424271" y="4766596"/>
            <a:ext cx="2256371" cy="238625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48C58490-440D-4DC4-D8C3-B8963B5BA8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630822" y="5817076"/>
            <a:ext cx="4015112" cy="23862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0EE30325-B76B-9DD7-2E77-4D8D92C4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328642" y="6176090"/>
            <a:ext cx="1958582" cy="238625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3D3E7F4E-6A7D-D843-E170-F91E6F621A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6995994" y="6192465"/>
            <a:ext cx="2446770" cy="238625"/>
          </a:xfrm>
          <a:prstGeom prst="rect">
            <a:avLst/>
          </a:prstGeom>
        </p:spPr>
      </p:pic>
      <p:grpSp>
        <p:nvGrpSpPr>
          <p:cNvPr id="57" name="그룹 56">
            <a:extLst>
              <a:ext uri="{FF2B5EF4-FFF2-40B4-BE49-F238E27FC236}">
                <a16:creationId xmlns:a16="http://schemas.microsoft.com/office/drawing/2014/main" id="{777CAC32-B588-6351-8250-4165C4DDF1D9}"/>
              </a:ext>
            </a:extLst>
          </p:cNvPr>
          <p:cNvGrpSpPr/>
          <p:nvPr/>
        </p:nvGrpSpPr>
        <p:grpSpPr>
          <a:xfrm>
            <a:off x="1581940" y="2139779"/>
            <a:ext cx="9094104" cy="4283667"/>
            <a:chOff x="1581940" y="2139779"/>
            <a:chExt cx="9094104" cy="4283667"/>
          </a:xfrm>
        </p:grpSpPr>
        <p:pic>
          <p:nvPicPr>
            <p:cNvPr id="21" name="그림 2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78D99DF0-F524-9488-F944-C1F02101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931" y="2139779"/>
              <a:ext cx="292112" cy="2921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F6FB79-A45F-639C-3D12-2651670256FE}"/>
                </a:ext>
              </a:extLst>
            </p:cNvPr>
            <p:cNvSpPr txBox="1"/>
            <p:nvPr/>
          </p:nvSpPr>
          <p:spPr>
            <a:xfrm>
              <a:off x="2351723" y="2139779"/>
              <a:ext cx="8238543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전제 </a:t>
              </a:r>
              <a:r>
                <a:rPr lang="en-US" altLang="ko-KR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: </a:t>
              </a:r>
              <a:r>
                <a:rPr lang="en-US" altLang="ko-KR" sz="1400">
                  <a:solidFill>
                    <a:srgbClr val="4592FA"/>
                  </a:solidFill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“</a:t>
              </a:r>
              <a:r>
                <a:rPr lang="ko-KR" altLang="en-US" sz="1400">
                  <a:solidFill>
                    <a:srgbClr val="4592FA"/>
                  </a:solidFill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사회현상과 자연현상은 본질적으로 달라 다른 방법으로 탐구해야 한다는 방법론적 이원론에 기초</a:t>
              </a:r>
              <a:r>
                <a:rPr lang="en-US" altLang="ko-KR" sz="1400">
                  <a:solidFill>
                    <a:srgbClr val="4592FA"/>
                  </a:solidFill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”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pic>
          <p:nvPicPr>
            <p:cNvPr id="24" name="그림 23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C2726A38-970F-5C4B-60DE-42C21CE7F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588" y="2575789"/>
              <a:ext cx="292112" cy="29211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CF0898C-8786-4519-05C9-1AAA3ED2D9CD}"/>
                </a:ext>
              </a:extLst>
            </p:cNvPr>
            <p:cNvSpPr txBox="1"/>
            <p:nvPr/>
          </p:nvSpPr>
          <p:spPr>
            <a:xfrm>
              <a:off x="2351723" y="2566573"/>
              <a:ext cx="3388675" cy="323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>
                  <a:solidFill>
                    <a:prstClr val="black"/>
                  </a:solidFill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질</a:t>
              </a: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적 연구 방법 특징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2" name="Rectangle 5">
              <a:extLst>
                <a:ext uri="{FF2B5EF4-FFF2-40B4-BE49-F238E27FC236}">
                  <a16:creationId xmlns:a16="http://schemas.microsoft.com/office/drawing/2014/main" id="{CDD113FD-F715-E75F-E761-5BDEDF5D4B22}"/>
                </a:ext>
              </a:extLst>
            </p:cNvPr>
            <p:cNvSpPr/>
            <p:nvPr/>
          </p:nvSpPr>
          <p:spPr>
            <a:xfrm>
              <a:off x="2265947" y="2955419"/>
              <a:ext cx="8410097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사회현상은 자연현상과 다른 특성을 지니고 있기에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자연현상의 연구 방법과는 다른 방법으로 연구해야 함 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-&gt; 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“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방법론적 이원론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”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A9E359-3287-DB67-C908-454B2E0ACF58}"/>
                </a:ext>
              </a:extLst>
            </p:cNvPr>
            <p:cNvSpPr txBox="1"/>
            <p:nvPr/>
          </p:nvSpPr>
          <p:spPr>
            <a:xfrm>
              <a:off x="2183985" y="3506854"/>
              <a:ext cx="5042909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행위자의 주관적 의미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 행위 동기 등에 대하여 심층적으로 이해하고자 함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02D000-A9C3-B302-1C7B-8923C2593D72}"/>
                </a:ext>
              </a:extLst>
            </p:cNvPr>
            <p:cNvSpPr txBox="1"/>
            <p:nvPr/>
          </p:nvSpPr>
          <p:spPr>
            <a:xfrm>
              <a:off x="1989012" y="4327902"/>
              <a:ext cx="5432854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자료를 해석하는 과정에서 감정 이입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직관적 통찰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경험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지식 등이 활용 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pic>
          <p:nvPicPr>
            <p:cNvPr id="11" name="그림 1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BF16377-5D1A-26E6-BC9B-D290838C9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317" y="5137980"/>
              <a:ext cx="292112" cy="292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09269A-EA19-F86C-D39D-7EAEA9BD7A2D}"/>
                </a:ext>
              </a:extLst>
            </p:cNvPr>
            <p:cNvSpPr txBox="1"/>
            <p:nvPr/>
          </p:nvSpPr>
          <p:spPr>
            <a:xfrm>
              <a:off x="2265947" y="5122760"/>
              <a:ext cx="3388675" cy="323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양적 연구 방법의 의의와 한계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ABFE17-107A-F849-EDCF-3F326A3D0E0C}"/>
                </a:ext>
              </a:extLst>
            </p:cNvPr>
            <p:cNvSpPr txBox="1"/>
            <p:nvPr/>
          </p:nvSpPr>
          <p:spPr>
            <a:xfrm>
              <a:off x="2001317" y="5449072"/>
              <a:ext cx="7236067" cy="614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통계 자료와 같은 양적 분석 자료나 인과 법칙과 같은 단순화된 진술로는 파악하기 어려운 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사회현상의 이면에 담긴 의미를 심층적으로 이해하는데 유용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FF2232-4F1F-C511-82E0-8AFBBC7BA37E}"/>
                </a:ext>
              </a:extLst>
            </p:cNvPr>
            <p:cNvSpPr txBox="1"/>
            <p:nvPr/>
          </p:nvSpPr>
          <p:spPr>
            <a:xfrm>
              <a:off x="1581940" y="6114131"/>
              <a:ext cx="8828941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연구자의 주관이 지나치게 개입될 소지가 있으며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 결과만으로 일반화된 지식을 얻기 어렵다는 한계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77BC694-6429-9416-6D40-C46CD1086E00}"/>
                </a:ext>
              </a:extLst>
            </p:cNvPr>
            <p:cNvSpPr txBox="1"/>
            <p:nvPr/>
          </p:nvSpPr>
          <p:spPr>
            <a:xfrm>
              <a:off x="2980500" y="3228096"/>
              <a:ext cx="42311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ex.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가치 함축적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조작과 통제가 어려움</a:t>
              </a:r>
              <a:endParaRPr lang="ko-KR" altLang="en-US" sz="12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E91440-042F-17CE-8068-BD6071D841AF}"/>
                </a:ext>
              </a:extLst>
            </p:cNvPr>
            <p:cNvSpPr txBox="1"/>
            <p:nvPr/>
          </p:nvSpPr>
          <p:spPr>
            <a:xfrm>
              <a:off x="2147373" y="3906931"/>
              <a:ext cx="7787274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인간 행위의 이면에 담긴 동기와 의미를 이해하고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해석이 필요하다고 보기 때문에 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“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해석적 연구 방법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”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이라고도 함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0451917-C998-9B21-20EC-B703A8AC5564}"/>
                </a:ext>
              </a:extLst>
            </p:cNvPr>
            <p:cNvSpPr txBox="1"/>
            <p:nvPr/>
          </p:nvSpPr>
          <p:spPr>
            <a:xfrm>
              <a:off x="1722046" y="4709863"/>
              <a:ext cx="5432854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공식적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자료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비공식적 자료도 중시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(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일기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편지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낙서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대화록 등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)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1800044" y="1499653"/>
            <a:ext cx="9103363" cy="31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>
                <a:solidFill>
                  <a:prstClr val="black"/>
                </a:solidFill>
                <a:ea typeface="NanumGothicExtraBold" panose="020D0904000000000000" pitchFamily="50" charset="-127"/>
              </a:rPr>
              <a:t>연구 대상자의 생활 세계에 대한 관찰이나 면담 등으로 자료를 수집하여</a:t>
            </a:r>
            <a:r>
              <a:rPr lang="en-US" altLang="ko-KR" sz="1400">
                <a:solidFill>
                  <a:prstClr val="black"/>
                </a:solidFill>
                <a:ea typeface="NanumGothicExtraBold" panose="020D0904000000000000" pitchFamily="50" charset="-127"/>
              </a:rPr>
              <a:t>, </a:t>
            </a:r>
            <a:r>
              <a:rPr lang="ko-KR" altLang="en-US" sz="1400">
                <a:solidFill>
                  <a:prstClr val="black"/>
                </a:solidFill>
                <a:ea typeface="NanumGothicExtraBold" panose="020D0904000000000000" pitchFamily="50" charset="-127"/>
              </a:rPr>
              <a:t>연구자의 해석을 통해 결론을 도출하는 방법</a:t>
            </a: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anumGothicExtraBold" panose="020D0904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4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도약하며 읽기</a:t>
            </a:r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이해</a:t>
            </a: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542247" y="501719"/>
            <a:ext cx="2205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‘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사랑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’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에 대한 질적 연구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93014F9-CA9C-9677-2E45-1128946BA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014" y="2070184"/>
            <a:ext cx="7813139" cy="326384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4CED06F-E225-6525-BE90-102FEE164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842" y="5418499"/>
            <a:ext cx="7518714" cy="39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66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테마">
  <a:themeElements>
    <a:clrScheme name="템플릿 02_Blue">
      <a:dk1>
        <a:sysClr val="windowText" lastClr="000000"/>
      </a:dk1>
      <a:lt1>
        <a:sysClr val="window" lastClr="FFFFFF"/>
      </a:lt1>
      <a:dk2>
        <a:srgbClr val="FFFF00"/>
      </a:dk2>
      <a:lt2>
        <a:srgbClr val="FFFF00"/>
      </a:lt2>
      <a:accent1>
        <a:srgbClr val="F2F2F2"/>
      </a:accent1>
      <a:accent2>
        <a:srgbClr val="262626"/>
      </a:accent2>
      <a:accent3>
        <a:srgbClr val="2269F7"/>
      </a:accent3>
      <a:accent4>
        <a:srgbClr val="00A3FF"/>
      </a:accent4>
      <a:accent5>
        <a:srgbClr val="FFFF00"/>
      </a:accent5>
      <a:accent6>
        <a:srgbClr val="FFFF00"/>
      </a:accent6>
      <a:hlink>
        <a:srgbClr val="0563C1"/>
      </a:hlink>
      <a:folHlink>
        <a:srgbClr val="954F72"/>
      </a:folHlink>
    </a:clrScheme>
    <a:fontScheme name="G마켓 산스">
      <a:majorFont>
        <a:latin typeface="G마켓 산스 TTF Bold"/>
        <a:ea typeface="G마켓 산스 TTF Bold"/>
        <a:cs typeface=""/>
      </a:majorFont>
      <a:minorFont>
        <a:latin typeface="G마켓 산스 TTF Medium"/>
        <a:ea typeface="G마켓 산스 TTF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solidFill>
            <a:srgbClr val="5B9EF9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dirty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1263</Words>
  <Application>Microsoft Office PowerPoint</Application>
  <PresentationFormat>와이드스크린</PresentationFormat>
  <Paragraphs>162</Paragraphs>
  <Slides>27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27</vt:i4>
      </vt:variant>
    </vt:vector>
  </HeadingPairs>
  <TitlesOfParts>
    <vt:vector size="42" baseType="lpstr">
      <vt:lpstr>HY견고딕</vt:lpstr>
      <vt:lpstr>나눔고딕 ExtraBold</vt:lpstr>
      <vt:lpstr>맑은 고딕</vt:lpstr>
      <vt:lpstr>Arial</vt:lpstr>
      <vt:lpstr>Adobe 고딕 Std B</vt:lpstr>
      <vt:lpstr>나눔고딕</vt:lpstr>
      <vt:lpstr>NanumGothicExtraBold</vt:lpstr>
      <vt:lpstr>나눔고딕</vt:lpstr>
      <vt:lpstr>나눔스퀘어 ExtraBold</vt:lpstr>
      <vt:lpstr>나눔스퀘어_ac ExtraBold</vt:lpstr>
      <vt:lpstr>G마켓 산스 TTF Bold</vt:lpstr>
      <vt:lpstr>G마켓 산스 TTF Medium</vt:lpstr>
      <vt:lpstr>Office 테마</vt:lpstr>
      <vt:lpstr>표지 마스터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미경 김</dc:creator>
  <cp:lastModifiedBy>미경 김</cp:lastModifiedBy>
  <cp:revision>63</cp:revision>
  <dcterms:created xsi:type="dcterms:W3CDTF">2024-07-30T05:05:06Z</dcterms:created>
  <dcterms:modified xsi:type="dcterms:W3CDTF">2024-08-31T05:25:55Z</dcterms:modified>
</cp:coreProperties>
</file>