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298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나눔고딕" panose="020D0604000000000000" pitchFamily="50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24" d="100"/>
          <a:sy n="124" d="100"/>
        </p:scale>
        <p:origin x="12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풀꽃 천사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10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자연스러운 발성으로 리듬을 살려 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23096" y="1667890"/>
            <a:ext cx="198727" cy="372313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  박자의 가락이 아름다운 곡으로 ‘표정을 담아 서정적으로’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(  =114)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부른다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2019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년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KBS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창작동요대회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최우수노랫말상과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작곡우수상을 수상하였으며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작곡가가 자신의 아들에게 선물한 곡으로 알려져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E800412-E529-4080-AE35-F82D6045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45446" y="3303977"/>
            <a:ext cx="198727" cy="37231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D65F1C6-2A8B-4309-86B0-8D364BBB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89165" y="3338734"/>
            <a:ext cx="198727" cy="3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87569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790561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388AB88-DE62-40D5-8325-6B08C143A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15" y="934896"/>
            <a:ext cx="5344085" cy="5241315"/>
          </a:xfrm>
          <a:prstGeom prst="rect">
            <a:avLst/>
          </a:prstGeom>
        </p:spPr>
      </p:pic>
      <p:pic>
        <p:nvPicPr>
          <p:cNvPr id="6" name="Q2. 풀꽃 천사-노래">
            <a:hlinkClick r:id="" action="ppaction://media"/>
            <a:extLst>
              <a:ext uri="{FF2B5EF4-FFF2-40B4-BE49-F238E27FC236}">
                <a16:creationId xmlns:a16="http://schemas.microsoft.com/office/drawing/2014/main" id="{E84CC20A-C924-4FC6-AB43-60BB05CFD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2932" y="1187449"/>
            <a:ext cx="371476" cy="371476"/>
          </a:xfrm>
          <a:prstGeom prst="rect">
            <a:avLst/>
          </a:prstGeom>
        </p:spPr>
      </p:pic>
      <p:pic>
        <p:nvPicPr>
          <p:cNvPr id="7" name="Q2.풀꽃 천사-반주">
            <a:hlinkClick r:id="" action="ppaction://media"/>
            <a:extLst>
              <a:ext uri="{FF2B5EF4-FFF2-40B4-BE49-F238E27FC236}">
                <a16:creationId xmlns:a16="http://schemas.microsoft.com/office/drawing/2014/main" id="{6DDD4E54-B8CF-415C-91C0-27E86B3B2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2932" y="2127249"/>
            <a:ext cx="371476" cy="37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박자 이해하기</a:t>
            </a:r>
          </a:p>
        </p:txBody>
      </p:sp>
      <p:pic>
        <p:nvPicPr>
          <p:cNvPr id="8" name="그림 7" descr="라인, 타이포그래피이(가) 표시된 사진&#10;&#10;자동 생성된 설명">
            <a:extLst>
              <a:ext uri="{FF2B5EF4-FFF2-40B4-BE49-F238E27FC236}">
                <a16:creationId xmlns:a16="http://schemas.microsoft.com/office/drawing/2014/main" id="{60988FEE-4F03-43F0-9CB8-8483ADD1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39" y="2167039"/>
            <a:ext cx="7620722" cy="1797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2350C-D314-4E00-8808-CFDD157DAA3F}"/>
              </a:ext>
            </a:extLst>
          </p:cNvPr>
          <p:cNvSpPr txBox="1"/>
          <p:nvPr/>
        </p:nvSpPr>
        <p:spPr>
          <a:xfrm>
            <a:off x="3207659" y="4051148"/>
            <a:ext cx="292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강  </a:t>
            </a:r>
            <a:r>
              <a:rPr lang="ko-KR" altLang="en-US" sz="1400" dirty="0"/>
              <a:t> </a:t>
            </a:r>
            <a:r>
              <a:rPr lang="ko-KR" altLang="en-US" sz="2400" dirty="0"/>
              <a:t>    약     </a:t>
            </a:r>
            <a:r>
              <a:rPr lang="ko-KR" altLang="en-US" sz="2800" dirty="0"/>
              <a:t> </a:t>
            </a:r>
            <a:r>
              <a:rPr lang="ko-KR" altLang="en-US" sz="2400" dirty="0"/>
              <a:t> </a:t>
            </a:r>
            <a:r>
              <a:rPr lang="ko-KR" altLang="en-US" sz="2400" dirty="0" err="1"/>
              <a:t>약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33EE09E-D97B-42DB-A6F6-5D27D5B56A06}"/>
              </a:ext>
            </a:extLst>
          </p:cNvPr>
          <p:cNvSpPr/>
          <p:nvPr/>
        </p:nvSpPr>
        <p:spPr>
          <a:xfrm>
            <a:off x="3055259" y="2167038"/>
            <a:ext cx="3075921" cy="1797984"/>
          </a:xfrm>
          <a:prstGeom prst="rect">
            <a:avLst/>
          </a:prstGeom>
          <a:solidFill>
            <a:schemeClr val="accent5">
              <a:lumMod val="20000"/>
              <a:lumOff val="80000"/>
              <a:alpha val="32000"/>
            </a:schemeClr>
          </a:solidFill>
          <a:ln w="2222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F591C95-290A-42E5-9A54-A296DD08D796}"/>
              </a:ext>
            </a:extLst>
          </p:cNvPr>
          <p:cNvSpPr/>
          <p:nvPr/>
        </p:nvSpPr>
        <p:spPr>
          <a:xfrm>
            <a:off x="6234069" y="2167038"/>
            <a:ext cx="3075921" cy="1797984"/>
          </a:xfrm>
          <a:prstGeom prst="rect">
            <a:avLst/>
          </a:prstGeom>
          <a:solidFill>
            <a:schemeClr val="accent5">
              <a:lumMod val="20000"/>
              <a:lumOff val="80000"/>
              <a:alpha val="32000"/>
            </a:schemeClr>
          </a:solidFill>
          <a:ln w="2222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E855FB-1AA0-4641-895A-E09D1C57638A}"/>
              </a:ext>
            </a:extLst>
          </p:cNvPr>
          <p:cNvSpPr txBox="1"/>
          <p:nvPr/>
        </p:nvSpPr>
        <p:spPr>
          <a:xfrm>
            <a:off x="4160554" y="1557693"/>
            <a:ext cx="86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5"/>
                </a:solidFill>
              </a:rPr>
              <a:t>1</a:t>
            </a:r>
            <a:endParaRPr lang="ko-KR" altLang="en-US" sz="2800" dirty="0"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523E7D-DE59-4C7E-8751-0CA62511E6D7}"/>
              </a:ext>
            </a:extLst>
          </p:cNvPr>
          <p:cNvSpPr txBox="1"/>
          <p:nvPr/>
        </p:nvSpPr>
        <p:spPr>
          <a:xfrm>
            <a:off x="7339364" y="1557693"/>
            <a:ext cx="86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accent5"/>
                </a:solidFill>
              </a:rPr>
              <a:t>2</a:t>
            </a:r>
            <a:endParaRPr lang="ko-KR" altLang="en-US" sz="2800" dirty="0">
              <a:solidFill>
                <a:schemeClr val="accent5"/>
              </a:solidFill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E93FB3C-0700-4CC2-85BB-6921025C09F2}"/>
              </a:ext>
            </a:extLst>
          </p:cNvPr>
          <p:cNvGrpSpPr/>
          <p:nvPr/>
        </p:nvGrpSpPr>
        <p:grpSpPr>
          <a:xfrm>
            <a:off x="4696108" y="5022694"/>
            <a:ext cx="3075921" cy="555226"/>
            <a:chOff x="4513589" y="1411041"/>
            <a:chExt cx="3075921" cy="555226"/>
          </a:xfrm>
        </p:grpSpPr>
        <p:sp>
          <p:nvSpPr>
            <p:cNvPr id="6" name="화살표: 오각형 5">
              <a:extLst>
                <a:ext uri="{FF2B5EF4-FFF2-40B4-BE49-F238E27FC236}">
                  <a16:creationId xmlns:a16="http://schemas.microsoft.com/office/drawing/2014/main" id="{C40A4DC8-1D6A-4C75-B1E7-B9417826A1ED}"/>
                </a:ext>
              </a:extLst>
            </p:cNvPr>
            <p:cNvSpPr/>
            <p:nvPr/>
          </p:nvSpPr>
          <p:spPr>
            <a:xfrm>
              <a:off x="4513589" y="1411041"/>
              <a:ext cx="3075921" cy="555226"/>
            </a:xfrm>
            <a:prstGeom prst="homePlat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3C99C9E-208D-4BCF-8ECD-B69A3CF4A02E}"/>
                </a:ext>
              </a:extLst>
            </p:cNvPr>
            <p:cNvGrpSpPr/>
            <p:nvPr/>
          </p:nvGrpSpPr>
          <p:grpSpPr>
            <a:xfrm>
              <a:off x="4738416" y="1534765"/>
              <a:ext cx="2579941" cy="307778"/>
              <a:chOff x="4651590" y="1561681"/>
              <a:chExt cx="2579941" cy="307778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40C1D525-D9F7-43CD-ADEE-B12AEEEDE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4651590" y="1561681"/>
                <a:ext cx="164281" cy="30777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EE150E-3937-46E8-9F10-409996A5C909}"/>
                  </a:ext>
                </a:extLst>
              </p:cNvPr>
              <p:cNvSpPr txBox="1"/>
              <p:nvPr/>
            </p:nvSpPr>
            <p:spPr>
              <a:xfrm>
                <a:off x="4733731" y="1561682"/>
                <a:ext cx="24978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dirty="0"/>
                  <a:t>박자는 </a:t>
                </a:r>
                <a:r>
                  <a:rPr lang="en-US" altLang="ko-KR" sz="1400" dirty="0"/>
                  <a:t>2</a:t>
                </a:r>
                <a:r>
                  <a:rPr lang="ko-KR" altLang="en-US" sz="1400" dirty="0"/>
                  <a:t>박자 계통의 </a:t>
                </a:r>
                <a:r>
                  <a:rPr lang="ko-KR" altLang="en-US" sz="1400" dirty="0" err="1"/>
                  <a:t>겹박자</a:t>
                </a:r>
                <a:r>
                  <a:rPr lang="en-US" altLang="ko-KR" sz="1400" dirty="0"/>
                  <a:t>!</a:t>
                </a:r>
                <a:endParaRPr lang="ko-KR" altLang="en-US" sz="1400" dirty="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2D97580-A4AE-4FCA-A3C3-1FAD1B1AAE32}"/>
              </a:ext>
            </a:extLst>
          </p:cNvPr>
          <p:cNvSpPr txBox="1"/>
          <p:nvPr/>
        </p:nvSpPr>
        <p:spPr>
          <a:xfrm>
            <a:off x="6201176" y="4081926"/>
            <a:ext cx="28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/>
              <a:t>중강</a:t>
            </a:r>
            <a:r>
              <a:rPr lang="ko-KR" altLang="en-US" sz="2400" dirty="0"/>
              <a:t>     </a:t>
            </a:r>
            <a:r>
              <a:rPr lang="ko-KR" altLang="en-US" sz="1200" dirty="0"/>
              <a:t> </a:t>
            </a:r>
            <a:r>
              <a:rPr lang="ko-KR" altLang="en-US" sz="2400" dirty="0"/>
              <a:t>약      </a:t>
            </a:r>
            <a:r>
              <a:rPr lang="ko-KR" altLang="en-US" sz="1600" dirty="0"/>
              <a:t> </a:t>
            </a:r>
            <a:r>
              <a:rPr lang="ko-KR" altLang="en-US" sz="2400" dirty="0" err="1"/>
              <a:t>약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5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변성기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2743200" cy="155575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5DD6358-CA58-438F-BB86-20201AF1EE55}"/>
              </a:ext>
            </a:extLst>
          </p:cNvPr>
          <p:cNvSpPr txBox="1">
            <a:spLocks/>
          </p:cNvSpPr>
          <p:nvPr/>
        </p:nvSpPr>
        <p:spPr>
          <a:xfrm>
            <a:off x="1371600" y="1529689"/>
            <a:ext cx="9432292" cy="221436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차 성징에 따른 성대의 성장 과정에서 나타나는 목소리의 변화이다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남학생은 만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12~13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여학생은 만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11~12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세인 청소년기에 보통 나타나며 개인차가 있을 수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어릴 때의 높고 가는 목소리가 굵고 낮은 목소리로 성숙하게 변화하지만 변화 정도에 개인차가 있어 목소리의 변화를 강하게 느끼거나 미처 알아채지 못하는 경우도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변성기는 성대가 예민한 시기이기 때문에 관리가 중요하다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E6361BE-4215-4209-A994-AB96189A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999" y="3968481"/>
            <a:ext cx="2211789" cy="2039394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E94722FC-A8CD-4F85-B03D-90CDDD906DF8}"/>
              </a:ext>
            </a:extLst>
          </p:cNvPr>
          <p:cNvSpPr/>
          <p:nvPr/>
        </p:nvSpPr>
        <p:spPr>
          <a:xfrm>
            <a:off x="2434590" y="3968481"/>
            <a:ext cx="4639310" cy="197829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400" b="1" dirty="0"/>
              <a:t>성대 관리하기</a:t>
            </a:r>
            <a:endParaRPr lang="en-US" altLang="ko-KR" sz="1400" b="1" dirty="0"/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1. </a:t>
            </a:r>
            <a:r>
              <a:rPr lang="ko-KR" altLang="en-US" sz="1400" dirty="0"/>
              <a:t>무리한 발성으로 노래 부르지 않는다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2. </a:t>
            </a:r>
            <a:r>
              <a:rPr lang="ko-KR" altLang="en-US" sz="1400" dirty="0"/>
              <a:t>큰소리를 내는 등 성대를 자극하지 않는다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3. </a:t>
            </a:r>
            <a:r>
              <a:rPr lang="ko-KR" altLang="en-US" sz="1400" dirty="0"/>
              <a:t>자연스럽고 편안하게 목소리를 낸다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 4. </a:t>
            </a:r>
            <a:r>
              <a:rPr lang="ko-KR" altLang="en-US" sz="1400" dirty="0"/>
              <a:t>적당한 수분 섭취와 습도를 유지한다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153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202</Words>
  <Application>Microsoft Office PowerPoint</Application>
  <PresentationFormat>와이드스크린</PresentationFormat>
  <Paragraphs>36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Times New Roman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jungin kim</cp:lastModifiedBy>
  <cp:revision>134</cp:revision>
  <dcterms:created xsi:type="dcterms:W3CDTF">2024-07-03T01:17:18Z</dcterms:created>
  <dcterms:modified xsi:type="dcterms:W3CDTF">2025-05-08T07:16:25Z</dcterms:modified>
</cp:coreProperties>
</file>