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sldIdLst>
    <p:sldId id="292" r:id="rId5"/>
    <p:sldId id="298" r:id="rId6"/>
    <p:sldId id="297" r:id="rId7"/>
    <p:sldId id="307" r:id="rId8"/>
    <p:sldId id="308" r:id="rId9"/>
    <p:sldId id="313" r:id="rId10"/>
    <p:sldId id="299" r:id="rId11"/>
    <p:sldId id="306" r:id="rId12"/>
    <p:sldId id="310" r:id="rId13"/>
    <p:sldId id="305" r:id="rId14"/>
    <p:sldId id="312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07"/>
            <p14:sldId id="308"/>
            <p14:sldId id="313"/>
            <p14:sldId id="299"/>
            <p14:sldId id="306"/>
            <p14:sldId id="310"/>
            <p14:sldId id="305"/>
            <p14:sldId id="31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FFFFFF"/>
    <a:srgbClr val="A8AFC5"/>
    <a:srgbClr val="6F6AAA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05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420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A01-FBD5-5C59-C4BE-EA1FE5AA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DD4FF7-71F3-CFCE-DCE6-C76B5233D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735A425-14EE-6FCA-32F4-280E4204B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ECD4C86-BDC7-95C6-C876-B842B2D3F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6562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72ADB-E96C-6CF2-BE1C-281051AFA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7D1BBE-42A6-61A9-6127-C6CE43F06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BA68424-ED38-77EE-2B21-7343795AF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389B9C-1859-77B1-9D25-4EAED313E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4893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6E733-7B75-F8DD-61DD-15FB8A8FC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E9DA6E-231C-FE43-63E0-D7CFCF923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72D07B-F530-F598-8026-40177925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8BDDF0-6DFE-5065-D0AA-5B36EFDE7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8853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3.JPG"/><Relationship Id="rId7" Type="http://schemas.openxmlformats.org/officeDocument/2006/relationships/slide" Target="slide10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11" Type="http://schemas.openxmlformats.org/officeDocument/2006/relationships/image" Target="../media/image15.JPG"/><Relationship Id="rId5" Type="http://schemas.openxmlformats.org/officeDocument/2006/relationships/image" Target="../media/image13.JPG"/><Relationship Id="rId10" Type="http://schemas.openxmlformats.org/officeDocument/2006/relationships/slide" Target="slide8.xml"/><Relationship Id="rId4" Type="http://schemas.openxmlformats.org/officeDocument/2006/relationships/slide" Target="slide9.xml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185255"/>
            <a:ext cx="5760000" cy="79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ko-KR" altLang="en-US" dirty="0">
                <a:solidFill>
                  <a:schemeClr val="tx1"/>
                </a:solidFill>
              </a:rPr>
              <a:t>강강술래</a:t>
            </a:r>
            <a:r>
              <a:rPr kumimoji="1" lang="en-US" altLang="ko-KR" dirty="0">
                <a:solidFill>
                  <a:schemeClr val="tx1"/>
                </a:solidFill>
              </a:rPr>
              <a:t>·</a:t>
            </a:r>
          </a:p>
          <a:p>
            <a:pPr>
              <a:lnSpc>
                <a:spcPct val="90000"/>
              </a:lnSpc>
            </a:pPr>
            <a:r>
              <a:rPr kumimoji="1" lang="ko-KR" altLang="en-US" dirty="0" err="1">
                <a:solidFill>
                  <a:schemeClr val="tx1"/>
                </a:solidFill>
              </a:rPr>
              <a:t>자진강강술래</a:t>
            </a:r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endParaRPr kumimoji="1" lang="ko-KR" altLang="en-US" dirty="0">
              <a:solidFill>
                <a:schemeClr val="bg1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34</a:t>
            </a:r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장단</a:t>
            </a:r>
            <a:r>
              <a:rPr lang="en-US" altLang="ko-KR" dirty="0"/>
              <a:t>: </a:t>
            </a:r>
            <a:r>
              <a:rPr lang="ko-KR" altLang="en-US" dirty="0"/>
              <a:t>중모리장단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5FC4CB97-8524-012D-185B-A69F13CA33F6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232278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장단</a:t>
            </a:r>
            <a:r>
              <a:rPr lang="en-US" altLang="ko-KR" dirty="0"/>
              <a:t>: </a:t>
            </a:r>
            <a:r>
              <a:rPr lang="ko-KR" altLang="en-US" dirty="0"/>
              <a:t>자진모리장단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C239874A-7F83-FB8E-995D-BC9D11609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0E289D4C-A56F-27EC-82B3-B65879B0AA3B}"/>
              </a:ext>
            </a:extLst>
          </p:cNvPr>
          <p:cNvGrpSpPr/>
          <p:nvPr/>
        </p:nvGrpSpPr>
        <p:grpSpPr>
          <a:xfrm>
            <a:off x="836500" y="1869646"/>
            <a:ext cx="11201400" cy="3498948"/>
            <a:chOff x="836500" y="1869646"/>
            <a:chExt cx="11201400" cy="3498948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6A254C2-382C-EB0D-F65A-018B97695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00" y="1869646"/>
              <a:ext cx="11201400" cy="202466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B8E0437-2ED7-1992-322B-D7346FA5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872" y="3842946"/>
              <a:ext cx="9644654" cy="1525648"/>
            </a:xfrm>
            <a:prstGeom prst="rect">
              <a:avLst/>
            </a:prstGeom>
          </p:spPr>
        </p:pic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97C73961-FA49-AD96-169C-C2EBFFA16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20" y="2119405"/>
            <a:ext cx="1113835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96EDD-253A-4A66-0947-9F022420B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6AD6B15-07A5-5FB0-52E8-C3C7A6F275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한배의 변화와 </a:t>
            </a:r>
            <a:r>
              <a:rPr lang="ko-KR" altLang="en-US" dirty="0" err="1"/>
              <a:t>시김새를</a:t>
            </a:r>
            <a:r>
              <a:rPr lang="ko-KR" altLang="en-US" dirty="0"/>
              <a:t> 살려 노래 부르기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37E53C4-188B-843F-0AAA-7D772AC5D8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B3A148-A56C-5BDC-ADB2-E8194D4B4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610" y="828674"/>
            <a:ext cx="5654779" cy="5457825"/>
          </a:xfrm>
          <a:prstGeom prst="rect">
            <a:avLst/>
          </a:prstGeom>
        </p:spPr>
      </p:pic>
      <p:pic>
        <p:nvPicPr>
          <p:cNvPr id="6" name="[아침나라 중음①]_1단원_교과서_34쪽_강강술래_자진강강술래_반주_78→96">
            <a:hlinkClick r:id="" action="ppaction://media"/>
            <a:extLst>
              <a:ext uri="{FF2B5EF4-FFF2-40B4-BE49-F238E27FC236}">
                <a16:creationId xmlns:a16="http://schemas.microsoft.com/office/drawing/2014/main" id="{ACB5113A-B66C-2252-B906-6596FD4F0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7305" y="2895182"/>
            <a:ext cx="377219" cy="377219"/>
          </a:xfrm>
          <a:prstGeom prst="rect">
            <a:avLst/>
          </a:prstGeom>
        </p:spPr>
      </p:pic>
      <p:pic>
        <p:nvPicPr>
          <p:cNvPr id="8" name="[아침나라 중음①]_1단원_교과서_34쪽_강강술래 자진강강술래_노래">
            <a:hlinkClick r:id="" action="ppaction://media"/>
            <a:extLst>
              <a:ext uri="{FF2B5EF4-FFF2-40B4-BE49-F238E27FC236}">
                <a16:creationId xmlns:a16="http://schemas.microsoft.com/office/drawing/2014/main" id="{ADBE8817-AF0A-BB79-94D8-CA49EC938A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7306" y="1984049"/>
            <a:ext cx="377219" cy="377219"/>
          </a:xfrm>
          <a:prstGeom prst="rect">
            <a:avLst/>
          </a:prstGeom>
        </p:spPr>
      </p:pic>
      <p:grpSp>
        <p:nvGrpSpPr>
          <p:cNvPr id="9" name="그룹 3">
            <a:extLst>
              <a:ext uri="{FF2B5EF4-FFF2-40B4-BE49-F238E27FC236}">
                <a16:creationId xmlns:a16="http://schemas.microsoft.com/office/drawing/2014/main" id="{42719398-D5DC-69BF-1755-E3C6BA9E79C5}"/>
              </a:ext>
            </a:extLst>
          </p:cNvPr>
          <p:cNvGrpSpPr>
            <a:grpSpLocks/>
          </p:cNvGrpSpPr>
          <p:nvPr/>
        </p:nvGrpSpPr>
        <p:grpSpPr bwMode="auto">
          <a:xfrm>
            <a:off x="1147650" y="1520451"/>
            <a:ext cx="603474" cy="377219"/>
            <a:chOff x="4665259" y="556012"/>
            <a:chExt cx="618853" cy="363546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0048AAB-98BC-A8FE-F075-C4345EBF0F67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EA56A44-AEE9-FF16-F48E-200B2CBEFB7F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12" name="그룹 31">
            <a:extLst>
              <a:ext uri="{FF2B5EF4-FFF2-40B4-BE49-F238E27FC236}">
                <a16:creationId xmlns:a16="http://schemas.microsoft.com/office/drawing/2014/main" id="{6B8CF707-9C8F-B88D-FB0C-734D57923787}"/>
              </a:ext>
            </a:extLst>
          </p:cNvPr>
          <p:cNvGrpSpPr>
            <a:grpSpLocks/>
          </p:cNvGrpSpPr>
          <p:nvPr/>
        </p:nvGrpSpPr>
        <p:grpSpPr bwMode="auto">
          <a:xfrm>
            <a:off x="1147651" y="2436347"/>
            <a:ext cx="605025" cy="377219"/>
            <a:chOff x="4487479" y="556042"/>
            <a:chExt cx="618853" cy="363546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DF396713-99AD-725E-EC0B-D69FF3154112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DC08D51-EC5C-BEFE-06D7-ED28B532238F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3063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아침나라 중학교 음악 </a:t>
            </a:r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①</a:t>
            </a:r>
          </a:p>
          <a:p>
            <a:endParaRPr kumimoji="1"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 err="1">
                <a:solidFill>
                  <a:schemeClr val="tx1"/>
                </a:solidFill>
              </a:rPr>
              <a:t>긴자진</a:t>
            </a:r>
            <a:r>
              <a:rPr kumimoji="1" lang="ko-KR" altLang="en-US" sz="3200" dirty="0">
                <a:solidFill>
                  <a:schemeClr val="tx1"/>
                </a:solidFill>
              </a:rPr>
              <a:t> 형식과 한배의 변화를 알고</a:t>
            </a:r>
            <a:endParaRPr kumimoji="1" lang="en-US" altLang="ko-KR" sz="3200" dirty="0">
              <a:solidFill>
                <a:schemeClr val="tx1"/>
              </a:solidFill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</a:rPr>
              <a:t>노래로 표현할 수 있다</a:t>
            </a:r>
            <a:r>
              <a:rPr kumimoji="1" lang="en-US" altLang="ko-KR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>
            <a:extLst>
              <a:ext uri="{FF2B5EF4-FFF2-40B4-BE49-F238E27FC236}">
                <a16:creationId xmlns:a16="http://schemas.microsoft.com/office/drawing/2014/main" id="{1F827A38-C657-A441-24E8-6D9D2EAAA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64" y="572474"/>
            <a:ext cx="2871926" cy="571305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슬라이드 확대/축소 48">
                <a:extLst>
                  <a:ext uri="{FF2B5EF4-FFF2-40B4-BE49-F238E27FC236}">
                    <a16:creationId xmlns:a16="http://schemas.microsoft.com/office/drawing/2014/main" id="{E95DD1E7-1CFB-6A6A-A835-9A68315E35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4102736"/>
                  </p:ext>
                </p:extLst>
              </p:nvPr>
            </p:nvGraphicFramePr>
            <p:xfrm>
              <a:off x="4579543" y="4084471"/>
              <a:ext cx="3393050" cy="1908592"/>
            </p:xfrm>
            <a:graphic>
              <a:graphicData uri="http://schemas.microsoft.com/office/powerpoint/2016/slidezoom">
                <pslz:sldZm>
                  <pslz:sldZmObj sldId="307" cId="2771022972">
                    <pslz:zmPr id="{D2965C36-E32B-4143-8118-BE5EE8E89B47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93050" cy="190859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슬라이드 확대/축소 4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95DD1E7-1CFB-6A6A-A835-9A68315E35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9543" y="4084471"/>
                <a:ext cx="3393050" cy="190859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우리나라 민요의 구분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1D80E5-465E-E514-BD63-F1E12672C41D}"/>
              </a:ext>
            </a:extLst>
          </p:cNvPr>
          <p:cNvSpPr txBox="1"/>
          <p:nvPr/>
        </p:nvSpPr>
        <p:spPr>
          <a:xfrm>
            <a:off x="6176008" y="4746476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경상도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652ED9-4842-C66C-C947-2CB4A3F919CC}"/>
              </a:ext>
            </a:extLst>
          </p:cNvPr>
          <p:cNvSpPr txBox="1"/>
          <p:nvPr/>
        </p:nvSpPr>
        <p:spPr>
          <a:xfrm>
            <a:off x="5401836" y="505215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전라도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8B4E5C-F4D6-4622-11E6-20AF9F2ACB6C}"/>
              </a:ext>
            </a:extLst>
          </p:cNvPr>
          <p:cNvSpPr txBox="1"/>
          <p:nvPr/>
        </p:nvSpPr>
        <p:spPr>
          <a:xfrm>
            <a:off x="5414527" y="351310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경기도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D8ED84-0E94-FB62-5D54-05ABA0A41C2A}"/>
              </a:ext>
            </a:extLst>
          </p:cNvPr>
          <p:cNvSpPr txBox="1"/>
          <p:nvPr/>
        </p:nvSpPr>
        <p:spPr>
          <a:xfrm>
            <a:off x="5546951" y="4269301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충청도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A14725-0406-8F46-DB22-1CA1B23EDD05}"/>
              </a:ext>
            </a:extLst>
          </p:cNvPr>
          <p:cNvSpPr txBox="1"/>
          <p:nvPr/>
        </p:nvSpPr>
        <p:spPr>
          <a:xfrm>
            <a:off x="5844217" y="3229462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강원도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DDAE22-4C9C-5DC0-080B-03E160183214}"/>
              </a:ext>
            </a:extLst>
          </p:cNvPr>
          <p:cNvSpPr txBox="1"/>
          <p:nvPr/>
        </p:nvSpPr>
        <p:spPr>
          <a:xfrm>
            <a:off x="5905511" y="1758137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함경도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E5657D-9B29-84E5-7B69-5373FB5124F2}"/>
              </a:ext>
            </a:extLst>
          </p:cNvPr>
          <p:cNvSpPr txBox="1"/>
          <p:nvPr/>
        </p:nvSpPr>
        <p:spPr>
          <a:xfrm>
            <a:off x="4919348" y="2257703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평안도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98A1A-4922-C374-DF94-C768E3848DA8}"/>
              </a:ext>
            </a:extLst>
          </p:cNvPr>
          <p:cNvSpPr txBox="1"/>
          <p:nvPr/>
        </p:nvSpPr>
        <p:spPr>
          <a:xfrm>
            <a:off x="4892276" y="3181563"/>
            <a:ext cx="1226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황해도</a:t>
            </a:r>
            <a:endParaRPr lang="ko-KR" altLang="en-US" sz="12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85AB2D7-8A98-33E9-A44B-633DFE9EC7C7}"/>
              </a:ext>
            </a:extLst>
          </p:cNvPr>
          <p:cNvGrpSpPr/>
          <p:nvPr/>
        </p:nvGrpSpPr>
        <p:grpSpPr>
          <a:xfrm>
            <a:off x="3243196" y="1694014"/>
            <a:ext cx="1769725" cy="1056724"/>
            <a:chOff x="3243196" y="1694014"/>
            <a:chExt cx="1769725" cy="1056724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241C1C74-8D8A-7600-F5E2-B59C488D28F5}"/>
                </a:ext>
              </a:extLst>
            </p:cNvPr>
            <p:cNvCxnSpPr/>
            <p:nvPr/>
          </p:nvCxnSpPr>
          <p:spPr>
            <a:xfrm>
              <a:off x="4293830" y="2222376"/>
              <a:ext cx="719091" cy="0"/>
            </a:xfrm>
            <a:prstGeom prst="line">
              <a:avLst/>
            </a:prstGeom>
            <a:ln w="28575">
              <a:solidFill>
                <a:srgbClr val="B2884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4780FC31-79F0-3EDE-3ED2-296D0934A3E2}"/>
                </a:ext>
              </a:extLst>
            </p:cNvPr>
            <p:cNvSpPr/>
            <p:nvPr/>
          </p:nvSpPr>
          <p:spPr>
            <a:xfrm>
              <a:off x="3345400" y="1694014"/>
              <a:ext cx="1022413" cy="1056724"/>
            </a:xfrm>
            <a:prstGeom prst="ellipse">
              <a:avLst/>
            </a:prstGeom>
            <a:solidFill>
              <a:srgbClr val="B288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4A5239-C202-8BC1-6E58-E48845FD2D42}"/>
                </a:ext>
              </a:extLst>
            </p:cNvPr>
            <p:cNvSpPr txBox="1"/>
            <p:nvPr/>
          </p:nvSpPr>
          <p:spPr>
            <a:xfrm>
              <a:off x="3243196" y="2049954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서도 민요</a:t>
              </a:r>
              <a:endParaRPr lang="ko-KR" altLang="en-US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893E22B4-8B6D-F6C0-467F-CA97668A8DAE}"/>
              </a:ext>
            </a:extLst>
          </p:cNvPr>
          <p:cNvGrpSpPr/>
          <p:nvPr/>
        </p:nvGrpSpPr>
        <p:grpSpPr>
          <a:xfrm>
            <a:off x="6027937" y="5231087"/>
            <a:ext cx="2239440" cy="1056724"/>
            <a:chOff x="6027937" y="5231087"/>
            <a:chExt cx="2239440" cy="1056724"/>
          </a:xfrm>
        </p:grpSpPr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AC9FDE02-8961-2333-EA72-3CAFF42C3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27937" y="5930283"/>
              <a:ext cx="1208842" cy="251534"/>
            </a:xfrm>
            <a:prstGeom prst="line">
              <a:avLst/>
            </a:prstGeom>
            <a:ln w="28575">
              <a:solidFill>
                <a:srgbClr val="E97D3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5A890F34-F6D2-6FE4-BC40-D6D164B3B838}"/>
                </a:ext>
              </a:extLst>
            </p:cNvPr>
            <p:cNvSpPr/>
            <p:nvPr/>
          </p:nvSpPr>
          <p:spPr>
            <a:xfrm>
              <a:off x="7132331" y="5231087"/>
              <a:ext cx="1022413" cy="1056724"/>
            </a:xfrm>
            <a:prstGeom prst="ellipse">
              <a:avLst/>
            </a:prstGeom>
            <a:solidFill>
              <a:srgbClr val="E97D3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01A4A3-C2B6-31ED-21A7-38B90BD256A0}"/>
                </a:ext>
              </a:extLst>
            </p:cNvPr>
            <p:cNvSpPr txBox="1"/>
            <p:nvPr/>
          </p:nvSpPr>
          <p:spPr>
            <a:xfrm>
              <a:off x="7040557" y="5590172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제주 민요</a:t>
              </a:r>
              <a:endParaRPr lang="ko-KR" altLang="en-US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EB86DD06-4F80-D84C-B68B-EA5E8879260A}"/>
              </a:ext>
            </a:extLst>
          </p:cNvPr>
          <p:cNvGrpSpPr/>
          <p:nvPr/>
        </p:nvGrpSpPr>
        <p:grpSpPr>
          <a:xfrm>
            <a:off x="6877234" y="3235769"/>
            <a:ext cx="1714982" cy="1056724"/>
            <a:chOff x="6877234" y="3235769"/>
            <a:chExt cx="1714982" cy="1056724"/>
          </a:xfrm>
        </p:grpSpPr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9DBF6C49-0F24-7A7E-5C31-C4E7351ED36C}"/>
                </a:ext>
              </a:extLst>
            </p:cNvPr>
            <p:cNvCxnSpPr/>
            <p:nvPr/>
          </p:nvCxnSpPr>
          <p:spPr>
            <a:xfrm>
              <a:off x="6877234" y="3764131"/>
              <a:ext cx="719091" cy="0"/>
            </a:xfrm>
            <a:prstGeom prst="line">
              <a:avLst/>
            </a:prstGeom>
            <a:ln w="28575">
              <a:solidFill>
                <a:srgbClr val="69B76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A003B011-14D0-4194-F80C-D64C4BD779C5}"/>
                </a:ext>
              </a:extLst>
            </p:cNvPr>
            <p:cNvSpPr/>
            <p:nvPr/>
          </p:nvSpPr>
          <p:spPr>
            <a:xfrm>
              <a:off x="7467600" y="3235769"/>
              <a:ext cx="1022413" cy="1056724"/>
            </a:xfrm>
            <a:prstGeom prst="ellipse">
              <a:avLst/>
            </a:prstGeom>
            <a:solidFill>
              <a:srgbClr val="69B7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F6FA07-E9EF-BD9D-A7D6-285821028E5C}"/>
                </a:ext>
              </a:extLst>
            </p:cNvPr>
            <p:cNvSpPr txBox="1"/>
            <p:nvPr/>
          </p:nvSpPr>
          <p:spPr>
            <a:xfrm>
              <a:off x="7365396" y="3594854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동부 민요</a:t>
              </a:r>
              <a:endParaRPr lang="ko-KR" altLang="en-US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052C252-0624-76A9-6FAE-8F1E4119DAFC}"/>
              </a:ext>
            </a:extLst>
          </p:cNvPr>
          <p:cNvGrpSpPr/>
          <p:nvPr/>
        </p:nvGrpSpPr>
        <p:grpSpPr>
          <a:xfrm>
            <a:off x="4002317" y="3672255"/>
            <a:ext cx="1660155" cy="1056724"/>
            <a:chOff x="4002317" y="3672255"/>
            <a:chExt cx="1660155" cy="1056724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DEE9C321-A4F6-94A9-441C-8537C0DD8C21}"/>
                </a:ext>
              </a:extLst>
            </p:cNvPr>
            <p:cNvCxnSpPr/>
            <p:nvPr/>
          </p:nvCxnSpPr>
          <p:spPr>
            <a:xfrm>
              <a:off x="4943381" y="4200617"/>
              <a:ext cx="719091" cy="0"/>
            </a:xfrm>
            <a:prstGeom prst="line">
              <a:avLst/>
            </a:prstGeom>
            <a:ln w="28575">
              <a:solidFill>
                <a:srgbClr val="6F6AA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0E3F6F15-BCF6-45DD-9631-389B1AF278DF}"/>
                </a:ext>
              </a:extLst>
            </p:cNvPr>
            <p:cNvSpPr/>
            <p:nvPr/>
          </p:nvSpPr>
          <p:spPr>
            <a:xfrm>
              <a:off x="4088769" y="3672255"/>
              <a:ext cx="1022413" cy="1056724"/>
            </a:xfrm>
            <a:prstGeom prst="ellipse">
              <a:avLst/>
            </a:prstGeom>
            <a:solidFill>
              <a:srgbClr val="6F6A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2B7490-0EE9-C50E-310D-70363BE94CCF}"/>
                </a:ext>
              </a:extLst>
            </p:cNvPr>
            <p:cNvSpPr txBox="1"/>
            <p:nvPr/>
          </p:nvSpPr>
          <p:spPr>
            <a:xfrm>
              <a:off x="4002317" y="4031339"/>
              <a:ext cx="1226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bg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경기 민요</a:t>
              </a:r>
              <a:endParaRPr lang="ko-KR" altLang="en-US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14477905-895A-9EAE-5674-29ED66EBEA7F}"/>
              </a:ext>
            </a:extLst>
          </p:cNvPr>
          <p:cNvSpPr/>
          <p:nvPr/>
        </p:nvSpPr>
        <p:spPr>
          <a:xfrm>
            <a:off x="-1" y="13976"/>
            <a:ext cx="12192000" cy="684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CD53D4-D08E-C3CB-975A-836EBB417A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36B41CE-5706-41F7-37EE-F5809FE4F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15749" r="8561" b="8333"/>
          <a:stretch/>
        </p:blipFill>
        <p:spPr>
          <a:xfrm>
            <a:off x="921112" y="13976"/>
            <a:ext cx="9705975" cy="685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7FEC7-1E10-3395-D0B0-65916BD95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9E0EEFB4-EBB9-88FC-85EE-6706F06856A3}"/>
              </a:ext>
            </a:extLst>
          </p:cNvPr>
          <p:cNvSpPr/>
          <p:nvPr/>
        </p:nvSpPr>
        <p:spPr>
          <a:xfrm>
            <a:off x="-1" y="13976"/>
            <a:ext cx="12192000" cy="684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25E0E8-BB58-FB8B-E260-3D9D60A5C6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3724310-3AEE-BD47-E497-55F54E088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15749" r="8561" b="8333"/>
          <a:stretch/>
        </p:blipFill>
        <p:spPr>
          <a:xfrm>
            <a:off x="921112" y="13976"/>
            <a:ext cx="9705975" cy="6851012"/>
          </a:xfrm>
          <a:prstGeom prst="rect">
            <a:avLst/>
          </a:prstGeom>
        </p:spPr>
      </p:pic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44C9AABF-3F30-2B6C-2B6E-4D64BA36372C}"/>
              </a:ext>
            </a:extLst>
          </p:cNvPr>
          <p:cNvSpPr/>
          <p:nvPr/>
        </p:nvSpPr>
        <p:spPr>
          <a:xfrm>
            <a:off x="1633629" y="2542179"/>
            <a:ext cx="2450691" cy="1199242"/>
          </a:xfrm>
          <a:prstGeom prst="wedgeRoundRectCallout">
            <a:avLst>
              <a:gd name="adj1" fmla="val 34128"/>
              <a:gd name="adj2" fmla="val 73254"/>
              <a:gd name="adj3" fmla="val 16667"/>
            </a:avLst>
          </a:prstGeom>
          <a:solidFill>
            <a:srgbClr val="A8AFC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   가락이 구성지고 </a:t>
            </a:r>
            <a:endParaRPr lang="en-US" altLang="ko-KR" dirty="0">
              <a:solidFill>
                <a:schemeClr val="tx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r>
              <a:rPr lang="ko-KR" altLang="en-US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   극적인 표현이 많다</a:t>
            </a:r>
            <a:r>
              <a:rPr lang="en-US" altLang="ko-KR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.</a:t>
            </a:r>
            <a:endParaRPr lang="ko-KR" altLang="en-US" dirty="0">
              <a:solidFill>
                <a:schemeClr val="tx1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3F467-B6A2-9F84-6035-7663CA3958C0}"/>
              </a:ext>
            </a:extLst>
          </p:cNvPr>
          <p:cNvSpPr txBox="1"/>
          <p:nvPr/>
        </p:nvSpPr>
        <p:spPr>
          <a:xfrm>
            <a:off x="1408792" y="2311346"/>
            <a:ext cx="290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 w="15875">
                  <a:solidFill>
                    <a:srgbClr val="2B3C71"/>
                  </a:solidFill>
                </a:ln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남도 민요의 특징</a:t>
            </a:r>
            <a:endParaRPr lang="ko-KR" altLang="en-US" sz="2800" dirty="0">
              <a:ln w="15875">
                <a:solidFill>
                  <a:srgbClr val="2B3C71"/>
                </a:solidFill>
              </a:ln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1B197-2CE7-65F3-85E5-A0F08AC102E5}"/>
              </a:ext>
            </a:extLst>
          </p:cNvPr>
          <p:cNvSpPr txBox="1"/>
          <p:nvPr/>
        </p:nvSpPr>
        <p:spPr>
          <a:xfrm>
            <a:off x="7141563" y="2571597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경상도</a:t>
            </a:r>
            <a:endParaRPr lang="ko-KR" altLang="en-US" sz="28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D0502-474A-E8CA-1785-647B08DB6DEC}"/>
              </a:ext>
            </a:extLst>
          </p:cNvPr>
          <p:cNvSpPr txBox="1"/>
          <p:nvPr/>
        </p:nvSpPr>
        <p:spPr>
          <a:xfrm>
            <a:off x="4547279" y="3709332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전라도</a:t>
            </a:r>
            <a:endParaRPr lang="ko-KR" altLang="en-US" sz="28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6C296-C3D8-079C-8CCA-BD2F22B28715}"/>
              </a:ext>
            </a:extLst>
          </p:cNvPr>
          <p:cNvSpPr txBox="1"/>
          <p:nvPr/>
        </p:nvSpPr>
        <p:spPr>
          <a:xfrm>
            <a:off x="4926693" y="791496"/>
            <a:ext cx="1226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충청도</a:t>
            </a:r>
            <a:endParaRPr lang="ko-KR" altLang="en-US" sz="2800" dirty="0">
              <a:solidFill>
                <a:schemeClr val="bg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07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4DBF-11DE-9F9F-098C-DF58DE4A7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아침나라 중음①]_1단원_교과서_34쪽_강강술래_자진강강술래_반주_78→96">
            <a:hlinkClick r:id="" action="ppaction://media"/>
            <a:extLst>
              <a:ext uri="{FF2B5EF4-FFF2-40B4-BE49-F238E27FC236}">
                <a16:creationId xmlns:a16="http://schemas.microsoft.com/office/drawing/2014/main" id="{9CC7C825-555D-C77B-3AF4-DEEA85F9C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305" y="2895182"/>
            <a:ext cx="377219" cy="377219"/>
          </a:xfrm>
          <a:prstGeom prst="rect">
            <a:avLst/>
          </a:prstGeom>
        </p:spPr>
      </p:pic>
      <p:pic>
        <p:nvPicPr>
          <p:cNvPr id="2" name="[아침나라 중음①]_1단원_교과서_34쪽_강강술래 자진강강술래_노래">
            <a:hlinkClick r:id="" action="ppaction://media"/>
            <a:extLst>
              <a:ext uri="{FF2B5EF4-FFF2-40B4-BE49-F238E27FC236}">
                <a16:creationId xmlns:a16="http://schemas.microsoft.com/office/drawing/2014/main" id="{C53E1124-3A18-D548-BA6F-500FD2B104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306" y="1984049"/>
            <a:ext cx="377219" cy="377219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1CB22B-8E2D-3620-E571-0942996120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4819F5-ADAC-9694-C4A0-51EC5F593F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F83F4B05-465C-313C-ADA0-6310E8C5AB40}"/>
              </a:ext>
            </a:extLst>
          </p:cNvPr>
          <p:cNvGrpSpPr>
            <a:grpSpLocks/>
          </p:cNvGrpSpPr>
          <p:nvPr/>
        </p:nvGrpSpPr>
        <p:grpSpPr bwMode="auto">
          <a:xfrm>
            <a:off x="1147650" y="1520451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C96ABD0-DCA0-AF83-32C0-94E4CC93A046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B5CE6AAE-E432-2B0D-A1BF-63F548C20650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BD2D4C62-3E7A-795B-69F0-FEC572265275}"/>
              </a:ext>
            </a:extLst>
          </p:cNvPr>
          <p:cNvGrpSpPr>
            <a:grpSpLocks/>
          </p:cNvGrpSpPr>
          <p:nvPr/>
        </p:nvGrpSpPr>
        <p:grpSpPr bwMode="auto">
          <a:xfrm>
            <a:off x="1147651" y="2436347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51AB9EC7-0B46-F283-ECF1-E2461D365B2F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76A0418-5C0D-CDDF-08EA-8F189D175FB2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295132F9-86D5-E35C-E4D7-2D383F92E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15" y="360000"/>
            <a:ext cx="6032570" cy="582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73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A7D0A16D-2924-3DD9-B9A4-ADDC235F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19" y="2705581"/>
            <a:ext cx="1037723" cy="58371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슬라이드 확대/축소 11">
                <a:extLst>
                  <a:ext uri="{FF2B5EF4-FFF2-40B4-BE49-F238E27FC236}">
                    <a16:creationId xmlns:a16="http://schemas.microsoft.com/office/drawing/2014/main" id="{B36573E7-EE03-C347-63AF-26AD072078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7270286"/>
                  </p:ext>
                </p:extLst>
              </p:nvPr>
            </p:nvGraphicFramePr>
            <p:xfrm>
              <a:off x="1042852" y="1590995"/>
              <a:ext cx="636135" cy="357826"/>
            </p:xfrm>
            <a:graphic>
              <a:graphicData uri="http://schemas.microsoft.com/office/powerpoint/2016/slidezoom">
                <pslz:sldZm>
                  <pslz:sldZmObj sldId="310" cId="3036409408">
                    <pslz:zmPr id="{968FF52E-96F1-4FE5-BFD8-3D38076C2CA7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6135" cy="3578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슬라이드 확대/축소 1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36573E7-EE03-C347-63AF-26AD072078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2852" y="1590995"/>
                <a:ext cx="636135" cy="35782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슬라이드 확대/축소 9">
                <a:extLst>
                  <a:ext uri="{FF2B5EF4-FFF2-40B4-BE49-F238E27FC236}">
                    <a16:creationId xmlns:a16="http://schemas.microsoft.com/office/drawing/2014/main" id="{72F189B5-342B-2CF4-0BCC-9E8252BED0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6251771"/>
                  </p:ext>
                </p:extLst>
              </p:nvPr>
            </p:nvGraphicFramePr>
            <p:xfrm>
              <a:off x="1040225" y="2201074"/>
              <a:ext cx="636135" cy="357826"/>
            </p:xfrm>
            <a:graphic>
              <a:graphicData uri="http://schemas.microsoft.com/office/powerpoint/2016/slidezoom">
                <pslz:sldZm>
                  <pslz:sldZmObj sldId="305" cId="2887400231">
                    <pslz:zmPr id="{0EE19111-30FC-41DB-A82D-DC45F3686CA1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6135" cy="3578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슬라이드 확대/축소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2F189B5-342B-2CF4-0BCC-9E8252BED0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0225" y="2201074"/>
                <a:ext cx="636135" cy="35782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슬라이드 확대/축소 6">
                <a:extLst>
                  <a:ext uri="{FF2B5EF4-FFF2-40B4-BE49-F238E27FC236}">
                    <a16:creationId xmlns:a16="http://schemas.microsoft.com/office/drawing/2014/main" id="{5F259E60-AA67-51BC-9B61-EE05BE53CE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2074717"/>
                  </p:ext>
                </p:extLst>
              </p:nvPr>
            </p:nvGraphicFramePr>
            <p:xfrm>
              <a:off x="1042853" y="975370"/>
              <a:ext cx="636135" cy="357826"/>
            </p:xfrm>
            <a:graphic>
              <a:graphicData uri="http://schemas.microsoft.com/office/powerpoint/2016/slidezoom">
                <pslz:sldZm>
                  <pslz:sldZmObj sldId="306" cId="2997858265">
                    <pslz:zmPr id="{C9843F54-FF3E-4339-B20A-FEF3CEB31F4B}" imageType="cover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6135" cy="3578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슬라이드 확대/축소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5F259E60-AA67-51BC-9B61-EE05BE53CE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42853" y="975370"/>
                <a:ext cx="636135" cy="35782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50289F1-8191-8E20-D119-1FACFD70D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36800" y="802810"/>
            <a:ext cx="9347200" cy="5334571"/>
          </a:xfrm>
        </p:spPr>
        <p:txBody>
          <a:bodyPr/>
          <a:lstStyle/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 err="1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육자배기토리</a:t>
            </a:r>
            <a:endParaRPr kumimoji="1" lang="en-US" altLang="ko-KR" sz="2000" dirty="0">
              <a:solidFill>
                <a:schemeClr val="tx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메기고 받는 형식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, </a:t>
            </a:r>
            <a:r>
              <a:rPr kumimoji="1" lang="ko-KR" altLang="en-US" sz="2000" dirty="0" err="1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긴자진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 형식</a:t>
            </a:r>
            <a:endParaRPr kumimoji="1" lang="en-US" altLang="ko-KR" sz="2000" dirty="0">
              <a:solidFill>
                <a:schemeClr val="tx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중모리장단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, 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자진모리장단</a:t>
            </a:r>
            <a:endParaRPr kumimoji="1" lang="en-US" altLang="ko-KR" sz="2000" dirty="0">
              <a:solidFill>
                <a:schemeClr val="tx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명절에 전라도 해안 지방 부녀자들이 넓은 마당에 모여 손잡고 돌며 부르던 노래이다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. 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풍요를 기원하는 세시풍속 중 하나로 </a:t>
            </a:r>
            <a:r>
              <a:rPr kumimoji="1" lang="ko-KR" altLang="en-US" sz="2000" dirty="0" err="1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악가무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 형태인 종합예술의 성격을 띈다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. </a:t>
            </a:r>
          </a:p>
          <a:p>
            <a:pPr indent="0">
              <a:lnSpc>
                <a:spcPct val="150000"/>
              </a:lnSpc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1966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년 국가무형문화재 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8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호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, 2009</a:t>
            </a:r>
            <a:r>
              <a:rPr kumimoji="1" lang="ko-KR" altLang="en-US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년 유네스코 인류무형문화유산으로 등재되었다</a:t>
            </a:r>
            <a:r>
              <a:rPr kumimoji="1" lang="en-US" altLang="ko-KR" sz="2000" dirty="0">
                <a:solidFill>
                  <a:schemeClr val="tx1"/>
                </a:solidFill>
                <a:latin typeface="NanumGothicExtraBold" pitchFamily="2" charset="-127"/>
                <a:ea typeface="NanumGothicExtraBold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토리</a:t>
            </a:r>
            <a:r>
              <a:rPr kumimoji="1" lang="en-US" altLang="ko-KR" dirty="0">
                <a:solidFill>
                  <a:schemeClr val="tx1"/>
                </a:solidFill>
              </a:rPr>
              <a:t>: </a:t>
            </a:r>
            <a:r>
              <a:rPr kumimoji="1" lang="ko-KR" altLang="en-US" dirty="0" err="1">
                <a:solidFill>
                  <a:schemeClr val="tx1"/>
                </a:solidFill>
              </a:rPr>
              <a:t>육자배기토리</a:t>
            </a:r>
            <a:endParaRPr kumimoji="1" lang="en-US" altLang="ko-KR" dirty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3" name="텍스트 개체 틀 22">
            <a:extLst>
              <a:ext uri="{FF2B5EF4-FFF2-40B4-BE49-F238E27FC236}">
                <a16:creationId xmlns:a16="http://schemas.microsoft.com/office/drawing/2014/main" id="{6D6662A1-994B-C558-2D11-43AEEE444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B28E172-9472-CAEE-F17A-1AC9D4BC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2290903"/>
            <a:ext cx="10685359" cy="18602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6A73CE3-B6B7-1710-8CB2-3738AB172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322480"/>
            <a:ext cx="10685359" cy="2682025"/>
          </a:xfrm>
          <a:prstGeom prst="rect">
            <a:avLst/>
          </a:prstGeom>
        </p:spPr>
      </p:pic>
      <p:sp>
        <p:nvSpPr>
          <p:cNvPr id="15" name="말풍선: 타원형 14">
            <a:extLst>
              <a:ext uri="{FF2B5EF4-FFF2-40B4-BE49-F238E27FC236}">
                <a16:creationId xmlns:a16="http://schemas.microsoft.com/office/drawing/2014/main" id="{B2862580-14B4-40F6-B9BB-461C8353C716}"/>
              </a:ext>
            </a:extLst>
          </p:cNvPr>
          <p:cNvSpPr/>
          <p:nvPr/>
        </p:nvSpPr>
        <p:spPr>
          <a:xfrm>
            <a:off x="3457575" y="1930903"/>
            <a:ext cx="1552575" cy="954974"/>
          </a:xfrm>
          <a:prstGeom prst="wedgeEllipseCallout">
            <a:avLst>
              <a:gd name="adj1" fmla="val -31876"/>
              <a:gd name="adj2" fmla="val 60505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강하게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떨어준다</a:t>
            </a:r>
            <a:r>
              <a:rPr lang="en-US" altLang="ko-KR" sz="1600" dirty="0"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  <a:endParaRPr lang="ko-KR" altLang="en-US" sz="1600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1CC2DB7A-4F49-5DF5-A0C4-A7F0BF4C3194}"/>
              </a:ext>
            </a:extLst>
          </p:cNvPr>
          <p:cNvSpPr/>
          <p:nvPr/>
        </p:nvSpPr>
        <p:spPr>
          <a:xfrm>
            <a:off x="5915025" y="1930903"/>
            <a:ext cx="1552575" cy="954974"/>
          </a:xfrm>
          <a:prstGeom prst="wedgeEllipseCallout">
            <a:avLst>
              <a:gd name="adj1" fmla="val -31876"/>
              <a:gd name="adj2" fmla="val 60505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강하게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떨어준다</a:t>
            </a:r>
            <a:r>
              <a:rPr lang="en-US" altLang="ko-KR" sz="1600" dirty="0"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  <a:endParaRPr lang="ko-KR" altLang="en-US" sz="1600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3DCDAA10-A687-10FF-F24E-80A0B0AECFEB}"/>
              </a:ext>
            </a:extLst>
          </p:cNvPr>
          <p:cNvSpPr/>
          <p:nvPr/>
        </p:nvSpPr>
        <p:spPr>
          <a:xfrm>
            <a:off x="8208258" y="1437566"/>
            <a:ext cx="1840618" cy="1120782"/>
          </a:xfrm>
          <a:prstGeom prst="wedgeEllipseCallout">
            <a:avLst>
              <a:gd name="adj1" fmla="val 11332"/>
              <a:gd name="adj2" fmla="val 64530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높은 음에서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끌어내리듯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꺾어낸다</a:t>
            </a:r>
            <a:r>
              <a:rPr lang="en-US" altLang="ko-KR" sz="1600" dirty="0"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  <a:endParaRPr lang="ko-KR" altLang="en-US" sz="1600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A7669658-1753-4782-9155-88EBA2EFA3AA}"/>
              </a:ext>
            </a:extLst>
          </p:cNvPr>
          <p:cNvSpPr/>
          <p:nvPr/>
        </p:nvSpPr>
        <p:spPr>
          <a:xfrm>
            <a:off x="10115070" y="1370512"/>
            <a:ext cx="1840618" cy="1120782"/>
          </a:xfrm>
          <a:prstGeom prst="wedgeEllipseCallout">
            <a:avLst>
              <a:gd name="adj1" fmla="val -22305"/>
              <a:gd name="adj2" fmla="val 696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높은 음에서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끌어내리듯 </a:t>
            </a:r>
            <a:endParaRPr lang="en-US" altLang="ko-KR" sz="1600" dirty="0">
              <a:latin typeface="NanumGothicExtraBold" panose="020B0600000101010101" charset="-127"/>
              <a:ea typeface="NanumGothicExtraBold" panose="020B0600000101010101" charset="-127"/>
            </a:endParaRPr>
          </a:p>
          <a:p>
            <a:pPr algn="ctr"/>
            <a:r>
              <a:rPr lang="ko-KR" altLang="en-US" sz="1600" dirty="0">
                <a:latin typeface="NanumGothicExtraBold" panose="020B0600000101010101" charset="-127"/>
                <a:ea typeface="NanumGothicExtraBold" panose="020B0600000101010101" charset="-127"/>
              </a:rPr>
              <a:t>꺾어낸다</a:t>
            </a:r>
            <a:r>
              <a:rPr lang="en-US" altLang="ko-KR" sz="1600" dirty="0"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  <a:endParaRPr lang="ko-KR" altLang="en-US" sz="1600" dirty="0">
              <a:latin typeface="NanumGothicExtraBold" panose="020B0600000101010101" charset="-127"/>
              <a:ea typeface="NanumGothicExtra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>
            <a:extLst>
              <a:ext uri="{FF2B5EF4-FFF2-40B4-BE49-F238E27FC236}">
                <a16:creationId xmlns:a16="http://schemas.microsoft.com/office/drawing/2014/main" id="{51928FDF-85DD-46BE-8A6D-537A1F0F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918925"/>
            <a:ext cx="9080500" cy="298632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5E43F81-8FE9-42C4-92F0-8793D6207DE0}"/>
              </a:ext>
            </a:extLst>
          </p:cNvPr>
          <p:cNvSpPr txBox="1"/>
          <p:nvPr/>
        </p:nvSpPr>
        <p:spPr>
          <a:xfrm>
            <a:off x="900000" y="1067391"/>
            <a:ext cx="82725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긴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: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길다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느리다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</a:p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자진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: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짧다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, </a:t>
            </a:r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빠르다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</a:p>
          <a:p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느린 장단의 음악과 빠른 장단의 음악을 연이어 연주하는 형태로</a:t>
            </a:r>
            <a:endParaRPr lang="en-US" altLang="ko-KR" sz="2000" dirty="0">
              <a:ln w="9525">
                <a:noFill/>
              </a:ln>
              <a:solidFill>
                <a:srgbClr val="2B3C71"/>
              </a:solidFill>
              <a:latin typeface="NanumGothicExtraBold" panose="020B0600000101010101" charset="-127"/>
              <a:ea typeface="NanumGothicExtraBold" panose="020B0600000101010101" charset="-127"/>
            </a:endParaRPr>
          </a:p>
          <a:p>
            <a:r>
              <a: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한배에 따른 변화를 알 수 있는 형식이다</a:t>
            </a:r>
            <a:r>
              <a:rPr lang="en-US" altLang="ko-KR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BDC3D194-D7DC-4921-9FFA-6D65EE76FB28}"/>
              </a:ext>
            </a:extLst>
          </p:cNvPr>
          <p:cNvGrpSpPr/>
          <p:nvPr/>
        </p:nvGrpSpPr>
        <p:grpSpPr>
          <a:xfrm>
            <a:off x="3079715" y="909296"/>
            <a:ext cx="6032570" cy="5273162"/>
            <a:chOff x="3079715" y="909296"/>
            <a:chExt cx="6032570" cy="5273162"/>
          </a:xfrm>
        </p:grpSpPr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B443F5F8-9B71-4E40-9947-E2664CAA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803"/>
            <a:stretch/>
          </p:blipFill>
          <p:spPr>
            <a:xfrm>
              <a:off x="3079715" y="930836"/>
              <a:ext cx="6032570" cy="5251622"/>
            </a:xfrm>
            <a:prstGeom prst="rect">
              <a:avLst/>
            </a:prstGeom>
          </p:spPr>
        </p:pic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555A9627-A587-4477-9D7E-168F7E4C0332}"/>
                </a:ext>
              </a:extLst>
            </p:cNvPr>
            <p:cNvSpPr/>
            <p:nvPr/>
          </p:nvSpPr>
          <p:spPr>
            <a:xfrm>
              <a:off x="3779310" y="3600246"/>
              <a:ext cx="746090" cy="1554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82C17296-BA61-4586-B1E2-B33C8AC0E637}"/>
                </a:ext>
              </a:extLst>
            </p:cNvPr>
            <p:cNvSpPr/>
            <p:nvPr/>
          </p:nvSpPr>
          <p:spPr>
            <a:xfrm>
              <a:off x="3738670" y="909296"/>
              <a:ext cx="746090" cy="155464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B721ACE-74E0-E46D-5006-BC11871511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C49431-05B2-5BE1-78B5-F36D60A5B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형식</a:t>
            </a:r>
            <a:r>
              <a:rPr lang="en-US" altLang="ko-KR" dirty="0"/>
              <a:t>: </a:t>
            </a:r>
            <a:r>
              <a:rPr lang="ko-KR" altLang="en-US" dirty="0"/>
              <a:t>메기고 받는 형식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86FFAB-4B6B-50C4-9FC1-D85FE86056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913731A-8497-9958-EB4E-A002F8CA8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356" r="39"/>
          <a:stretch/>
        </p:blipFill>
        <p:spPr bwMode="auto">
          <a:xfrm>
            <a:off x="3685136" y="3298619"/>
            <a:ext cx="5112128" cy="27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텍스트 개체 틀 2">
            <a:extLst>
              <a:ext uri="{FF2B5EF4-FFF2-40B4-BE49-F238E27FC236}">
                <a16:creationId xmlns:a16="http://schemas.microsoft.com/office/drawing/2014/main" id="{20168BF0-B0FD-5FE9-DA4A-788F23DB732E}"/>
              </a:ext>
            </a:extLst>
          </p:cNvPr>
          <p:cNvSpPr txBox="1">
            <a:spLocks/>
          </p:cNvSpPr>
          <p:nvPr/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형식</a:t>
            </a:r>
            <a:r>
              <a:rPr lang="en-US" altLang="ko-KR"/>
              <a:t>: </a:t>
            </a:r>
            <a:r>
              <a:rPr lang="ko-KR" altLang="en-US"/>
              <a:t>긴자진형식</a:t>
            </a:r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D809331-321D-4590-ADE7-F48948A73D3C}"/>
              </a:ext>
            </a:extLst>
          </p:cNvPr>
          <p:cNvGrpSpPr/>
          <p:nvPr/>
        </p:nvGrpSpPr>
        <p:grpSpPr>
          <a:xfrm>
            <a:off x="665163" y="1145965"/>
            <a:ext cx="4659301" cy="2121592"/>
            <a:chOff x="541805" y="1917794"/>
            <a:chExt cx="4659301" cy="21215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0E7BCF-F00C-20CA-1221-608808D70C6D}"/>
                </a:ext>
              </a:extLst>
            </p:cNvPr>
            <p:cNvSpPr txBox="1"/>
            <p:nvPr/>
          </p:nvSpPr>
          <p:spPr>
            <a:xfrm>
              <a:off x="541805" y="3302923"/>
              <a:ext cx="2900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n w="9525">
                    <a:noFill/>
                  </a:ln>
                  <a:solidFill>
                    <a:srgbClr val="2B3C7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받는소리</a:t>
              </a:r>
              <a:endPara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21AF3573-3115-49D5-83A7-177A2F496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4205" y="1917794"/>
              <a:ext cx="2456901" cy="212159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E4922D-0D59-477D-A102-BCF695B6F85B}"/>
                </a:ext>
              </a:extLst>
            </p:cNvPr>
            <p:cNvSpPr txBox="1"/>
            <p:nvPr/>
          </p:nvSpPr>
          <p:spPr>
            <a:xfrm>
              <a:off x="3035114" y="2436706"/>
              <a:ext cx="1107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latin typeface="NanumGothicExtraBold" panose="020B0600000101010101" charset="-127"/>
                  <a:ea typeface="NanumGothicExtraBold" panose="020B0600000101010101" charset="-127"/>
                </a:rPr>
                <a:t>강강술래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E00C56-340E-47C8-B2CF-EB7C60B44DEB}"/>
                </a:ext>
              </a:extLst>
            </p:cNvPr>
            <p:cNvSpPr txBox="1"/>
            <p:nvPr/>
          </p:nvSpPr>
          <p:spPr>
            <a:xfrm>
              <a:off x="3767639" y="3133460"/>
              <a:ext cx="1107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NanumGothicExtraBold" panose="020B0600000101010101" charset="-127"/>
                  <a:ea typeface="NanumGothicExtraBold" panose="020B0600000101010101" charset="-127"/>
                </a:rPr>
                <a:t>강강술래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F3BE93F-B6D4-442D-AB92-5D37A530A100}"/>
              </a:ext>
            </a:extLst>
          </p:cNvPr>
          <p:cNvGrpSpPr/>
          <p:nvPr/>
        </p:nvGrpSpPr>
        <p:grpSpPr>
          <a:xfrm>
            <a:off x="6828901" y="2170400"/>
            <a:ext cx="4737702" cy="1079086"/>
            <a:chOff x="6705543" y="2942229"/>
            <a:chExt cx="4737702" cy="1079086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4AE613B-2203-4F86-A2B8-C5653E0F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543" y="2942229"/>
              <a:ext cx="2773920" cy="107908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56AE8-10E7-A991-E301-F5F137F4F63D}"/>
                </a:ext>
              </a:extLst>
            </p:cNvPr>
            <p:cNvSpPr txBox="1"/>
            <p:nvPr/>
          </p:nvSpPr>
          <p:spPr>
            <a:xfrm>
              <a:off x="8542881" y="3302923"/>
              <a:ext cx="29003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n w="9525">
                    <a:noFill/>
                  </a:ln>
                  <a:solidFill>
                    <a:srgbClr val="2B3C71"/>
                  </a:solidFill>
                  <a:latin typeface="NanumGothicExtraBold" panose="020B0600000101010101" charset="-127"/>
                  <a:ea typeface="NanumGothicExtraBold" panose="020B0600000101010101" charset="-127"/>
                </a:rPr>
                <a:t>메기는소리</a:t>
              </a:r>
              <a:endParaRPr lang="ko-KR" altLang="en-US" sz="20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9F56B7-A62D-4556-A581-3B6131E04591}"/>
                </a:ext>
              </a:extLst>
            </p:cNvPr>
            <p:cNvSpPr txBox="1"/>
            <p:nvPr/>
          </p:nvSpPr>
          <p:spPr>
            <a:xfrm>
              <a:off x="7525748" y="3292787"/>
              <a:ext cx="12846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NanumGothicExtraBold" panose="020B0600000101010101" charset="-127"/>
                  <a:ea typeface="NanumGothicExtraBold" panose="020B0600000101010101" charset="-127"/>
                </a:rPr>
                <a:t>산아 산아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7442F08-08D3-4220-8FCD-EF696B3D0242}"/>
              </a:ext>
            </a:extLst>
          </p:cNvPr>
          <p:cNvSpPr txBox="1"/>
          <p:nvPr/>
        </p:nvSpPr>
        <p:spPr>
          <a:xfrm>
            <a:off x="900000" y="5858610"/>
            <a:ext cx="106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한배</a:t>
            </a:r>
            <a:r>
              <a:rPr lang="en-US" altLang="ko-KR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: </a:t>
            </a:r>
            <a:r>
              <a:rPr lang="ko-KR" altLang="en-US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날아간 화살이 떨어진 거리와 소요된 시간</a:t>
            </a:r>
            <a:r>
              <a:rPr lang="en-US" altLang="ko-KR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. </a:t>
            </a:r>
            <a:r>
              <a:rPr lang="ko-KR" altLang="en-US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국악에서는 빠르기를 의미한다</a:t>
            </a:r>
            <a:r>
              <a:rPr lang="en-US" altLang="ko-KR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.</a:t>
            </a:r>
            <a:r>
              <a:rPr lang="ko-KR" altLang="en-US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 </a:t>
            </a:r>
            <a:r>
              <a:rPr lang="en-US" altLang="ko-KR" sz="1600" dirty="0">
                <a:ln w="9525">
                  <a:noFill/>
                </a:ln>
                <a:solidFill>
                  <a:srgbClr val="2B3C71"/>
                </a:solidFill>
                <a:latin typeface="NanumGothicExtraBold" panose="020B0600000101010101" charset="-127"/>
                <a:ea typeface="NanumGothicExtraBold" panose="020B0600000101010101" charset="-127"/>
              </a:rPr>
              <a:t> </a:t>
            </a:r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E20ABC33-33FC-4F0B-9A36-21A87DC08F74}"/>
              </a:ext>
            </a:extLst>
          </p:cNvPr>
          <p:cNvGrpSpPr/>
          <p:nvPr/>
        </p:nvGrpSpPr>
        <p:grpSpPr>
          <a:xfrm>
            <a:off x="2329247" y="1279999"/>
            <a:ext cx="1120050" cy="2047296"/>
            <a:chOff x="2329247" y="1279999"/>
            <a:chExt cx="1120050" cy="2047296"/>
          </a:xfrm>
        </p:grpSpPr>
        <p:sp>
          <p:nvSpPr>
            <p:cNvPr id="51" name="왼쪽 중괄호 50">
              <a:extLst>
                <a:ext uri="{FF2B5EF4-FFF2-40B4-BE49-F238E27FC236}">
                  <a16:creationId xmlns:a16="http://schemas.microsoft.com/office/drawing/2014/main" id="{478B8C91-43DC-4DC6-8F8F-AA227402E631}"/>
                </a:ext>
              </a:extLst>
            </p:cNvPr>
            <p:cNvSpPr/>
            <p:nvPr/>
          </p:nvSpPr>
          <p:spPr>
            <a:xfrm>
              <a:off x="3075917" y="1279999"/>
              <a:ext cx="373380" cy="2047296"/>
            </a:xfrm>
            <a:prstGeom prst="leftBrace">
              <a:avLst/>
            </a:prstGeom>
            <a:ln w="38100">
              <a:solidFill>
                <a:srgbClr val="2B3C7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52D2C22-F039-40DE-B9EA-AB84EFC1EAB0}"/>
                </a:ext>
              </a:extLst>
            </p:cNvPr>
            <p:cNvSpPr txBox="1"/>
            <p:nvPr/>
          </p:nvSpPr>
          <p:spPr>
            <a:xfrm>
              <a:off x="2329247" y="1949704"/>
              <a:ext cx="6655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ko-KR" altLang="en-US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느림</a:t>
              </a:r>
              <a:endParaRPr kumimoji="1" lang="en-US" altLang="ko-KR" sz="2000" b="1" dirty="0">
                <a:solidFill>
                  <a:srgbClr val="2B3C7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  <a:p>
              <a:pPr algn="ctr"/>
              <a:r>
                <a:rPr kumimoji="1" lang="en-US" altLang="ko-KR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(</a:t>
              </a:r>
              <a:r>
                <a:rPr kumimoji="1" lang="ko-KR" altLang="en-US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긴</a:t>
              </a:r>
              <a:r>
                <a:rPr kumimoji="1" lang="en-US" altLang="ko-KR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)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85295232-BDA5-4A04-A1D0-67DFF37CA008}"/>
              </a:ext>
            </a:extLst>
          </p:cNvPr>
          <p:cNvGrpSpPr/>
          <p:nvPr/>
        </p:nvGrpSpPr>
        <p:grpSpPr>
          <a:xfrm>
            <a:off x="2222502" y="3910317"/>
            <a:ext cx="1226795" cy="2047296"/>
            <a:chOff x="2222502" y="3910317"/>
            <a:chExt cx="1226795" cy="2047296"/>
          </a:xfrm>
        </p:grpSpPr>
        <p:sp>
          <p:nvSpPr>
            <p:cNvPr id="54" name="왼쪽 중괄호 53">
              <a:extLst>
                <a:ext uri="{FF2B5EF4-FFF2-40B4-BE49-F238E27FC236}">
                  <a16:creationId xmlns:a16="http://schemas.microsoft.com/office/drawing/2014/main" id="{2BADA43F-4FE2-41A6-8AD9-02FFF4054494}"/>
                </a:ext>
              </a:extLst>
            </p:cNvPr>
            <p:cNvSpPr/>
            <p:nvPr/>
          </p:nvSpPr>
          <p:spPr>
            <a:xfrm>
              <a:off x="3075917" y="3910317"/>
              <a:ext cx="373380" cy="2047296"/>
            </a:xfrm>
            <a:prstGeom prst="leftBrace">
              <a:avLst>
                <a:gd name="adj1" fmla="val 8333"/>
                <a:gd name="adj2" fmla="val 49255"/>
              </a:avLst>
            </a:prstGeom>
            <a:ln w="38100">
              <a:solidFill>
                <a:srgbClr val="2B3C7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E16324-F7F1-4DD0-9161-84A760936789}"/>
                </a:ext>
              </a:extLst>
            </p:cNvPr>
            <p:cNvSpPr txBox="1"/>
            <p:nvPr/>
          </p:nvSpPr>
          <p:spPr>
            <a:xfrm>
              <a:off x="2222502" y="4580022"/>
              <a:ext cx="8515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ko-KR" altLang="en-US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빠름</a:t>
              </a:r>
              <a:endParaRPr kumimoji="1" lang="en-US" altLang="ko-KR" sz="2000" b="1" dirty="0">
                <a:solidFill>
                  <a:srgbClr val="2B3C7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endParaRPr>
            </a:p>
            <a:p>
              <a:pPr algn="ctr"/>
              <a:r>
                <a:rPr kumimoji="1" lang="en-US" altLang="ko-KR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(</a:t>
              </a:r>
              <a:r>
                <a:rPr kumimoji="1" lang="ko-KR" altLang="en-US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자진</a:t>
              </a:r>
              <a:r>
                <a:rPr kumimoji="1" lang="en-US" altLang="ko-KR" sz="2000" b="1" dirty="0">
                  <a:solidFill>
                    <a:srgbClr val="2B3C7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40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3" grpId="0" build="p"/>
      <p:bldP spid="1025" grpId="0" build="p"/>
      <p:bldP spid="45" grpId="0"/>
      <p:bldP spid="45" grpId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232</Words>
  <Application>Microsoft Office PowerPoint</Application>
  <PresentationFormat>와이드스크린</PresentationFormat>
  <Paragraphs>88</Paragraphs>
  <Slides>12</Slides>
  <Notes>6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NanumGothicExtraBold</vt:lpstr>
      <vt:lpstr>Arial</vt:lpstr>
      <vt:lpstr>나눔고딕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154</cp:revision>
  <dcterms:created xsi:type="dcterms:W3CDTF">2024-07-03T01:17:18Z</dcterms:created>
  <dcterms:modified xsi:type="dcterms:W3CDTF">2025-02-24T01:48:36Z</dcterms:modified>
</cp:coreProperties>
</file>