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8" r:id="rId6"/>
    <p:sldId id="297" r:id="rId7"/>
    <p:sldId id="328" r:id="rId8"/>
    <p:sldId id="336" r:id="rId9"/>
    <p:sldId id="333" r:id="rId10"/>
    <p:sldId id="295" r:id="rId11"/>
  </p:sldIdLst>
  <p:sldSz cx="12192000" cy="6858000"/>
  <p:notesSz cx="6858000" cy="9144000"/>
  <p:embeddedFontLst>
    <p:embeddedFont>
      <p:font typeface="NanumGothicExtraBold" panose="020D0904000000000000" pitchFamily="50" charset="-127"/>
      <p:bold r:id="rId13"/>
    </p:embeddedFont>
    <p:embeddedFont>
      <p:font typeface="Spoqa Han Sans Neo" panose="020B0600000101010101" charset="0"/>
      <p:regular r:id="rId14"/>
      <p:bold r:id="rId15"/>
      <p:italic r:id="rId16"/>
      <p:boldItalic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28"/>
            <p14:sldId id="336"/>
            <p14:sldId id="333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E8A9"/>
    <a:srgbClr val="FFE082"/>
    <a:srgbClr val="FBEEE5"/>
    <a:srgbClr val="F0D8D8"/>
    <a:srgbClr val="FBFDFF"/>
    <a:srgbClr val="CC6600"/>
    <a:srgbClr val="FCE9D4"/>
    <a:srgbClr val="00602B"/>
    <a:srgbClr val="DFF4D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53" d="100"/>
          <a:sy n="153" d="100"/>
        </p:scale>
        <p:origin x="150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923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7465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5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76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조선 전기 </a:t>
            </a:r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음악</a:t>
            </a:r>
            <a:endParaRPr kumimoji="1" lang="en-US" altLang="ko-KR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81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792000"/>
          </a:xfrm>
        </p:spPr>
        <p:txBody>
          <a:bodyPr/>
          <a:lstStyle/>
          <a:p>
            <a:r>
              <a:rPr lang="ko-KR" altLang="en-US" sz="3200" i="0" u="none" strike="noStrike" baseline="0" dirty="0">
                <a:latin typeface="+mn-ea"/>
                <a:ea typeface="+mn-ea"/>
              </a:rPr>
              <a:t>조선 전기의 음악을 감상하고 음악적 특징을 설명할 수 있다</a:t>
            </a:r>
            <a:r>
              <a:rPr lang="en-US" altLang="ko-KR" sz="3200" i="0" u="none" strike="noStrike" baseline="0" dirty="0">
                <a:latin typeface="+mn-ea"/>
                <a:ea typeface="+mn-ea"/>
              </a:rPr>
              <a:t>.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조선 시대 전기의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사회</a:t>
            </a:r>
            <a:r>
              <a:rPr kumimoji="1" lang="en-US" altLang="ko-KR" dirty="0">
                <a:solidFill>
                  <a:schemeClr val="tx1"/>
                </a:solidFill>
                <a:latin typeface="+mn-ea"/>
                <a:ea typeface="+mn-ea"/>
              </a:rPr>
              <a:t>·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문화적 배경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A48AFB-345E-8E0B-AE79-BE1602ABC551}"/>
              </a:ext>
            </a:extLst>
          </p:cNvPr>
          <p:cNvSpPr txBox="1"/>
          <p:nvPr/>
        </p:nvSpPr>
        <p:spPr>
          <a:xfrm>
            <a:off x="1621901" y="2918892"/>
            <a:ext cx="9841406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조선 시대 전기는 조선 건국</a:t>
            </a:r>
            <a:r>
              <a:rPr lang="en-US" altLang="ko-KR" sz="1400" dirty="0">
                <a:latin typeface="+mn-ea"/>
              </a:rPr>
              <a:t>(1392</a:t>
            </a:r>
            <a:r>
              <a:rPr lang="ko-KR" altLang="en-US" sz="1400" dirty="0">
                <a:latin typeface="+mn-ea"/>
              </a:rPr>
              <a:t>년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부터 임진왜란</a:t>
            </a:r>
            <a:r>
              <a:rPr lang="en-US" altLang="ko-KR" sz="1400" dirty="0">
                <a:latin typeface="+mn-ea"/>
              </a:rPr>
              <a:t>(1952</a:t>
            </a:r>
            <a:r>
              <a:rPr lang="ko-KR" altLang="en-US" sz="1400" dirty="0">
                <a:latin typeface="+mn-ea"/>
              </a:rPr>
              <a:t>년</a:t>
            </a:r>
            <a:r>
              <a:rPr lang="en-US" altLang="ko-KR" sz="1400" dirty="0">
                <a:latin typeface="+mn-ea"/>
              </a:rPr>
              <a:t>) </a:t>
            </a:r>
            <a:r>
              <a:rPr lang="ko-KR" altLang="en-US" sz="1400" dirty="0">
                <a:latin typeface="+mn-ea"/>
              </a:rPr>
              <a:t>전까지의 시기이다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유교 사상을 근간으로 ‘음악이 바로 서야 나라가 바로 선다</a:t>
            </a:r>
            <a:r>
              <a:rPr lang="en-US" altLang="ko-KR" sz="1400" dirty="0">
                <a:latin typeface="+mn-ea"/>
              </a:rPr>
              <a:t>.’</a:t>
            </a:r>
            <a:r>
              <a:rPr lang="ko-KR" altLang="en-US" sz="1400" dirty="0">
                <a:latin typeface="+mn-ea"/>
              </a:rPr>
              <a:t>는 예악 사상을 중요하게 여겨 의례와 음악을 갖추고 왕실의 정치권 권위와 정통성을 확립하였다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 오례를 통한 왕실의 행사를 통해 왕과 백성과 화합하고 즐거움을 나누는 ‘</a:t>
            </a:r>
            <a:r>
              <a:rPr lang="ko-KR" altLang="en-US" sz="1400" dirty="0" err="1">
                <a:latin typeface="+mn-ea"/>
              </a:rPr>
              <a:t>여민동락’의</a:t>
            </a:r>
            <a:r>
              <a:rPr lang="ko-KR" altLang="en-US" sz="1400" dirty="0">
                <a:latin typeface="+mn-ea"/>
              </a:rPr>
              <a:t> 정신으로 나라를 통치하였다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21" name="사각형: 모서리가 접힌 도형 20">
            <a:extLst>
              <a:ext uri="{FF2B5EF4-FFF2-40B4-BE49-F238E27FC236}">
                <a16:creationId xmlns:a16="http://schemas.microsoft.com/office/drawing/2014/main" id="{102433C2-1D1D-E9B9-B168-17BCA9F619BB}"/>
              </a:ext>
            </a:extLst>
          </p:cNvPr>
          <p:cNvSpPr/>
          <p:nvPr/>
        </p:nvSpPr>
        <p:spPr>
          <a:xfrm>
            <a:off x="900000" y="699000"/>
            <a:ext cx="1690800" cy="252000"/>
          </a:xfrm>
          <a:prstGeom prst="foldedCorner">
            <a:avLst/>
          </a:prstGeom>
          <a:solidFill>
            <a:schemeClr val="bg1"/>
          </a:solidFill>
          <a:ln w="9525">
            <a:solidFill>
              <a:srgbClr val="983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rgbClr val="7030A0"/>
                </a:solidFill>
                <a:latin typeface="+mn-ea"/>
              </a:rPr>
              <a:t>1392~1592</a:t>
            </a:r>
            <a:r>
              <a:rPr lang="ko-KR" altLang="en-US" sz="1200" b="1" dirty="0">
                <a:solidFill>
                  <a:srgbClr val="7030A0"/>
                </a:solidFill>
                <a:latin typeface="+mn-ea"/>
              </a:rPr>
              <a:t>년</a:t>
            </a:r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3AA7CD6-B79A-171D-E1CE-80400FB87D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95290" y="1616113"/>
            <a:ext cx="8135450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조선 전기에는 고려 시대의 음악을 계승하고 궁중음악 중심으로 음악이 발전되었으며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유교의 영향으로 예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禮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와 악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>
                <a:latin typeface="+mn-ea"/>
              </a:rPr>
              <a:t>樂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을 중요하게 여겼다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악기 제작을 위한 기준음을 만들기 위해 </a:t>
            </a:r>
            <a:r>
              <a:rPr lang="ko-KR" altLang="en-US" sz="1400" dirty="0" err="1">
                <a:latin typeface="+mn-ea"/>
              </a:rPr>
              <a:t>율관을</a:t>
            </a:r>
            <a:r>
              <a:rPr lang="ko-KR" altLang="en-US" sz="1400" dirty="0">
                <a:latin typeface="+mn-ea"/>
              </a:rPr>
              <a:t> 제작하였고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동양 최초의 </a:t>
            </a:r>
            <a:r>
              <a:rPr lang="ko-KR" altLang="en-US" sz="1400" dirty="0" err="1">
                <a:latin typeface="+mn-ea"/>
              </a:rPr>
              <a:t>유량악보인</a:t>
            </a:r>
            <a:r>
              <a:rPr lang="ko-KR" altLang="en-US" sz="1400" dirty="0">
                <a:latin typeface="+mn-ea"/>
              </a:rPr>
              <a:t> 정간보가 만들어져 음의 </a:t>
            </a:r>
            <a:r>
              <a:rPr lang="ko-KR" altLang="en-US" sz="1400" dirty="0" err="1">
                <a:latin typeface="+mn-ea"/>
              </a:rPr>
              <a:t>싯가</a:t>
            </a:r>
            <a:r>
              <a:rPr lang="ko-KR" altLang="en-US" sz="1400" dirty="0">
                <a:latin typeface="+mn-ea"/>
              </a:rPr>
              <a:t> 구분이 </a:t>
            </a:r>
            <a:r>
              <a:rPr lang="ko-KR" altLang="en-US" sz="1400" dirty="0" err="1">
                <a:latin typeface="+mn-ea"/>
              </a:rPr>
              <a:t>가능해졌다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또한 </a:t>
            </a:r>
            <a:r>
              <a:rPr lang="en-US" altLang="ko-KR" sz="1400" dirty="0">
                <a:latin typeface="+mn-ea"/>
              </a:rPr>
              <a:t>〈</a:t>
            </a:r>
            <a:r>
              <a:rPr lang="ko-KR" altLang="en-US" sz="1400" dirty="0">
                <a:latin typeface="+mn-ea"/>
              </a:rPr>
              <a:t>악학궤범</a:t>
            </a:r>
            <a:r>
              <a:rPr lang="en-US" altLang="ko-KR" sz="1400" dirty="0">
                <a:latin typeface="+mn-ea"/>
              </a:rPr>
              <a:t>〉</a:t>
            </a:r>
            <a:r>
              <a:rPr lang="ko-KR" altLang="en-US" sz="1400" dirty="0">
                <a:latin typeface="+mn-ea"/>
              </a:rPr>
              <a:t>을 편찬하여 음악을 정리하였다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조선 전기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음악의 특징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30B5BC7-2B8C-C2FA-0414-634E2F7AA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30414" y="3798299"/>
            <a:ext cx="2249864" cy="1520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747CD-69CE-3360-DE31-63ED30D44AB0}"/>
              </a:ext>
            </a:extLst>
          </p:cNvPr>
          <p:cNvSpPr txBox="1"/>
          <p:nvPr/>
        </p:nvSpPr>
        <p:spPr>
          <a:xfrm>
            <a:off x="3861989" y="5512312"/>
            <a:ext cx="1801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팔관회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B58F03-5A1E-7C5A-7880-1676BC4B9E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8541" y="3719640"/>
            <a:ext cx="2322918" cy="1651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9D21E-B063-495F-7229-E371553FBA82}"/>
              </a:ext>
            </a:extLst>
          </p:cNvPr>
          <p:cNvSpPr txBox="1"/>
          <p:nvPr/>
        </p:nvSpPr>
        <p:spPr>
          <a:xfrm>
            <a:off x="7186813" y="5512312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rgbClr val="00602B"/>
                </a:solidFill>
              </a:rPr>
              <a:t>▲ 고려가요 </a:t>
            </a:r>
            <a:r>
              <a:rPr lang="en-US" altLang="ko-KR" sz="1100" dirty="0">
                <a:solidFill>
                  <a:srgbClr val="00602B"/>
                </a:solidFill>
              </a:rPr>
              <a:t>‘</a:t>
            </a:r>
            <a:r>
              <a:rPr lang="ko-KR" altLang="en-US" sz="1100" dirty="0" err="1">
                <a:solidFill>
                  <a:srgbClr val="00602B"/>
                </a:solidFill>
              </a:rPr>
              <a:t>청산별곡</a:t>
            </a:r>
            <a:r>
              <a:rPr lang="en-US" altLang="ko-KR" sz="1100" dirty="0">
                <a:solidFill>
                  <a:srgbClr val="00602B"/>
                </a:solidFill>
              </a:rPr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340844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3AA7CD6-B79A-171D-E1CE-80400FB87DDC}"/>
              </a:ext>
            </a:extLst>
          </p:cNvPr>
          <p:cNvSpPr txBox="1">
            <a:spLocks/>
          </p:cNvSpPr>
          <p:nvPr/>
        </p:nvSpPr>
        <p:spPr>
          <a:xfrm>
            <a:off x="2921383" y="1987397"/>
            <a:ext cx="8135450" cy="69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정간보가 창안되고 ‘</a:t>
            </a:r>
            <a:r>
              <a:rPr lang="ko-KR" altLang="en-US" sz="1400" dirty="0" err="1">
                <a:latin typeface="+mn-ea"/>
              </a:rPr>
              <a:t>여민락</a:t>
            </a:r>
            <a:r>
              <a:rPr lang="ko-KR" altLang="en-US" sz="1400" dirty="0">
                <a:latin typeface="+mn-ea"/>
              </a:rPr>
              <a:t>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 err="1">
                <a:latin typeface="+mn-ea"/>
              </a:rPr>
              <a:t>정대업</a:t>
            </a:r>
            <a:r>
              <a:rPr lang="ko-KR" altLang="en-US" sz="1400" dirty="0">
                <a:latin typeface="+mn-ea"/>
              </a:rPr>
              <a:t>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 err="1">
                <a:latin typeface="+mn-ea"/>
              </a:rPr>
              <a:t>보태평</a:t>
            </a:r>
            <a:r>
              <a:rPr lang="ko-KR" altLang="en-US" sz="1400" dirty="0">
                <a:latin typeface="+mn-ea"/>
              </a:rPr>
              <a:t>’ 등의 악곡이 만들어졌다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박연과 맹사성을 중심으로 아악과 향악을 정비하고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율관과</a:t>
            </a:r>
            <a:r>
              <a:rPr lang="ko-KR" altLang="en-US" sz="1400" dirty="0">
                <a:latin typeface="+mn-ea"/>
              </a:rPr>
              <a:t> 편경을 제작하였다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조선 전기 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음악의 특징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6F3D75F-448E-679F-0657-DFFA63D0B99A}"/>
              </a:ext>
            </a:extLst>
          </p:cNvPr>
          <p:cNvGrpSpPr/>
          <p:nvPr/>
        </p:nvGrpSpPr>
        <p:grpSpPr>
          <a:xfrm>
            <a:off x="1940388" y="1935090"/>
            <a:ext cx="801665" cy="801665"/>
            <a:chOff x="1414295" y="1352810"/>
            <a:chExt cx="801665" cy="801665"/>
          </a:xfrm>
        </p:grpSpPr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53267156-44A9-7E89-8277-1318D6468880}"/>
                </a:ext>
              </a:extLst>
            </p:cNvPr>
            <p:cNvSpPr/>
            <p:nvPr/>
          </p:nvSpPr>
          <p:spPr>
            <a:xfrm>
              <a:off x="1414295" y="1352810"/>
              <a:ext cx="801665" cy="801665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C747CD-69CE-3360-DE31-63ED30D44AB0}"/>
                </a:ext>
              </a:extLst>
            </p:cNvPr>
            <p:cNvSpPr txBox="1"/>
            <p:nvPr/>
          </p:nvSpPr>
          <p:spPr>
            <a:xfrm>
              <a:off x="1513357" y="1622837"/>
              <a:ext cx="6035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100"/>
                <a:t>세종</a:t>
              </a:r>
              <a:endParaRPr lang="ko-KR" altLang="en-US" sz="11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985BB4-4A8B-EDDF-6916-9A587BC54DDD}"/>
              </a:ext>
            </a:extLst>
          </p:cNvPr>
          <p:cNvSpPr txBox="1">
            <a:spLocks/>
          </p:cNvSpPr>
          <p:nvPr/>
        </p:nvSpPr>
        <p:spPr>
          <a:xfrm>
            <a:off x="2921383" y="3605649"/>
            <a:ext cx="813545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err="1">
                <a:latin typeface="+mn-ea"/>
              </a:rPr>
              <a:t>오음약보가</a:t>
            </a:r>
            <a:r>
              <a:rPr lang="ko-KR" altLang="en-US" sz="1400" dirty="0">
                <a:latin typeface="+mn-ea"/>
              </a:rPr>
              <a:t> 만들어지고 ‘</a:t>
            </a:r>
            <a:r>
              <a:rPr lang="ko-KR" altLang="en-US" sz="1400" dirty="0" err="1">
                <a:latin typeface="+mn-ea"/>
              </a:rPr>
              <a:t>보태평</a:t>
            </a:r>
            <a:r>
              <a:rPr lang="ko-KR" altLang="en-US" sz="1400" dirty="0">
                <a:latin typeface="+mn-ea"/>
              </a:rPr>
              <a:t>’</a:t>
            </a:r>
            <a:r>
              <a:rPr lang="en-US" altLang="ko-KR" sz="1400" dirty="0">
                <a:latin typeface="+mn-ea"/>
              </a:rPr>
              <a:t>, ‘</a:t>
            </a:r>
            <a:r>
              <a:rPr lang="ko-KR" altLang="en-US" sz="1400" dirty="0" err="1">
                <a:latin typeface="+mn-ea"/>
              </a:rPr>
              <a:t>정대업’을</a:t>
            </a:r>
            <a:r>
              <a:rPr lang="ko-KR" altLang="en-US" sz="1400" dirty="0">
                <a:latin typeface="+mn-ea"/>
              </a:rPr>
              <a:t> 종묘제례악으로 채택하였다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3BDB582E-D9D5-96B7-0C5A-0AE74D10C763}"/>
              </a:ext>
            </a:extLst>
          </p:cNvPr>
          <p:cNvSpPr/>
          <p:nvPr/>
        </p:nvSpPr>
        <p:spPr>
          <a:xfrm>
            <a:off x="1940388" y="3425258"/>
            <a:ext cx="801665" cy="801665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FD07E-BA15-5FE7-CD9C-27511897D1C6}"/>
              </a:ext>
            </a:extLst>
          </p:cNvPr>
          <p:cNvSpPr txBox="1"/>
          <p:nvPr/>
        </p:nvSpPr>
        <p:spPr>
          <a:xfrm>
            <a:off x="2039450" y="3695285"/>
            <a:ext cx="603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세조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46F79-D73E-2BF0-D1BB-049BA1100B04}"/>
              </a:ext>
            </a:extLst>
          </p:cNvPr>
          <p:cNvSpPr txBox="1">
            <a:spLocks/>
          </p:cNvSpPr>
          <p:nvPr/>
        </p:nvSpPr>
        <p:spPr>
          <a:xfrm>
            <a:off x="2921383" y="5135127"/>
            <a:ext cx="8135450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성현을 중심으로 많은 학자가 음악 이론을 집대성한 </a:t>
            </a:r>
            <a:r>
              <a:rPr lang="en-US" altLang="ko-KR" sz="1400" dirty="0">
                <a:latin typeface="+mn-ea"/>
              </a:rPr>
              <a:t>&lt;</a:t>
            </a:r>
            <a:r>
              <a:rPr lang="ko-KR" altLang="en-US" sz="1400" dirty="0">
                <a:latin typeface="+mn-ea"/>
              </a:rPr>
              <a:t>악학궤범</a:t>
            </a:r>
            <a:r>
              <a:rPr lang="en-US" altLang="ko-KR" sz="1400" dirty="0">
                <a:latin typeface="+mn-ea"/>
              </a:rPr>
              <a:t>&gt;</a:t>
            </a:r>
            <a:r>
              <a:rPr lang="ko-KR" altLang="en-US" sz="1400" dirty="0">
                <a:latin typeface="+mn-ea"/>
              </a:rPr>
              <a:t>을 편찬하였다</a:t>
            </a:r>
            <a:r>
              <a:rPr lang="en-US" altLang="ko-KR" sz="1400" dirty="0">
                <a:latin typeface="+mn-ea"/>
              </a:rPr>
              <a:t>.</a:t>
            </a:r>
            <a:endParaRPr lang="ko-KR" altLang="en-US" sz="1400" dirty="0">
              <a:latin typeface="+mn-ea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7A4407B-4F0E-20E9-9546-14767DEE9EF8}"/>
              </a:ext>
            </a:extLst>
          </p:cNvPr>
          <p:cNvSpPr/>
          <p:nvPr/>
        </p:nvSpPr>
        <p:spPr>
          <a:xfrm>
            <a:off x="1940388" y="4937282"/>
            <a:ext cx="801665" cy="801665"/>
          </a:xfrm>
          <a:prstGeom prst="ellips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F2BEB9-A21E-61F5-59E1-0BB2C78FB061}"/>
              </a:ext>
            </a:extLst>
          </p:cNvPr>
          <p:cNvSpPr txBox="1"/>
          <p:nvPr/>
        </p:nvSpPr>
        <p:spPr>
          <a:xfrm>
            <a:off x="2039450" y="5207309"/>
            <a:ext cx="6035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/>
              <a:t>성종</a:t>
            </a:r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9C2E667-9847-7E96-54C9-ABDEF62EE20F}"/>
              </a:ext>
            </a:extLst>
          </p:cNvPr>
          <p:cNvSpPr/>
          <p:nvPr/>
        </p:nvSpPr>
        <p:spPr>
          <a:xfrm>
            <a:off x="4154557" y="541536"/>
            <a:ext cx="5669101" cy="1477092"/>
          </a:xfrm>
          <a:prstGeom prst="round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현행 종묘제례의 </a:t>
            </a:r>
            <a:r>
              <a:rPr lang="ko-KR" altLang="en-US" sz="1200" dirty="0" err="1">
                <a:solidFill>
                  <a:schemeClr val="tx1"/>
                </a:solidFill>
              </a:rPr>
              <a:t>아헌례와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종헌례에서</a:t>
            </a:r>
            <a:r>
              <a:rPr lang="ko-KR" altLang="en-US" sz="1200" dirty="0">
                <a:solidFill>
                  <a:schemeClr val="tx1"/>
                </a:solidFill>
              </a:rPr>
              <a:t> 연주하는 악무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樂舞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r>
              <a:rPr lang="ko-KR" altLang="en-US" sz="1200" dirty="0">
                <a:solidFill>
                  <a:schemeClr val="tx1"/>
                </a:solidFill>
              </a:rPr>
              <a:t>의 하나이다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종묘제례에서는 음악과 춤을 함께 선보이지만 요즘은 음악만 무대에 올리기도 하며 음악과 악장은 원래 세종에 의해 회례악으로 만들어진 곡들이다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내용은 조선왕조 건국에 공을 끼친 역대 왕들과 선조들을 찬양하는 것이다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5A7F81A0-D270-72FE-79F8-6DD21BF00B35}"/>
              </a:ext>
            </a:extLst>
          </p:cNvPr>
          <p:cNvSpPr/>
          <p:nvPr/>
        </p:nvSpPr>
        <p:spPr>
          <a:xfrm>
            <a:off x="6439292" y="2641163"/>
            <a:ext cx="5238904" cy="1047560"/>
          </a:xfrm>
          <a:prstGeom prst="roundRect">
            <a:avLst/>
          </a:prstGeom>
          <a:solidFill>
            <a:srgbClr val="FFC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현행 종묘제례의 영신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迎神</a:t>
            </a:r>
            <a:r>
              <a:rPr lang="en-US" altLang="ko-KR" sz="1200" dirty="0">
                <a:solidFill>
                  <a:schemeClr val="tx1"/>
                </a:solidFill>
              </a:rPr>
              <a:t>: </a:t>
            </a:r>
            <a:r>
              <a:rPr lang="ko-KR" altLang="en-US" sz="1200" dirty="0">
                <a:solidFill>
                  <a:schemeClr val="tx1"/>
                </a:solidFill>
              </a:rPr>
              <a:t>신을 맞아들임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r>
              <a:rPr lang="ko-KR" altLang="en-US" sz="1200" dirty="0">
                <a:solidFill>
                  <a:schemeClr val="tx1"/>
                </a:solidFill>
              </a:rPr>
              <a:t>과 전폐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奠幣</a:t>
            </a:r>
            <a:r>
              <a:rPr lang="en-US" altLang="ko-KR" sz="1200" dirty="0">
                <a:solidFill>
                  <a:schemeClr val="tx1"/>
                </a:solidFill>
              </a:rPr>
              <a:t>: </a:t>
            </a:r>
            <a:r>
              <a:rPr lang="ko-KR" altLang="en-US" sz="1200" dirty="0">
                <a:solidFill>
                  <a:schemeClr val="tx1"/>
                </a:solidFill>
              </a:rPr>
              <a:t>제례 때 폐백을 올리는 것</a:t>
            </a:r>
            <a:r>
              <a:rPr lang="en-US" altLang="ko-KR" sz="1200" dirty="0">
                <a:solidFill>
                  <a:schemeClr val="tx1"/>
                </a:solidFill>
              </a:rPr>
              <a:t>)·</a:t>
            </a:r>
            <a:r>
              <a:rPr lang="ko-KR" altLang="en-US" sz="1200" dirty="0" err="1">
                <a:solidFill>
                  <a:schemeClr val="tx1"/>
                </a:solidFill>
              </a:rPr>
              <a:t>초헌례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初獻禮</a:t>
            </a:r>
            <a:r>
              <a:rPr lang="en-US" altLang="ko-KR" sz="1200" dirty="0">
                <a:solidFill>
                  <a:schemeClr val="tx1"/>
                </a:solidFill>
              </a:rPr>
              <a:t>: </a:t>
            </a:r>
            <a:r>
              <a:rPr lang="ko-KR" altLang="en-US" sz="1200" dirty="0">
                <a:solidFill>
                  <a:schemeClr val="tx1"/>
                </a:solidFill>
              </a:rPr>
              <a:t>초헌관이 신위 앞에 첫 번째 술잔을 올리는 것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r>
              <a:rPr lang="ko-KR" altLang="en-US" sz="1200" dirty="0">
                <a:solidFill>
                  <a:schemeClr val="tx1"/>
                </a:solidFill>
              </a:rPr>
              <a:t>에서 아뢰는 악무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樂舞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r>
              <a:rPr lang="ko-KR" altLang="en-US" sz="1200" dirty="0">
                <a:solidFill>
                  <a:schemeClr val="tx1"/>
                </a:solidFill>
              </a:rPr>
              <a:t>의 하나이다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51EBE9F0-DD70-99D3-A937-6F560E8EF399}"/>
              </a:ext>
            </a:extLst>
          </p:cNvPr>
          <p:cNvCxnSpPr>
            <a:cxnSpLocks/>
          </p:cNvCxnSpPr>
          <p:nvPr/>
        </p:nvCxnSpPr>
        <p:spPr>
          <a:xfrm>
            <a:off x="5991225" y="2312194"/>
            <a:ext cx="635794" cy="0"/>
          </a:xfrm>
          <a:prstGeom prst="line">
            <a:avLst/>
          </a:prstGeom>
          <a:ln>
            <a:solidFill>
              <a:srgbClr val="FFE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45EC44AF-6844-7825-4653-3E25E709A8C8}"/>
              </a:ext>
            </a:extLst>
          </p:cNvPr>
          <p:cNvCxnSpPr>
            <a:cxnSpLocks/>
          </p:cNvCxnSpPr>
          <p:nvPr/>
        </p:nvCxnSpPr>
        <p:spPr>
          <a:xfrm>
            <a:off x="5267325" y="2312194"/>
            <a:ext cx="592931" cy="0"/>
          </a:xfrm>
          <a:prstGeom prst="line">
            <a:avLst/>
          </a:prstGeom>
          <a:ln>
            <a:solidFill>
              <a:srgbClr val="CAE8A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3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5C245960-0023-A5AB-8F7A-1E060F9421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감상하기</a:t>
            </a:r>
            <a:endParaRPr kumimoji="1" lang="ko-KR" altLang="en-US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0E3A9E6-BB39-9E68-D44B-EA66DDA54904}"/>
              </a:ext>
            </a:extLst>
          </p:cNvPr>
          <p:cNvSpPr/>
          <p:nvPr/>
        </p:nvSpPr>
        <p:spPr>
          <a:xfrm>
            <a:off x="1162160" y="1872114"/>
            <a:ext cx="1480831" cy="2996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accent4">
                    <a:lumMod val="50000"/>
                  </a:schemeClr>
                </a:solidFill>
              </a:rPr>
              <a:t>여민락</a:t>
            </a:r>
            <a:endParaRPr lang="en-US" altLang="ko-KR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D3F2F-A2FE-6AF9-F439-7C3DD6B8506D}"/>
              </a:ext>
            </a:extLst>
          </p:cNvPr>
          <p:cNvSpPr txBox="1"/>
          <p:nvPr/>
        </p:nvSpPr>
        <p:spPr>
          <a:xfrm>
            <a:off x="2774513" y="1836922"/>
            <a:ext cx="8950762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‘백성과 더불어 </a:t>
            </a:r>
            <a:r>
              <a:rPr lang="ko-KR" altLang="en-US" sz="1400" dirty="0" err="1">
                <a:latin typeface="+mn-ea"/>
              </a:rPr>
              <a:t>즐긴다’라는</a:t>
            </a:r>
            <a:r>
              <a:rPr lang="ko-KR" altLang="en-US" sz="1400" dirty="0">
                <a:latin typeface="+mn-ea"/>
              </a:rPr>
              <a:t> 뜻으로 세종이 백성을 사랑하는 마음을 담아 만든 곡이다</a:t>
            </a:r>
            <a:r>
              <a:rPr lang="en-US" altLang="ko-KR" sz="14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원래는 ‘</a:t>
            </a:r>
            <a:r>
              <a:rPr lang="ko-KR" altLang="en-US" sz="1400" dirty="0" err="1">
                <a:latin typeface="+mn-ea"/>
              </a:rPr>
              <a:t>용비어천가’를</a:t>
            </a:r>
            <a:r>
              <a:rPr lang="ko-KR" altLang="en-US" sz="1400" dirty="0">
                <a:latin typeface="+mn-ea"/>
              </a:rPr>
              <a:t> 노래하며 관현악 반주가 따르던 성악곡이었으나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지금은 노래 없이 기악곡만 남아 있다</a:t>
            </a:r>
            <a:r>
              <a:rPr lang="en-US" altLang="ko-KR" sz="1400" dirty="0">
                <a:latin typeface="+mn-ea"/>
              </a:rPr>
              <a:t>.</a:t>
            </a:r>
            <a:r>
              <a:rPr lang="ko-KR" altLang="en-US" sz="1400" dirty="0">
                <a:latin typeface="+mn-ea"/>
              </a:rPr>
              <a:t> 조선 후기를 거치면서 네 가지 음악</a:t>
            </a:r>
            <a:r>
              <a:rPr lang="en-US" altLang="ko-KR" sz="1400" dirty="0">
                <a:latin typeface="+mn-ea"/>
              </a:rPr>
              <a:t>(</a:t>
            </a:r>
            <a:r>
              <a:rPr lang="ko-KR" altLang="en-US" sz="1400" dirty="0" err="1">
                <a:latin typeface="+mn-ea"/>
              </a:rPr>
              <a:t>여민락</a:t>
            </a:r>
            <a:r>
              <a:rPr lang="ko-KR" altLang="en-US" sz="1400" dirty="0">
                <a:latin typeface="+mn-ea"/>
              </a:rPr>
              <a:t> 만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본령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해령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으로 분화되어 전승되었다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모두 관악 합주로 연주되는 궁중음악이다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ED4B68-68EF-3473-9432-FA9DCFE367E7}"/>
              </a:ext>
            </a:extLst>
          </p:cNvPr>
          <p:cNvSpPr txBox="1"/>
          <p:nvPr/>
        </p:nvSpPr>
        <p:spPr>
          <a:xfrm>
            <a:off x="4131825" y="4075647"/>
            <a:ext cx="6236137" cy="61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latin typeface="+mn-ea"/>
              </a:rPr>
              <a:t>원래 </a:t>
            </a:r>
            <a:r>
              <a:rPr lang="en-US" altLang="ko-KR" sz="1200" dirty="0">
                <a:latin typeface="+mn-ea"/>
              </a:rPr>
              <a:t>10</a:t>
            </a:r>
            <a:r>
              <a:rPr lang="ko-KR" altLang="en-US" sz="1200" dirty="0">
                <a:latin typeface="+mn-ea"/>
              </a:rPr>
              <a:t>장이었으나 현재는 </a:t>
            </a:r>
            <a:r>
              <a:rPr lang="en-US" altLang="ko-KR" sz="1200" dirty="0">
                <a:latin typeface="+mn-ea"/>
              </a:rPr>
              <a:t>7</a:t>
            </a:r>
            <a:r>
              <a:rPr lang="ko-KR" altLang="en-US" sz="1200" dirty="0" err="1">
                <a:latin typeface="+mn-ea"/>
              </a:rPr>
              <a:t>장까지만</a:t>
            </a:r>
            <a:r>
              <a:rPr lang="ko-KR" altLang="en-US" sz="1200" dirty="0">
                <a:latin typeface="+mn-ea"/>
              </a:rPr>
              <a:t> 전해진다</a:t>
            </a:r>
            <a:r>
              <a:rPr lang="en-US" altLang="ko-KR" sz="1200" dirty="0"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장부터 </a:t>
            </a:r>
            <a:r>
              <a:rPr lang="en-US" altLang="ko-KR" sz="1200" dirty="0">
                <a:latin typeface="+mn-ea"/>
              </a:rPr>
              <a:t>3</a:t>
            </a:r>
            <a:r>
              <a:rPr lang="ko-KR" altLang="en-US" sz="1200" dirty="0">
                <a:latin typeface="+mn-ea"/>
              </a:rPr>
              <a:t>장까지는 한 장단이 </a:t>
            </a:r>
            <a:r>
              <a:rPr lang="en-US" altLang="ko-KR" sz="1200" dirty="0">
                <a:latin typeface="+mn-ea"/>
              </a:rPr>
              <a:t>20</a:t>
            </a:r>
            <a:r>
              <a:rPr lang="ko-KR" altLang="en-US" sz="1200" dirty="0">
                <a:latin typeface="+mn-ea"/>
              </a:rPr>
              <a:t>박</a:t>
            </a:r>
            <a:r>
              <a:rPr lang="en-US" altLang="ko-KR" sz="1200" dirty="0">
                <a:latin typeface="+mn-ea"/>
              </a:rPr>
              <a:t>, 4</a:t>
            </a:r>
            <a:r>
              <a:rPr lang="ko-KR" altLang="en-US" sz="1200" dirty="0">
                <a:latin typeface="+mn-ea"/>
              </a:rPr>
              <a:t>장부터 </a:t>
            </a:r>
            <a:r>
              <a:rPr lang="en-US" altLang="ko-KR" sz="1200" dirty="0">
                <a:latin typeface="+mn-ea"/>
              </a:rPr>
              <a:t>7</a:t>
            </a:r>
            <a:r>
              <a:rPr lang="ko-KR" altLang="en-US" sz="1200" dirty="0">
                <a:latin typeface="+mn-ea"/>
              </a:rPr>
              <a:t>장까지는 한 장단이 </a:t>
            </a:r>
            <a:r>
              <a:rPr lang="en-US" altLang="ko-KR" sz="1200" dirty="0">
                <a:latin typeface="+mn-ea"/>
              </a:rPr>
              <a:t>10</a:t>
            </a:r>
            <a:r>
              <a:rPr lang="ko-KR" altLang="en-US" sz="1200" dirty="0">
                <a:latin typeface="+mn-ea"/>
              </a:rPr>
              <a:t>박으로 되어 있다</a:t>
            </a:r>
            <a:r>
              <a:rPr lang="en-US" altLang="ko-KR" sz="1200" dirty="0">
                <a:latin typeface="+mn-ea"/>
              </a:rPr>
              <a:t>.</a:t>
            </a:r>
            <a:endParaRPr lang="ko-KR" altLang="en-US" sz="1200" dirty="0">
              <a:latin typeface="+mn-ea"/>
            </a:endParaRPr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5EB9224-A759-833C-239B-16B17300E2BE}"/>
              </a:ext>
            </a:extLst>
          </p:cNvPr>
          <p:cNvSpPr/>
          <p:nvPr/>
        </p:nvSpPr>
        <p:spPr>
          <a:xfrm>
            <a:off x="2513256" y="4157302"/>
            <a:ext cx="1317994" cy="4473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4">
                    <a:lumMod val="50000"/>
                  </a:schemeClr>
                </a:solidFill>
              </a:rPr>
              <a:t>여민락의</a:t>
            </a:r>
            <a:r>
              <a:rPr lang="ko-KR" altLang="en-US" sz="1100" dirty="0">
                <a:solidFill>
                  <a:schemeClr val="accent4">
                    <a:lumMod val="50000"/>
                  </a:schemeClr>
                </a:solidFill>
              </a:rPr>
              <a:t> 구성</a:t>
            </a:r>
            <a:endParaRPr lang="en-US" altLang="ko-KR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[아침나라 중음①]_3단원_교과서_81쪽_3.여민락">
            <a:hlinkClick r:id="" action="ppaction://media"/>
            <a:extLst>
              <a:ext uri="{FF2B5EF4-FFF2-40B4-BE49-F238E27FC236}">
                <a16:creationId xmlns:a16="http://schemas.microsoft.com/office/drawing/2014/main" id="{180C26EB-5C59-0DF6-8655-FF334DBB1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713" y="2520247"/>
            <a:ext cx="43256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자주색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4867</TotalTime>
  <Words>411</Words>
  <Application>Microsoft Office PowerPoint</Application>
  <PresentationFormat>와이드스크린</PresentationFormat>
  <Paragraphs>37</Paragraphs>
  <Slides>7</Slides>
  <Notes>6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나눔고딕</vt:lpstr>
      <vt:lpstr>맑은 고딕</vt:lpstr>
      <vt:lpstr>Spoqa Han Sans Neo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234</cp:revision>
  <dcterms:created xsi:type="dcterms:W3CDTF">2024-07-03T01:17:18Z</dcterms:created>
  <dcterms:modified xsi:type="dcterms:W3CDTF">2025-03-25T06:06:52Z</dcterms:modified>
</cp:coreProperties>
</file>