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7"/>
  </p:notesMasterIdLst>
  <p:handoutMasterIdLst>
    <p:handoutMasterId r:id="rId18"/>
  </p:handoutMasterIdLst>
  <p:sldIdLst>
    <p:sldId id="300" r:id="rId5"/>
    <p:sldId id="305" r:id="rId6"/>
    <p:sldId id="304" r:id="rId7"/>
    <p:sldId id="367" r:id="rId8"/>
    <p:sldId id="373" r:id="rId9"/>
    <p:sldId id="374" r:id="rId10"/>
    <p:sldId id="368" r:id="rId11"/>
    <p:sldId id="309" r:id="rId12"/>
    <p:sldId id="375" r:id="rId13"/>
    <p:sldId id="372" r:id="rId14"/>
    <p:sldId id="316" r:id="rId15"/>
    <p:sldId id="295" r:id="rId16"/>
  </p:sldIdLst>
  <p:sldSz cx="12192000" cy="6858000"/>
  <p:notesSz cx="6858000" cy="9144000"/>
  <p:embeddedFontLst>
    <p:embeddedFont>
      <p:font typeface="NanumGothicExtraBold" panose="020D0904000000000000" pitchFamily="50" charset="-127"/>
      <p:bold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고딕" panose="020D0604000000000000" pitchFamily="50" charset="-127"/>
      <p:regular r:id="rId20"/>
      <p:bold r:id="rId21"/>
    </p:embeddedFont>
    <p:embeddedFont>
      <p:font typeface="맑은 고딕" panose="020B0503020000020004" pitchFamily="50" charset="-127"/>
      <p:regular r:id="rId22"/>
      <p:bold r:id="rId23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DF00"/>
    <a:srgbClr val="DFAE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77" d="100"/>
          <a:sy n="77" d="100"/>
        </p:scale>
        <p:origin x="126" y="14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2025-06-24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2025-06-24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2CCB9-0693-B83A-CBCF-B3871E498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64C1774-A3F3-6F41-F2C7-F94B72AD46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CEC67D3-BFAD-BBF3-2E52-D48DCA164C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F8A142-424F-36BD-5759-DDE3CB8065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7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98610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/>
              <a:t>음이름과 계이름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9DC7C-C810-5A7C-B149-9EDD1B956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4B05A8C-75AE-7B1F-495D-687CD18D16F3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69052B6D-DCF0-8151-48E1-DE0FA7BD4D3B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510150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4: </a:t>
            </a:r>
            <a:r>
              <a:rPr kumimoji="1" lang="ko-KR" altLang="en-US" dirty="0"/>
              <a:t>건반을 보며 계이름으로 시작하는 노랫말을 넣어 재미있게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592EDC5-A25B-0F84-D9C2-EDD49D670EFA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계이름으로 시작하는 다양한 단어를 넣어 노랫말 바꾸기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E8241B72-8688-CB48-799F-ACDFD4A1237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6DBAA278-99CC-ECDE-1405-AAE013EB633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F55A58-688B-D7CE-173E-912C81F8DD43}"/>
              </a:ext>
            </a:extLst>
          </p:cNvPr>
          <p:cNvSpPr txBox="1"/>
          <p:nvPr/>
        </p:nvSpPr>
        <p:spPr>
          <a:xfrm>
            <a:off x="1077150" y="154107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계이름으로 시작하는 다양한 단어를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떠올려 봅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41891E99-AE1C-6624-B107-31EFEB534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10" y="1985139"/>
            <a:ext cx="5839640" cy="314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A9D8F2-BB2E-D295-787D-0FFA84358551}"/>
              </a:ext>
            </a:extLst>
          </p:cNvPr>
          <p:cNvSpPr txBox="1"/>
          <p:nvPr/>
        </p:nvSpPr>
        <p:spPr>
          <a:xfrm>
            <a:off x="1077149" y="2736819"/>
            <a:ext cx="87944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교과서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13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쪽 빈칸에 리듬과 어울리는 글자 수의 노랫말을 만들어 적어 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봅</a:t>
            </a:r>
            <a:r>
              <a:rPr lang="ko-KR" altLang="en-US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시다</a:t>
            </a:r>
            <a:r>
              <a:rPr lang="en-US" altLang="ko-KR" sz="1800" i="0" u="none" strike="noStrike" baseline="0" dirty="0">
                <a:solidFill>
                  <a:srgbClr val="211D1E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0E5F410-DE6B-EC1C-A1C7-607C12981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4949" y="3180886"/>
            <a:ext cx="4582164" cy="316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59D98D7D-F3A0-6B73-0CE7-52A9828CE82D}"/>
              </a:ext>
            </a:extLst>
          </p:cNvPr>
          <p:cNvSpPr/>
          <p:nvPr/>
        </p:nvSpPr>
        <p:spPr>
          <a:xfrm>
            <a:off x="1838632" y="2376882"/>
            <a:ext cx="8780207" cy="1713517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5E0F3-7FC0-A98B-D0B4-A3EBD9EAC13C}"/>
              </a:ext>
            </a:extLst>
          </p:cNvPr>
          <p:cNvSpPr txBox="1"/>
          <p:nvPr/>
        </p:nvSpPr>
        <p:spPr>
          <a:xfrm>
            <a:off x="2059793" y="2662426"/>
            <a:ext cx="7030676" cy="1134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</a:t>
            </a:r>
            <a:r>
              <a:rPr kumimoji="1" lang="ko-KR" altLang="en-US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음이름과 계이름을 이해했나요</a:t>
            </a:r>
            <a:r>
              <a:rPr kumimoji="1" lang="en-US" altLang="ko-KR" sz="24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en-US" altLang="ko-KR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>
              <a:lnSpc>
                <a:spcPct val="150000"/>
              </a:lnSpc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다장조의 음계를 이해하며 노래를 부를 수 있나요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?</a:t>
            </a:r>
            <a:endParaRPr lang="ko-KR" altLang="en-US" sz="2400" dirty="0"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3717646-B108-F04A-7A20-BD7CCBD63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11629" y="3396789"/>
            <a:ext cx="1041739" cy="407129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13E809A-FFAA-90EF-36C0-2A9A19AE70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0917" t="-1147"/>
          <a:stretch/>
        </p:blipFill>
        <p:spPr>
          <a:xfrm>
            <a:off x="9311629" y="2865803"/>
            <a:ext cx="1041739" cy="407129"/>
          </a:xfrm>
          <a:prstGeom prst="rect">
            <a:avLst/>
          </a:prstGeom>
        </p:spPr>
      </p:pic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E1F475D-C542-76E7-51D3-2E7A966E213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86E661DF-91CA-7A6C-8827-1D00DB0C481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6F3782EC-86B4-7272-194F-38DFB87C9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en-US" altLang="ko-KR" sz="3200" dirty="0"/>
              <a:t>‘</a:t>
            </a:r>
            <a:r>
              <a:rPr kumimoji="1" lang="ko-KR" altLang="en-US" sz="3200" dirty="0"/>
              <a:t>계절 따라 이름 따라</a:t>
            </a:r>
            <a:r>
              <a:rPr kumimoji="1" lang="en-US" altLang="ko-KR" sz="3200" dirty="0"/>
              <a:t>’ </a:t>
            </a:r>
            <a:r>
              <a:rPr kumimoji="1" lang="ko-KR" altLang="en-US" sz="3200" dirty="0"/>
              <a:t>감상하고 이야기를 나누어 봅시다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856E7A1C-8501-7FE2-85F9-A74C5E6058B9}"/>
              </a:ext>
            </a:extLst>
          </p:cNvPr>
          <p:cNvSpPr txBox="1">
            <a:spLocks/>
          </p:cNvSpPr>
          <p:nvPr/>
        </p:nvSpPr>
        <p:spPr>
          <a:xfrm>
            <a:off x="2237066" y="3057879"/>
            <a:ext cx="7065083" cy="490030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1800" dirty="0">
                <a:solidFill>
                  <a:schemeClr val="tx1"/>
                </a:solidFill>
              </a:rPr>
              <a:t>금강산은 계절마다 불리는 이름이 달라</a:t>
            </a:r>
            <a:r>
              <a:rPr kumimoji="1" lang="en-US" altLang="ko-KR" sz="1800" dirty="0">
                <a:solidFill>
                  <a:schemeClr val="tx1"/>
                </a:solidFill>
              </a:rPr>
              <a:t>. </a:t>
            </a:r>
            <a:r>
              <a:rPr kumimoji="1" lang="ko-KR" altLang="en-US" sz="1800" dirty="0">
                <a:solidFill>
                  <a:schemeClr val="tx1"/>
                </a:solidFill>
              </a:rPr>
              <a:t>봄에는 금강산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여름에는 봉래산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가을에는 풍악산</a:t>
            </a:r>
            <a:r>
              <a:rPr kumimoji="1" lang="en-US" altLang="ko-KR" sz="1800" dirty="0">
                <a:solidFill>
                  <a:schemeClr val="tx1"/>
                </a:solidFill>
              </a:rPr>
              <a:t>, </a:t>
            </a:r>
            <a:r>
              <a:rPr kumimoji="1" lang="ko-KR" altLang="en-US" sz="1800" dirty="0">
                <a:solidFill>
                  <a:schemeClr val="tx1"/>
                </a:solidFill>
              </a:rPr>
              <a:t>겨울에는 개골산으로 불려</a:t>
            </a:r>
            <a:r>
              <a:rPr kumimoji="1" lang="en-US" altLang="ko-KR" sz="1800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47FF25D7-41DD-65DF-2FFB-9CD7C46B5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652" y="3072297"/>
            <a:ext cx="268672" cy="2790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225CBC-9269-AA9E-B89A-29FC313FA9CA}"/>
              </a:ext>
            </a:extLst>
          </p:cNvPr>
          <p:cNvSpPr txBox="1"/>
          <p:nvPr/>
        </p:nvSpPr>
        <p:spPr>
          <a:xfrm>
            <a:off x="1511286" y="2245802"/>
            <a:ext cx="8379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디지털 기기를 활용하여 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‘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계절 따라 이름 따라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’</a:t>
            </a: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검색하고 감상해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계절마다 이름이 달라지는 금강산에 관해 이야기 나누어 봅시다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8A77774-C57F-C756-F0D4-E808705C3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음이름과 계이름을 이해하며 노래를 부를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04FA0AC1-DD77-A30B-D45C-702E647CC49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52F402AF-1A38-E808-DD72-62C326B9531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6D7C2B9-BC20-0F9D-875F-CECD04F0D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90787"/>
            <a:ext cx="8326012" cy="206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2FD5FBB-B1AC-08BD-3E67-6EA4E4A61D3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음이름과 계이름을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4587ACD2-AE3D-438C-E893-020EFD07ACD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음이름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2EBFB41B-C59B-5D36-D0DC-7E464305BF68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FFF491AA-7D7E-C76C-DF78-C8C378D910AA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E54C281-1A5F-5414-AB01-A06717950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640" y="1780311"/>
            <a:ext cx="7215404" cy="201142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4D30950-BFF8-0C13-B6E2-E7CCB86FB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5036" y="3955573"/>
            <a:ext cx="4366960" cy="1399667"/>
          </a:xfrm>
          <a:prstGeom prst="rect">
            <a:avLst/>
          </a:prstGeom>
        </p:spPr>
      </p:pic>
      <p:cxnSp>
        <p:nvCxnSpPr>
          <p:cNvPr id="14" name="직선 화살표 연결선 13">
            <a:extLst>
              <a:ext uri="{FF2B5EF4-FFF2-40B4-BE49-F238E27FC236}">
                <a16:creationId xmlns:a16="http://schemas.microsoft.com/office/drawing/2014/main" id="{4108B9EA-7EC1-9770-9DAC-93D9D68552ED}"/>
              </a:ext>
            </a:extLst>
          </p:cNvPr>
          <p:cNvCxnSpPr>
            <a:cxnSpLocks/>
          </p:cNvCxnSpPr>
          <p:nvPr/>
        </p:nvCxnSpPr>
        <p:spPr>
          <a:xfrm flipH="1">
            <a:off x="3539613" y="4866967"/>
            <a:ext cx="42134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2D631F42-25EF-59FE-1DD9-41AC8656A336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078528"/>
            <a:ext cx="431180" cy="9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81804411-D8E6-9761-61F8-007493469E9A}"/>
              </a:ext>
            </a:extLst>
          </p:cNvPr>
          <p:cNvSpPr/>
          <p:nvPr/>
        </p:nvSpPr>
        <p:spPr>
          <a:xfrm>
            <a:off x="2437300" y="4655406"/>
            <a:ext cx="1100984" cy="31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영어 </a:t>
            </a:r>
            <a:r>
              <a:rPr lang="ko-KR" altLang="en-US" sz="1400" dirty="0" err="1">
                <a:solidFill>
                  <a:schemeClr val="accent2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음이름</a:t>
            </a:r>
            <a:endParaRPr lang="ko-KR" altLang="en-US" sz="1400" dirty="0">
              <a:solidFill>
                <a:schemeClr val="accent2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721FE0B-3FFE-FAC1-8C0A-8416D697CE3B}"/>
              </a:ext>
            </a:extLst>
          </p:cNvPr>
          <p:cNvSpPr/>
          <p:nvPr/>
        </p:nvSpPr>
        <p:spPr>
          <a:xfrm>
            <a:off x="2084438" y="4918755"/>
            <a:ext cx="1483345" cy="31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2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우리나라 </a:t>
            </a:r>
            <a:r>
              <a:rPr lang="ko-KR" altLang="en-US" sz="1400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음이름</a:t>
            </a:r>
            <a:endParaRPr lang="ko-KR" altLang="en-US" sz="1400" dirty="0">
              <a:solidFill>
                <a:schemeClr val="tx2">
                  <a:lumMod val="50000"/>
                  <a:lumOff val="5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B4C02-7BB8-BBF1-DAA6-3C50C4571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CF88A46-A280-6396-CA8A-E261A61DF3F4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2C138AA2-786A-4240-E002-45ECC0807B94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음이름과 계이름을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4A3B49B4-477A-ADA8-2903-4DD944702C5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2DDBB735-DDDB-235F-5388-1EFFD139D612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계이름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2F3721D-1246-3DAD-EE50-89B0106518A4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D5A004AA-DA01-B422-79D2-309A41F64CF0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F05F475-96FB-A1D0-F88B-FA31BD1FF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98" y="1883619"/>
            <a:ext cx="7215404" cy="1613818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1186FA0-0F57-3F8D-00E4-ADEFB6EC7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1617" y="3951378"/>
            <a:ext cx="6188765" cy="153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12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D74E0-2AE3-FE3B-5EF5-98032AACF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F8BDDB89-761A-284C-8669-AC9926E0DD70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12B8836A-7346-8762-1CAE-CFE1EA22F779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1: </a:t>
            </a:r>
            <a:r>
              <a:rPr kumimoji="1" lang="ko-KR" altLang="en-US" dirty="0"/>
              <a:t>음이름과 계이름을 알아봅시다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F7A2E74-1C8F-D062-611F-F66F8163C6A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7" name="텍스트 개체 틀 3">
            <a:extLst>
              <a:ext uri="{FF2B5EF4-FFF2-40B4-BE49-F238E27FC236}">
                <a16:creationId xmlns:a16="http://schemas.microsoft.com/office/drawing/2014/main" id="{C2CFA069-94AA-50A3-C56A-2D60ACEE74EF}"/>
              </a:ext>
            </a:extLst>
          </p:cNvPr>
          <p:cNvSpPr txBox="1">
            <a:spLocks/>
          </p:cNvSpPr>
          <p:nvPr/>
        </p:nvSpPr>
        <p:spPr>
          <a:xfrm>
            <a:off x="792000" y="901069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음이름과 계이름의 차이점과 공통점을 생각하고 이야기 나누기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EF8DEED-5E52-1AD3-6BC4-BB5D46991ECA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772ADB0-42BB-8328-B16B-AFAFA38AE4DE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A8E8E4AA-6FDD-6C99-2261-E6DEC14ED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908" y="1680372"/>
            <a:ext cx="8882280" cy="189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05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0DCA-30A0-4559-B85B-32B312F94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F929D6A9-2F95-A692-0870-8BEA8BF4B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913" y="1328403"/>
            <a:ext cx="6185777" cy="5218805"/>
          </a:xfrm>
          <a:prstGeom prst="rect">
            <a:avLst/>
          </a:prstGeom>
        </p:spPr>
      </p:pic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A10F930-C43B-789D-C12E-1707151A57B2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2: </a:t>
            </a:r>
            <a:r>
              <a:rPr kumimoji="1" lang="ko-KR" altLang="en-US" dirty="0"/>
              <a:t>노랫말에 계이름이 있는 </a:t>
            </a:r>
            <a:r>
              <a:rPr kumimoji="1" lang="en-US" altLang="ko-KR" dirty="0"/>
              <a:t>‘</a:t>
            </a:r>
            <a:r>
              <a:rPr kumimoji="1" lang="ko-KR" altLang="en-US" dirty="0"/>
              <a:t>도레미 노래</a:t>
            </a:r>
            <a:r>
              <a:rPr kumimoji="1" lang="en-US" altLang="ko-KR" dirty="0"/>
              <a:t>’</a:t>
            </a:r>
            <a:r>
              <a:rPr kumimoji="1" lang="ko-KR" altLang="en-US" dirty="0"/>
              <a:t>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D6A7A04-F924-943F-88B5-D08C5967182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C0C9450-50F7-64A9-5FF3-ECCEE672A1CB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3" name="텍스트 개체 틀 3">
            <a:extLst>
              <a:ext uri="{FF2B5EF4-FFF2-40B4-BE49-F238E27FC236}">
                <a16:creationId xmlns:a16="http://schemas.microsoft.com/office/drawing/2014/main" id="{D31E958B-2FD4-A376-50A8-0904F8E72653}"/>
              </a:ext>
            </a:extLst>
          </p:cNvPr>
          <p:cNvSpPr txBox="1">
            <a:spLocks/>
          </p:cNvSpPr>
          <p:nvPr/>
        </p:nvSpPr>
        <p:spPr>
          <a:xfrm>
            <a:off x="792000" y="960425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도레미 노래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898D45B-1579-D2A6-13FE-1C3F614E6695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7DE214C9-E529-F10A-EAF5-1EB1490E9DD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텍스트 개체 틀 3">
            <a:extLst>
              <a:ext uri="{FF2B5EF4-FFF2-40B4-BE49-F238E27FC236}">
                <a16:creationId xmlns:a16="http://schemas.microsoft.com/office/drawing/2014/main" id="{4F7ACE6D-2172-07EF-8194-58A31364525D}"/>
              </a:ext>
            </a:extLst>
          </p:cNvPr>
          <p:cNvSpPr txBox="1">
            <a:spLocks/>
          </p:cNvSpPr>
          <p:nvPr/>
        </p:nvSpPr>
        <p:spPr>
          <a:xfrm>
            <a:off x="2184397" y="2555508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79C100BC-9D51-C96B-03D4-A1BED99B0110}"/>
              </a:ext>
            </a:extLst>
          </p:cNvPr>
          <p:cNvSpPr txBox="1">
            <a:spLocks/>
          </p:cNvSpPr>
          <p:nvPr/>
        </p:nvSpPr>
        <p:spPr>
          <a:xfrm>
            <a:off x="2192822" y="3358879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pic>
        <p:nvPicPr>
          <p:cNvPr id="18" name="5-1-3-01 [도레미 노래] 노래">
            <a:hlinkClick r:id="" action="ppaction://media"/>
            <a:extLst>
              <a:ext uri="{FF2B5EF4-FFF2-40B4-BE49-F238E27FC236}">
                <a16:creationId xmlns:a16="http://schemas.microsoft.com/office/drawing/2014/main" id="{E9F56B9E-0CF2-11F5-DC18-9AA1932BD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1531" y="2034397"/>
            <a:ext cx="506764" cy="506764"/>
          </a:xfrm>
          <a:prstGeom prst="rect">
            <a:avLst/>
          </a:prstGeom>
        </p:spPr>
      </p:pic>
      <p:pic>
        <p:nvPicPr>
          <p:cNvPr id="19" name="5-1-3-02 [도레미 노래] 반주">
            <a:hlinkClick r:id="" action="ppaction://media"/>
            <a:extLst>
              <a:ext uri="{FF2B5EF4-FFF2-40B4-BE49-F238E27FC236}">
                <a16:creationId xmlns:a16="http://schemas.microsoft.com/office/drawing/2014/main" id="{F8FC94EC-C3E5-E473-0192-59B9E0D11A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01531" y="2852116"/>
            <a:ext cx="506764" cy="506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6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9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190285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다장조의 음계를 이해하고     부분을 손 기호로 표현하며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5C00CC24-E3A9-1539-0CE6-D344A5EDD35F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다장조의 음계 알아보기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8966E4D-DCB8-96D7-FF35-98D51972759F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F98CE1BE-5C4B-DB42-AC9B-BF487818BB30}"/>
              </a:ext>
            </a:extLst>
          </p:cNvPr>
          <p:cNvSpPr txBox="1">
            <a:spLocks/>
          </p:cNvSpPr>
          <p:nvPr/>
        </p:nvSpPr>
        <p:spPr>
          <a:xfrm>
            <a:off x="1653538" y="60393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6C808F7-E713-ABBC-A13C-7113C77B3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959" y="199994"/>
            <a:ext cx="266737" cy="238158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F5DF370B-C321-E8A5-2E99-7C7DECC1A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0268" y="1733703"/>
            <a:ext cx="6901882" cy="2572825"/>
          </a:xfrm>
          <a:prstGeom prst="rect">
            <a:avLst/>
          </a:prstGeom>
        </p:spPr>
      </p:pic>
      <p:pic>
        <p:nvPicPr>
          <p:cNvPr id="4" name="5-1-3-03 [도레미 노래] 다장조 음계">
            <a:hlinkClick r:id="" action="ppaction://media"/>
            <a:extLst>
              <a:ext uri="{FF2B5EF4-FFF2-40B4-BE49-F238E27FC236}">
                <a16:creationId xmlns:a16="http://schemas.microsoft.com/office/drawing/2014/main" id="{86B3107B-710B-B962-08A2-749595FCC5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3364" y="1733703"/>
            <a:ext cx="528609" cy="528609"/>
          </a:xfrm>
          <a:prstGeom prst="rect">
            <a:avLst/>
          </a:prstGeom>
        </p:spPr>
      </p:pic>
      <p:sp>
        <p:nvSpPr>
          <p:cNvPr id="6" name="텍스트 개체 틀 3">
            <a:extLst>
              <a:ext uri="{FF2B5EF4-FFF2-40B4-BE49-F238E27FC236}">
                <a16:creationId xmlns:a16="http://schemas.microsoft.com/office/drawing/2014/main" id="{E0E74A5F-3D5C-7913-7A06-67E1D7EF6C20}"/>
              </a:ext>
            </a:extLst>
          </p:cNvPr>
          <p:cNvSpPr txBox="1">
            <a:spLocks/>
          </p:cNvSpPr>
          <p:nvPr/>
        </p:nvSpPr>
        <p:spPr>
          <a:xfrm>
            <a:off x="1723119" y="2326836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음계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5BA79-47AA-8C04-D459-17C85FA4A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01D0934C-1600-19BA-40B5-BA2A3E5F8992}"/>
              </a:ext>
            </a:extLst>
          </p:cNvPr>
          <p:cNvSpPr txBox="1">
            <a:spLocks/>
          </p:cNvSpPr>
          <p:nvPr/>
        </p:nvSpPr>
        <p:spPr>
          <a:xfrm>
            <a:off x="9302150" y="241661"/>
            <a:ext cx="279900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1.</a:t>
            </a:r>
            <a:r>
              <a:rPr kumimoji="1" lang="ko-KR" altLang="en-US" sz="1800" dirty="0">
                <a:solidFill>
                  <a:schemeClr val="bg1"/>
                </a:solidFill>
              </a:rPr>
              <a:t> 즐거운 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설레는 음악</a:t>
            </a: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AB23901-5A28-AEE4-06CE-7E89A30E84FC}"/>
              </a:ext>
            </a:extLst>
          </p:cNvPr>
          <p:cNvSpPr txBox="1">
            <a:spLocks/>
          </p:cNvSpPr>
          <p:nvPr/>
        </p:nvSpPr>
        <p:spPr>
          <a:xfrm>
            <a:off x="792000" y="190285"/>
            <a:ext cx="8350374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kumimoji="1" lang="ko-KR" altLang="en-US" dirty="0"/>
              <a:t>다장조의 음계를 이해하고     부분을 손 기호로 표현하며 노래를 불러 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BD4E3513-3058-CCC5-1FBB-F37D33C0C487}"/>
              </a:ext>
            </a:extLst>
          </p:cNvPr>
          <p:cNvSpPr txBox="1">
            <a:spLocks/>
          </p:cNvSpPr>
          <p:nvPr/>
        </p:nvSpPr>
        <p:spPr>
          <a:xfrm>
            <a:off x="792000" y="937728"/>
            <a:ext cx="10859265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나눔고딕" panose="020D0604000000000000" pitchFamily="50" charset="-127"/>
                <a:ea typeface="나눔고딕" panose="020D0604000000000000" pitchFamily="50" charset="-127"/>
              </a:rPr>
              <a:t>▶  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부분을 손 기호로 표현하며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77348838-A78B-D75D-E1D3-6AF6148031D7}"/>
              </a:ext>
            </a:extLst>
          </p:cNvPr>
          <p:cNvSpPr txBox="1">
            <a:spLocks/>
          </p:cNvSpPr>
          <p:nvPr/>
        </p:nvSpPr>
        <p:spPr>
          <a:xfrm>
            <a:off x="10387440" y="535702"/>
            <a:ext cx="1363071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>
                <a:solidFill>
                  <a:schemeClr val="bg1"/>
                </a:solidFill>
              </a:rPr>
              <a:t>음이름과 계이름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AF2D626-FADA-32A0-9D42-1E764C078F04}"/>
              </a:ext>
            </a:extLst>
          </p:cNvPr>
          <p:cNvSpPr txBox="1">
            <a:spLocks/>
          </p:cNvSpPr>
          <p:nvPr/>
        </p:nvSpPr>
        <p:spPr>
          <a:xfrm>
            <a:off x="1653538" y="603934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12~13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>
                    <a:lumMod val="50000"/>
                  </a:schemeClr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>
                    <a:lumMod val="50000"/>
                  </a:schemeClr>
                </a:solidFill>
              </a:rPr>
              <a:t>: 1</a:t>
            </a:r>
            <a:endParaRPr kumimoji="1" lang="ko-KR" altLang="en-US" sz="900" b="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7EDC97C-D096-714B-41BF-CDA88063E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959" y="199994"/>
            <a:ext cx="266737" cy="23815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74549D1-B7DF-158B-6014-1BDC3B70D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862" y="2146447"/>
            <a:ext cx="4947520" cy="283470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FB46F8B-8432-6A6F-ABC7-5E4A08915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580" y="2710215"/>
            <a:ext cx="5277587" cy="20862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47BF7F-5ACE-F2E1-CBFE-A1C4867823A7}"/>
              </a:ext>
            </a:extLst>
          </p:cNvPr>
          <p:cNvSpPr txBox="1"/>
          <p:nvPr/>
        </p:nvSpPr>
        <p:spPr>
          <a:xfrm>
            <a:off x="6369698" y="2180131"/>
            <a:ext cx="20788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&lt;</a:t>
            </a:r>
            <a:r>
              <a:rPr kumimoji="1"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코다이</a:t>
            </a:r>
            <a:r>
              <a:rPr kumimoji="1"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손 기호</a:t>
            </a:r>
            <a:r>
              <a:rPr kumimoji="1"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&gt;</a:t>
            </a:r>
            <a:endParaRPr lang="en-US" altLang="ko-KR" sz="1800" i="0" u="none" strike="noStrike" baseline="0" dirty="0">
              <a:solidFill>
                <a:srgbClr val="211D1E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711C8D9-7C98-3569-9EEF-B6EE7C478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862" y="1082953"/>
            <a:ext cx="266737" cy="23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9111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3701</TotalTime>
  <Words>420</Words>
  <Application>Microsoft Office PowerPoint</Application>
  <PresentationFormat>와이드스크린</PresentationFormat>
  <Paragraphs>74</Paragraphs>
  <Slides>12</Slides>
  <Notes>1</Notes>
  <HiddenSlides>0</HiddenSlides>
  <MMClips>3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12</vt:i4>
      </vt:variant>
    </vt:vector>
  </HeadingPairs>
  <TitlesOfParts>
    <vt:vector size="21" baseType="lpstr">
      <vt:lpstr>NanumGothicExtraBold</vt:lpstr>
      <vt:lpstr>Arial</vt:lpstr>
      <vt:lpstr>나눔고딕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196</cp:revision>
  <dcterms:created xsi:type="dcterms:W3CDTF">2024-07-03T01:17:18Z</dcterms:created>
  <dcterms:modified xsi:type="dcterms:W3CDTF">2025-06-24T05:39:08Z</dcterms:modified>
</cp:coreProperties>
</file>