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sldIdLst>
    <p:sldId id="292" r:id="rId5"/>
    <p:sldId id="299" r:id="rId6"/>
    <p:sldId id="305" r:id="rId7"/>
    <p:sldId id="311" r:id="rId8"/>
    <p:sldId id="328" r:id="rId9"/>
    <p:sldId id="329" r:id="rId10"/>
    <p:sldId id="330" r:id="rId11"/>
    <p:sldId id="331" r:id="rId12"/>
    <p:sldId id="332" r:id="rId13"/>
    <p:sldId id="295" r:id="rId14"/>
  </p:sldIdLst>
  <p:sldSz cx="12192000" cy="6858000"/>
  <p:notesSz cx="6858000" cy="9144000"/>
  <p:embeddedFontLst>
    <p:embeddedFont>
      <p:font typeface="NanumGothicExtraBold" pitchFamily="2" charset="-127"/>
      <p:bold r:id="rId16"/>
    </p:embeddedFont>
    <p:embeddedFont>
      <p:font typeface="나눔고딕" pitchFamily="2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4D9"/>
    <a:srgbClr val="F0C1C8"/>
    <a:srgbClr val="C4A6C0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>
        <p:scale>
          <a:sx n="150" d="100"/>
          <a:sy n="150" d="100"/>
        </p:scale>
        <p:origin x="948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latin typeface="+mn-ea"/>
                <a:ea typeface="+mn-ea"/>
              </a:rPr>
              <a:t>음악의 요소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100~101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음악의 </a:t>
            </a:r>
            <a:r>
              <a:rPr kumimoji="1" lang="en-US" altLang="ko-KR" sz="2800" dirty="0">
                <a:latin typeface="+mn-ea"/>
                <a:ea typeface="+mn-ea"/>
              </a:rPr>
              <a:t>3</a:t>
            </a:r>
            <a:r>
              <a:rPr kumimoji="1" lang="ko-KR" altLang="en-US" sz="2800" dirty="0">
                <a:latin typeface="+mn-ea"/>
                <a:ea typeface="+mn-ea"/>
              </a:rPr>
              <a:t>요소를 악곡에서 찾아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이해할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음악은 어떻게 만들어지는지 이야기하기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8134DF2-62D1-F3A8-A517-462F51AD99E5}"/>
              </a:ext>
            </a:extLst>
          </p:cNvPr>
          <p:cNvSpPr/>
          <p:nvPr/>
        </p:nvSpPr>
        <p:spPr>
          <a:xfrm>
            <a:off x="4063125" y="1217703"/>
            <a:ext cx="4065750" cy="139754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 i="1" dirty="0"/>
              <a:t>음악을 만들 때</a:t>
            </a:r>
            <a:endParaRPr lang="en-US" altLang="ko-KR" sz="2000" i="1" dirty="0"/>
          </a:p>
          <a:p>
            <a:pPr algn="ctr"/>
            <a:r>
              <a:rPr lang="ko-KR" altLang="en-US" sz="2000" i="1" dirty="0"/>
              <a:t>필요한 것은 무엇일까</a:t>
            </a:r>
            <a:r>
              <a:rPr lang="en-US" altLang="ko-KR" sz="2000" i="1" dirty="0"/>
              <a:t>?</a:t>
            </a:r>
            <a:endParaRPr lang="ko-KR" altLang="en-US" sz="2000" i="1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768CB80-159B-02C4-4D58-91ACEED4F7EC}"/>
              </a:ext>
            </a:extLst>
          </p:cNvPr>
          <p:cNvGrpSpPr/>
          <p:nvPr/>
        </p:nvGrpSpPr>
        <p:grpSpPr>
          <a:xfrm>
            <a:off x="1381125" y="2615252"/>
            <a:ext cx="2400300" cy="1285875"/>
            <a:chOff x="4772025" y="3962401"/>
            <a:chExt cx="2400300" cy="1285875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C21657E3-EA63-BAB8-DF37-DBDC51B1F498}"/>
                </a:ext>
              </a:extLst>
            </p:cNvPr>
            <p:cNvSpPr/>
            <p:nvPr/>
          </p:nvSpPr>
          <p:spPr>
            <a:xfrm>
              <a:off x="4772025" y="3962401"/>
              <a:ext cx="2400300" cy="1285875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DF6964-98CF-3A10-FA25-AC5DC3106A83}"/>
                </a:ext>
              </a:extLst>
            </p:cNvPr>
            <p:cNvSpPr txBox="1"/>
            <p:nvPr/>
          </p:nvSpPr>
          <p:spPr>
            <a:xfrm>
              <a:off x="5649010" y="442067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리듬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DB77237-B30B-A3E3-0019-BE3B56EFEFBC}"/>
              </a:ext>
            </a:extLst>
          </p:cNvPr>
          <p:cNvGrpSpPr/>
          <p:nvPr/>
        </p:nvGrpSpPr>
        <p:grpSpPr>
          <a:xfrm>
            <a:off x="4895850" y="3301278"/>
            <a:ext cx="2400300" cy="1285875"/>
            <a:chOff x="4895850" y="3781652"/>
            <a:chExt cx="2400300" cy="1285875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7FED0DE9-2536-7826-0B8A-FF1537C57C8C}"/>
                </a:ext>
              </a:extLst>
            </p:cNvPr>
            <p:cNvSpPr/>
            <p:nvPr/>
          </p:nvSpPr>
          <p:spPr>
            <a:xfrm>
              <a:off x="4895850" y="3781652"/>
              <a:ext cx="2400300" cy="1285875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E6ECA1-1B2C-FCB0-4879-EA2CF85C5A93}"/>
                </a:ext>
              </a:extLst>
            </p:cNvPr>
            <p:cNvSpPr txBox="1"/>
            <p:nvPr/>
          </p:nvSpPr>
          <p:spPr>
            <a:xfrm>
              <a:off x="5772835" y="423992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가락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763868E3-776C-D9DB-04EF-4480BE4DAA9C}"/>
              </a:ext>
            </a:extLst>
          </p:cNvPr>
          <p:cNvGrpSpPr/>
          <p:nvPr/>
        </p:nvGrpSpPr>
        <p:grpSpPr>
          <a:xfrm>
            <a:off x="8410575" y="2615252"/>
            <a:ext cx="2400300" cy="1285875"/>
            <a:chOff x="8410575" y="3095626"/>
            <a:chExt cx="2400300" cy="1285875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CF3A91AD-4446-C497-C1AA-55B075410301}"/>
                </a:ext>
              </a:extLst>
            </p:cNvPr>
            <p:cNvSpPr/>
            <p:nvPr/>
          </p:nvSpPr>
          <p:spPr>
            <a:xfrm>
              <a:off x="8410575" y="3095626"/>
              <a:ext cx="2400300" cy="1285875"/>
            </a:xfrm>
            <a:prstGeom prst="ellipse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31438A-705B-9E98-EFE8-42B448700D96}"/>
                </a:ext>
              </a:extLst>
            </p:cNvPr>
            <p:cNvSpPr txBox="1"/>
            <p:nvPr/>
          </p:nvSpPr>
          <p:spPr>
            <a:xfrm>
              <a:off x="9287560" y="355389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화성</a:t>
              </a:r>
            </a:p>
          </p:txBody>
        </p:sp>
      </p:grpSp>
      <p:sp>
        <p:nvSpPr>
          <p:cNvPr id="23" name="사각형: 잘린 대각선 방향 모서리 22">
            <a:extLst>
              <a:ext uri="{FF2B5EF4-FFF2-40B4-BE49-F238E27FC236}">
                <a16:creationId xmlns:a16="http://schemas.microsoft.com/office/drawing/2014/main" id="{7316CD5A-80E1-E7B2-991B-77D4D2278A43}"/>
              </a:ext>
            </a:extLst>
          </p:cNvPr>
          <p:cNvSpPr/>
          <p:nvPr/>
        </p:nvSpPr>
        <p:spPr>
          <a:xfrm>
            <a:off x="4746172" y="5305425"/>
            <a:ext cx="2699658" cy="790575"/>
          </a:xfrm>
          <a:prstGeom prst="snip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음악의 </a:t>
            </a:r>
            <a:r>
              <a:rPr lang="en-US" altLang="ko-KR" dirty="0"/>
              <a:t>3</a:t>
            </a:r>
            <a:r>
              <a:rPr lang="ko-KR" altLang="en-US" dirty="0"/>
              <a:t>요소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A2803077-AA59-D012-25A2-634FC1AE4479}"/>
              </a:ext>
            </a:extLst>
          </p:cNvPr>
          <p:cNvCxnSpPr>
            <a:cxnSpLocks/>
            <a:stCxn id="12" idx="4"/>
            <a:endCxn id="23" idx="3"/>
          </p:cNvCxnSpPr>
          <p:nvPr/>
        </p:nvCxnSpPr>
        <p:spPr>
          <a:xfrm>
            <a:off x="2581275" y="3901127"/>
            <a:ext cx="3514726" cy="1404298"/>
          </a:xfrm>
          <a:prstGeom prst="line">
            <a:avLst/>
          </a:prstGeom>
          <a:ln w="95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5F4BE0B2-4C22-BE30-F34F-300DC4CF9D82}"/>
              </a:ext>
            </a:extLst>
          </p:cNvPr>
          <p:cNvCxnSpPr>
            <a:cxnSpLocks/>
            <a:stCxn id="16" idx="4"/>
            <a:endCxn id="23" idx="3"/>
          </p:cNvCxnSpPr>
          <p:nvPr/>
        </p:nvCxnSpPr>
        <p:spPr>
          <a:xfrm>
            <a:off x="6096000" y="4587153"/>
            <a:ext cx="1" cy="718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09A27263-0BEA-7656-E89C-3DBC7F2CD9F7}"/>
              </a:ext>
            </a:extLst>
          </p:cNvPr>
          <p:cNvCxnSpPr>
            <a:cxnSpLocks/>
            <a:stCxn id="19" idx="4"/>
            <a:endCxn id="23" idx="3"/>
          </p:cNvCxnSpPr>
          <p:nvPr/>
        </p:nvCxnSpPr>
        <p:spPr>
          <a:xfrm flipH="1">
            <a:off x="6096001" y="3901127"/>
            <a:ext cx="3514724" cy="1404298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7200000" cy="251999"/>
          </a:xfrm>
        </p:spPr>
        <p:txBody>
          <a:bodyPr/>
          <a:lstStyle/>
          <a:p>
            <a:r>
              <a:rPr lang="ko-KR" altLang="en-US" dirty="0"/>
              <a:t>음악의 </a:t>
            </a:r>
            <a:r>
              <a:rPr lang="en-US" altLang="ko-KR" dirty="0"/>
              <a:t>3</a:t>
            </a:r>
            <a:r>
              <a:rPr lang="ko-KR" altLang="en-US" dirty="0"/>
              <a:t>요소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19F091-1FDE-6056-16DF-7AAC19E858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예시곡을</a:t>
            </a:r>
            <a:r>
              <a:rPr lang="ko-KR" altLang="en-US" dirty="0"/>
              <a:t> 통해 음악의 </a:t>
            </a:r>
            <a:r>
              <a:rPr lang="en-US" altLang="ko-KR" dirty="0"/>
              <a:t>3</a:t>
            </a:r>
            <a:r>
              <a:rPr lang="ko-KR" altLang="en-US" dirty="0"/>
              <a:t>요소를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3FE115FB-531E-2086-2B2C-E4D2293E6B75}"/>
              </a:ext>
            </a:extLst>
          </p:cNvPr>
          <p:cNvGrpSpPr/>
          <p:nvPr/>
        </p:nvGrpSpPr>
        <p:grpSpPr>
          <a:xfrm>
            <a:off x="702373" y="4087630"/>
            <a:ext cx="1487470" cy="986245"/>
            <a:chOff x="419707" y="1350018"/>
            <a:chExt cx="1696475" cy="1073141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E7E60008-432D-D3D3-0FDE-420AE7EC1391}"/>
                </a:ext>
              </a:extLst>
            </p:cNvPr>
            <p:cNvSpPr/>
            <p:nvPr/>
          </p:nvSpPr>
          <p:spPr>
            <a:xfrm>
              <a:off x="419707" y="1350018"/>
              <a:ext cx="1696475" cy="1073141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6FBC3D-8941-FC16-E970-D5A123127C3F}"/>
                </a:ext>
              </a:extLst>
            </p:cNvPr>
            <p:cNvSpPr txBox="1"/>
            <p:nvPr/>
          </p:nvSpPr>
          <p:spPr>
            <a:xfrm>
              <a:off x="755336" y="1563423"/>
              <a:ext cx="10252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/>
                <a:t>리듬</a:t>
              </a:r>
              <a:endParaRPr lang="en-US" altLang="ko-KR" sz="1600" dirty="0"/>
            </a:p>
            <a:p>
              <a:pPr algn="ctr"/>
              <a:r>
                <a:rPr lang="en-US" altLang="ko-KR" sz="1600" dirty="0"/>
                <a:t>(Rhythm)</a:t>
              </a:r>
              <a:endParaRPr lang="ko-KR" altLang="en-US" sz="16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13A5A3B-56F6-EBDF-AA8F-5114420979FC}"/>
              </a:ext>
            </a:extLst>
          </p:cNvPr>
          <p:cNvSpPr txBox="1"/>
          <p:nvPr/>
        </p:nvSpPr>
        <p:spPr>
          <a:xfrm>
            <a:off x="2316844" y="4187908"/>
            <a:ext cx="9172783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리듬은 박자가 가지고 있는 </a:t>
            </a:r>
            <a:r>
              <a:rPr lang="ko-KR" altLang="en-US" sz="1400" dirty="0" err="1"/>
              <a:t>셈여림과</a:t>
            </a:r>
            <a:r>
              <a:rPr lang="ko-KR" altLang="en-US" sz="1400" dirty="0"/>
              <a:t> 악센트를 가지고 있다</a:t>
            </a:r>
            <a:r>
              <a:rPr lang="en-US" altLang="ko-KR" sz="1400" dirty="0"/>
              <a:t>. </a:t>
            </a:r>
            <a:r>
              <a:rPr lang="ko-KR" altLang="en-US" sz="1400" dirty="0"/>
              <a:t>이것을 분할하고 융합하여 여러 박자 또는 리듬으로 만들 수 있다</a:t>
            </a:r>
            <a:r>
              <a:rPr lang="en-US" altLang="ko-KR" sz="1400" dirty="0"/>
              <a:t>. </a:t>
            </a:r>
            <a:r>
              <a:rPr lang="ko-KR" altLang="en-US" sz="1400" dirty="0"/>
              <a:t>작곡을 위해서는 가사의 느낌을 잘 표현할 수 있는 리듬을 만들어야 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0208DD95-2B23-BE8B-F8FA-B874FECA0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57" y="1410869"/>
            <a:ext cx="7249886" cy="236824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9E62114-53D7-24E2-E8A2-58C660EFE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271" y="5233054"/>
            <a:ext cx="7087563" cy="7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199AB-FB58-8976-C7EF-15605D59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1EE6C9-E8D5-178C-E1CB-68ADA9E21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음악의 </a:t>
            </a:r>
            <a:r>
              <a:rPr kumimoji="1" lang="en-US" altLang="ko-KR" dirty="0"/>
              <a:t>3</a:t>
            </a:r>
            <a:r>
              <a:rPr kumimoji="1" lang="ko-KR" altLang="en-US" dirty="0"/>
              <a:t>요소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BE56A78-DCC3-3EEB-6481-8F4CFBC9F30A}"/>
              </a:ext>
            </a:extLst>
          </p:cNvPr>
          <p:cNvGrpSpPr/>
          <p:nvPr/>
        </p:nvGrpSpPr>
        <p:grpSpPr>
          <a:xfrm>
            <a:off x="702373" y="3967642"/>
            <a:ext cx="1487470" cy="986245"/>
            <a:chOff x="702373" y="3795530"/>
            <a:chExt cx="1487470" cy="986245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137ADFDD-56CD-272E-D4FD-98AEC3CA4894}"/>
                </a:ext>
              </a:extLst>
            </p:cNvPr>
            <p:cNvSpPr/>
            <p:nvPr/>
          </p:nvSpPr>
          <p:spPr>
            <a:xfrm>
              <a:off x="702373" y="3795530"/>
              <a:ext cx="1487470" cy="986245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0A7858-AE14-56A2-3CBD-2DBB66E6CBC2}"/>
                </a:ext>
              </a:extLst>
            </p:cNvPr>
            <p:cNvSpPr txBox="1"/>
            <p:nvPr/>
          </p:nvSpPr>
          <p:spPr>
            <a:xfrm>
              <a:off x="942603" y="3991655"/>
              <a:ext cx="10070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/>
                <a:t>가락</a:t>
              </a:r>
              <a:endParaRPr lang="en-US" altLang="ko-KR" sz="1600" dirty="0"/>
            </a:p>
            <a:p>
              <a:pPr algn="ctr"/>
              <a:r>
                <a:rPr lang="en-US" altLang="ko-KR" sz="1600" dirty="0"/>
                <a:t>(Melody)</a:t>
              </a:r>
              <a:endParaRPr lang="ko-KR" altLang="en-US" sz="16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6D6853C-4629-1A79-1789-43C0A23A7A16}"/>
              </a:ext>
            </a:extLst>
          </p:cNvPr>
          <p:cNvSpPr txBox="1"/>
          <p:nvPr/>
        </p:nvSpPr>
        <p:spPr>
          <a:xfrm>
            <a:off x="2316844" y="4067920"/>
            <a:ext cx="9172783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가락은 리듬을 바탕으로 음들의 높낮이가 시간상으로 진행하는 것이다</a:t>
            </a:r>
            <a:r>
              <a:rPr lang="en-US" altLang="ko-KR" sz="1400" dirty="0"/>
              <a:t>. </a:t>
            </a:r>
            <a:r>
              <a:rPr lang="ko-KR" altLang="en-US" sz="1400" dirty="0"/>
              <a:t>가락은 의도된 화음을 바탕으로 구성되며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차례가기</a:t>
            </a:r>
            <a:r>
              <a:rPr lang="en-US" altLang="ko-KR" sz="1400" dirty="0"/>
              <a:t>, </a:t>
            </a:r>
            <a:r>
              <a:rPr lang="ko-KR" altLang="en-US" sz="1400" dirty="0"/>
              <a:t>뛰어가기 등으로 진행하거나 상행</a:t>
            </a:r>
            <a:r>
              <a:rPr lang="en-US" altLang="ko-KR" sz="1400" dirty="0"/>
              <a:t>, </a:t>
            </a:r>
            <a:r>
              <a:rPr lang="ko-KR" altLang="en-US" sz="1400" dirty="0"/>
              <a:t>하행으로 진행하는 특징이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1DE4C0C7-CA35-0DAC-2B77-3CFD5C1B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57" y="1427289"/>
            <a:ext cx="7249886" cy="236824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C48AC590-578A-256C-A37C-B733F23A7A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575"/>
          <a:stretch/>
        </p:blipFill>
        <p:spPr>
          <a:xfrm>
            <a:off x="2903199" y="4953887"/>
            <a:ext cx="7213984" cy="1076113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CAF56CE-8458-6BA3-E540-CAE82BA2A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000" y="828000"/>
            <a:ext cx="8653822" cy="252000"/>
          </a:xfrm>
        </p:spPr>
        <p:txBody>
          <a:bodyPr/>
          <a:lstStyle/>
          <a:p>
            <a:r>
              <a:rPr lang="ko-KR" altLang="en-US" dirty="0" err="1"/>
              <a:t>예시곡을</a:t>
            </a:r>
            <a:r>
              <a:rPr lang="ko-KR" altLang="en-US" dirty="0"/>
              <a:t> 통해 음악의 </a:t>
            </a:r>
            <a:r>
              <a:rPr lang="en-US" altLang="ko-KR" dirty="0"/>
              <a:t>3</a:t>
            </a:r>
            <a:r>
              <a:rPr lang="ko-KR" altLang="en-US" dirty="0"/>
              <a:t>요소를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68958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24C5C-1F1E-A8F0-A05B-A5D3AC772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40EBCD-D525-7CA3-5BD8-177F70D7B9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음악의 </a:t>
            </a:r>
            <a:r>
              <a:rPr kumimoji="1" lang="en-US" altLang="ko-KR" dirty="0"/>
              <a:t>3</a:t>
            </a:r>
            <a:r>
              <a:rPr kumimoji="1" lang="ko-KR" altLang="en-US" dirty="0"/>
              <a:t>요소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BFDBF24-13A1-9AF1-6FD1-F212BF99A94B}"/>
              </a:ext>
            </a:extLst>
          </p:cNvPr>
          <p:cNvGrpSpPr/>
          <p:nvPr/>
        </p:nvGrpSpPr>
        <p:grpSpPr>
          <a:xfrm>
            <a:off x="702373" y="3795530"/>
            <a:ext cx="1487470" cy="986245"/>
            <a:chOff x="702373" y="3795530"/>
            <a:chExt cx="1487470" cy="986245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1A48CFF-D32D-378E-40FF-BDE3FD38815A}"/>
                </a:ext>
              </a:extLst>
            </p:cNvPr>
            <p:cNvSpPr/>
            <p:nvPr/>
          </p:nvSpPr>
          <p:spPr>
            <a:xfrm>
              <a:off x="702373" y="3795530"/>
              <a:ext cx="1487470" cy="986245"/>
            </a:xfrm>
            <a:prstGeom prst="ellipse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757C2E-F481-EC63-0622-C1D8AA9D29BC}"/>
                </a:ext>
              </a:extLst>
            </p:cNvPr>
            <p:cNvSpPr txBox="1"/>
            <p:nvPr/>
          </p:nvSpPr>
          <p:spPr>
            <a:xfrm>
              <a:off x="865051" y="3991655"/>
              <a:ext cx="11621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/>
                <a:t>화성</a:t>
              </a:r>
              <a:endParaRPr lang="en-US" altLang="ko-KR" sz="1600" dirty="0"/>
            </a:p>
            <a:p>
              <a:pPr algn="ctr"/>
              <a:r>
                <a:rPr lang="en-US" altLang="ko-KR" sz="1600" dirty="0"/>
                <a:t>(Harmony)</a:t>
              </a:r>
              <a:endParaRPr lang="ko-KR" altLang="en-US" sz="16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91AA07B-6ECE-30DB-A425-D59B6DF2A971}"/>
              </a:ext>
            </a:extLst>
          </p:cNvPr>
          <p:cNvSpPr txBox="1"/>
          <p:nvPr/>
        </p:nvSpPr>
        <p:spPr>
          <a:xfrm>
            <a:off x="2316844" y="3895808"/>
            <a:ext cx="9172783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화성은 각 화음의 구성</a:t>
            </a:r>
            <a:r>
              <a:rPr lang="en-US" altLang="ko-KR" sz="1400" dirty="0"/>
              <a:t>, </a:t>
            </a:r>
            <a:r>
              <a:rPr lang="ko-KR" altLang="en-US" sz="1400" dirty="0"/>
              <a:t>연결</a:t>
            </a:r>
            <a:r>
              <a:rPr lang="en-US" altLang="ko-KR" sz="1400" dirty="0"/>
              <a:t>, </a:t>
            </a:r>
            <a:r>
              <a:rPr lang="ko-KR" altLang="en-US" sz="1400" dirty="0"/>
              <a:t>화음의 상호 관계 등 화음이 연결되면서 이루어지는 모든 것을 종합한 것이다</a:t>
            </a:r>
            <a:r>
              <a:rPr lang="en-US" altLang="ko-KR" sz="1400" dirty="0"/>
              <a:t>. </a:t>
            </a:r>
            <a:r>
              <a:rPr lang="ko-KR" altLang="en-US" sz="1400" dirty="0"/>
              <a:t>한 음을 기초로 </a:t>
            </a:r>
            <a:r>
              <a:rPr lang="en-US" altLang="ko-KR" sz="1400" dirty="0"/>
              <a:t>3</a:t>
            </a:r>
            <a:r>
              <a:rPr lang="ko-KR" altLang="en-US" sz="1400" dirty="0"/>
              <a:t>도씩 두 번 음을 쌓으면 이 화음을 </a:t>
            </a:r>
            <a:r>
              <a:rPr lang="en-US" altLang="ko-KR" sz="1400" dirty="0"/>
              <a:t>3</a:t>
            </a:r>
            <a:r>
              <a:rPr lang="ko-KR" altLang="en-US" sz="1400" dirty="0"/>
              <a:t>화음이라 하며</a:t>
            </a:r>
            <a:r>
              <a:rPr lang="en-US" altLang="ko-KR" sz="1400" dirty="0"/>
              <a:t>, </a:t>
            </a:r>
            <a:r>
              <a:rPr lang="ko-KR" altLang="en-US" sz="1400" dirty="0"/>
              <a:t>세 개를 쌓으면 </a:t>
            </a:r>
            <a:r>
              <a:rPr lang="en-US" altLang="ko-KR" sz="1400" dirty="0"/>
              <a:t>7</a:t>
            </a:r>
            <a:r>
              <a:rPr lang="ko-KR" altLang="en-US" sz="1400" dirty="0"/>
              <a:t>화음이다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05D66294-83C3-E03E-6881-5A3CC066F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57" y="1354583"/>
            <a:ext cx="7249886" cy="236824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DF035C7-BFBE-74F2-AEEF-A8C60ED0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6" b="720"/>
          <a:stretch/>
        </p:blipFill>
        <p:spPr>
          <a:xfrm>
            <a:off x="3340805" y="4703925"/>
            <a:ext cx="5973012" cy="1546651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DDC44B0-60B8-F826-53C8-6892B1300C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000" y="828000"/>
            <a:ext cx="8653822" cy="252000"/>
          </a:xfrm>
        </p:spPr>
        <p:txBody>
          <a:bodyPr/>
          <a:lstStyle/>
          <a:p>
            <a:r>
              <a:rPr lang="ko-KR" altLang="en-US" dirty="0" err="1"/>
              <a:t>예시곡을</a:t>
            </a:r>
            <a:r>
              <a:rPr lang="ko-KR" altLang="en-US" dirty="0"/>
              <a:t> 통해 음악의 </a:t>
            </a:r>
            <a:r>
              <a:rPr lang="en-US" altLang="ko-KR" dirty="0"/>
              <a:t>3</a:t>
            </a:r>
            <a:r>
              <a:rPr lang="ko-KR" altLang="en-US" dirty="0"/>
              <a:t>요소를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C35D81A1-8367-B662-507B-663BAC61F3B2}"/>
              </a:ext>
            </a:extLst>
          </p:cNvPr>
          <p:cNvSpPr/>
          <p:nvPr/>
        </p:nvSpPr>
        <p:spPr>
          <a:xfrm>
            <a:off x="7461250" y="4592858"/>
            <a:ext cx="336550" cy="353792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BB31BE31-8729-9ADC-E3D7-A1C9532C3DE9}"/>
              </a:ext>
            </a:extLst>
          </p:cNvPr>
          <p:cNvCxnSpPr>
            <a:stCxn id="6" idx="6"/>
          </p:cNvCxnSpPr>
          <p:nvPr/>
        </p:nvCxnSpPr>
        <p:spPr>
          <a:xfrm flipV="1">
            <a:off x="7797800" y="4765842"/>
            <a:ext cx="2077356" cy="3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사각형: 잘린 한쪽 모서리 8">
            <a:extLst>
              <a:ext uri="{FF2B5EF4-FFF2-40B4-BE49-F238E27FC236}">
                <a16:creationId xmlns:a16="http://schemas.microsoft.com/office/drawing/2014/main" id="{FFB3004D-D0BC-3E65-77D1-73E89C095578}"/>
              </a:ext>
            </a:extLst>
          </p:cNvPr>
          <p:cNvSpPr/>
          <p:nvPr/>
        </p:nvSpPr>
        <p:spPr>
          <a:xfrm>
            <a:off x="9875156" y="4592859"/>
            <a:ext cx="1951022" cy="563342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dirty="0"/>
              <a:t>비화성음</a:t>
            </a:r>
            <a:endParaRPr lang="en-US" altLang="ko-KR" sz="1200" b="1" dirty="0"/>
          </a:p>
          <a:p>
            <a:pPr algn="ctr">
              <a:lnSpc>
                <a:spcPct val="150000"/>
              </a:lnSpc>
            </a:pPr>
            <a:r>
              <a:rPr lang="ko-KR" altLang="en-US" sz="1100" dirty="0"/>
              <a:t>화성의 구성음이 아닌 음</a:t>
            </a:r>
          </a:p>
        </p:txBody>
      </p:sp>
    </p:spTree>
    <p:extLst>
      <p:ext uri="{BB962C8B-B14F-4D97-AF65-F5344CB8AC3E}">
        <p14:creationId xmlns:p14="http://schemas.microsoft.com/office/powerpoint/2010/main" val="27180389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FD3CA-32A1-10DA-966C-D955DDB33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F879D66-EED5-EDAC-5E5D-1624B10FF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음악의 요소 분석해 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D66A530-8AC6-87CB-19A0-8BCF1373F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다음 곡을 보고 음악의 </a:t>
            </a:r>
            <a:r>
              <a:rPr lang="en-US" altLang="ko-KR" dirty="0"/>
              <a:t>3</a:t>
            </a:r>
            <a:r>
              <a:rPr lang="ko-KR" altLang="en-US" dirty="0"/>
              <a:t>요소를 분석해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3D9F129-A8EA-483A-E949-A937B785F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258" y="4160339"/>
            <a:ext cx="6916783" cy="121055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3093570-6FD3-BC8C-2B18-DC22C417C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789" y="4042736"/>
            <a:ext cx="6876000" cy="1519263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4B5571B-916C-250C-AACC-3AB40877F72C}"/>
              </a:ext>
            </a:extLst>
          </p:cNvPr>
          <p:cNvGrpSpPr/>
          <p:nvPr/>
        </p:nvGrpSpPr>
        <p:grpSpPr>
          <a:xfrm>
            <a:off x="1565973" y="4397202"/>
            <a:ext cx="923227" cy="749525"/>
            <a:chOff x="419707" y="1350018"/>
            <a:chExt cx="1696475" cy="1073141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D7D06010-0873-E90D-ED9A-F1529AE1E3D4}"/>
                </a:ext>
              </a:extLst>
            </p:cNvPr>
            <p:cNvSpPr/>
            <p:nvPr/>
          </p:nvSpPr>
          <p:spPr>
            <a:xfrm>
              <a:off x="419707" y="1350018"/>
              <a:ext cx="1696475" cy="1073141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D0216A-A2C3-ADEB-FBD9-52E10F8CCEA0}"/>
                </a:ext>
              </a:extLst>
            </p:cNvPr>
            <p:cNvSpPr txBox="1"/>
            <p:nvPr/>
          </p:nvSpPr>
          <p:spPr>
            <a:xfrm>
              <a:off x="687782" y="1563423"/>
              <a:ext cx="1160325" cy="649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dirty="0"/>
                <a:t>리듬</a:t>
              </a:r>
              <a:endParaRPr lang="en-US" altLang="ko-KR" sz="1100" dirty="0"/>
            </a:p>
            <a:p>
              <a:pPr algn="ctr"/>
              <a:r>
                <a:rPr lang="en-US" altLang="ko-KR" sz="1100" dirty="0"/>
                <a:t>(Rhythm)</a:t>
              </a:r>
              <a:endParaRPr lang="ko-KR" altLang="en-US" sz="1100" dirty="0"/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2C475610-5606-ABDB-F034-2D9880063F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03096" y="1296001"/>
            <a:ext cx="6385807" cy="21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8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4A2FB-A6DC-8842-4209-3A29CAF61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21619-619A-6A09-7632-6180B87A61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음악의 요소 분석해 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5B78A25-53C8-0E90-E4BE-FA462DDFB9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다음 곡을 보고 음악의 </a:t>
            </a:r>
            <a:r>
              <a:rPr lang="en-US" altLang="ko-KR" dirty="0"/>
              <a:t>3</a:t>
            </a:r>
            <a:r>
              <a:rPr lang="ko-KR" altLang="en-US" dirty="0"/>
              <a:t>요소를 분석해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C07A38DB-71F3-7041-F16E-D75715B6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03096" y="1296001"/>
            <a:ext cx="6385807" cy="219146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67497E2-EAD6-83BE-22D0-3DDCF38117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98514" y="3953389"/>
            <a:ext cx="7020369" cy="1740061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4F6848A4-AB2D-25BF-91A1-5778C407E4B0}"/>
              </a:ext>
            </a:extLst>
          </p:cNvPr>
          <p:cNvSpPr/>
          <p:nvPr/>
        </p:nvSpPr>
        <p:spPr>
          <a:xfrm>
            <a:off x="1588937" y="4505011"/>
            <a:ext cx="923227" cy="749525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ko-KR" alt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AA83C-2458-2F9D-DD3A-22CF133AADE5}"/>
              </a:ext>
            </a:extLst>
          </p:cNvPr>
          <p:cNvSpPr txBox="1"/>
          <p:nvPr/>
        </p:nvSpPr>
        <p:spPr>
          <a:xfrm>
            <a:off x="1675287" y="465406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dirty="0"/>
              <a:t>가락</a:t>
            </a:r>
            <a:endParaRPr lang="en-US" altLang="ko-KR" sz="1100" dirty="0"/>
          </a:p>
          <a:p>
            <a:pPr algn="ctr"/>
            <a:r>
              <a:rPr lang="en-US" altLang="ko-KR" sz="1100" dirty="0"/>
              <a:t>(Melody)</a:t>
            </a:r>
            <a:endParaRPr lang="ko-KR" altLang="en-US" sz="11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4C23203-B189-AE6D-9F07-CF913245A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414" y="3915288"/>
            <a:ext cx="7071169" cy="196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4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8724-2052-8DED-FB33-469FA910B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B887639-C1CF-A152-F4D0-AC86B7FD5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음악의 요소 분석해 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994FCB8-8C04-2FAE-B13E-16C8AB71E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다음 곡을 보고 음악의 </a:t>
            </a:r>
            <a:r>
              <a:rPr lang="en-US" altLang="ko-KR" dirty="0"/>
              <a:t>3</a:t>
            </a:r>
            <a:r>
              <a:rPr lang="ko-KR" altLang="en-US" dirty="0"/>
              <a:t>요소를 분석해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3B926327-7E76-AD2B-C299-033C6AD06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16249" y="1250232"/>
            <a:ext cx="5923217" cy="20327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42AA8EB-0CFC-8000-FE50-20936F1E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76816" y="3385298"/>
            <a:ext cx="5962650" cy="287442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030C4D65-1E69-89F3-342F-B321E7831010}"/>
              </a:ext>
            </a:extLst>
          </p:cNvPr>
          <p:cNvGrpSpPr/>
          <p:nvPr/>
        </p:nvGrpSpPr>
        <p:grpSpPr>
          <a:xfrm>
            <a:off x="1737423" y="3781111"/>
            <a:ext cx="923227" cy="749525"/>
            <a:chOff x="1737423" y="4841561"/>
            <a:chExt cx="923227" cy="749525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BF11FFFE-89AD-FBA1-168E-6975A249E4C6}"/>
                </a:ext>
              </a:extLst>
            </p:cNvPr>
            <p:cNvSpPr/>
            <p:nvPr/>
          </p:nvSpPr>
          <p:spPr>
            <a:xfrm>
              <a:off x="1737423" y="4841561"/>
              <a:ext cx="923227" cy="749525"/>
            </a:xfrm>
            <a:prstGeom prst="ellipse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066C21-31B3-E8C1-B5B2-B9A9AE257F06}"/>
                </a:ext>
              </a:extLst>
            </p:cNvPr>
            <p:cNvSpPr txBox="1"/>
            <p:nvPr/>
          </p:nvSpPr>
          <p:spPr>
            <a:xfrm>
              <a:off x="1770873" y="4990612"/>
              <a:ext cx="85632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dirty="0"/>
                <a:t>화성</a:t>
              </a:r>
              <a:endParaRPr lang="en-US" altLang="ko-KR" sz="1100" dirty="0"/>
            </a:p>
            <a:p>
              <a:pPr algn="ctr"/>
              <a:r>
                <a:rPr lang="en-US" altLang="ko-KR" sz="1100" dirty="0"/>
                <a:t>(Harmony)</a:t>
              </a:r>
              <a:endParaRPr lang="ko-KR" altLang="en-US" sz="1100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6B885CB7-8A16-628C-F3F1-596E77B7E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815" y="3385297"/>
            <a:ext cx="5962649" cy="293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130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4795</TotalTime>
  <Words>249</Words>
  <Application>Microsoft Office PowerPoint</Application>
  <PresentationFormat>와이드스크린</PresentationFormat>
  <Paragraphs>45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8" baseType="lpstr">
      <vt:lpstr>맑은 고딕</vt:lpstr>
      <vt:lpstr>Arial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209</cp:revision>
  <dcterms:created xsi:type="dcterms:W3CDTF">2024-07-03T01:17:18Z</dcterms:created>
  <dcterms:modified xsi:type="dcterms:W3CDTF">2025-06-10T01:32:28Z</dcterms:modified>
</cp:coreProperties>
</file>