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299" r:id="rId7"/>
    <p:sldId id="309" r:id="rId8"/>
    <p:sldId id="312" r:id="rId9"/>
    <p:sldId id="314" r:id="rId10"/>
    <p:sldId id="315" r:id="rId11"/>
    <p:sldId id="295" r:id="rId12"/>
  </p:sldIdLst>
  <p:sldSz cx="12192000" cy="6858000"/>
  <p:notesSz cx="6858000" cy="9144000"/>
  <p:embeddedFontLst>
    <p:embeddedFont>
      <p:font typeface="NanumGothicExtraBold" panose="020D0904000000000000" pitchFamily="50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9"/>
            <p14:sldId id="309"/>
            <p14:sldId id="312"/>
            <p14:sldId id="314"/>
            <p14:sldId id="315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DE7"/>
    <a:srgbClr val="A8AFC5"/>
    <a:srgbClr val="6F6AAA"/>
    <a:srgbClr val="2B3C71"/>
    <a:srgbClr val="FFFFFF"/>
    <a:srgbClr val="69B76B"/>
    <a:srgbClr val="E97D34"/>
    <a:srgbClr val="B2884C"/>
    <a:srgbClr val="588195"/>
    <a:srgbClr val="D0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1710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6182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C20AF-C14A-A32C-3375-51445A503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86546D-47FF-B162-EF81-F6330E6E5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8C8FD7-0E66-1C93-CB00-6C27DAFAC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88F34A-6BD0-15DB-73B2-889559BA1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48576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86EF0-6F39-5B48-1919-BA72314A0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5D9766-6069-6F02-43B9-87398F103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A6B03FC-C585-1BF0-9135-A0D028686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06D5EF-390D-2C8D-62BC-B8AD9B3DB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57544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F0A4F-3E90-44D2-3B53-42627429C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C3F908-F3A8-7E78-3934-C3311D945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4D47905-555B-6497-FDD0-F2D2231FB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DB3080-E904-B489-DCF3-AA43B747C1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7653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별 헤는 밤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92118" y="4894508"/>
            <a:ext cx="2120772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14~15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534745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시를 읽고 내용을 음미하며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88A9CAA-36AE-4E84-B1F8-D5D2FF6B767F}"/>
              </a:ext>
            </a:extLst>
          </p:cNvPr>
          <p:cNvSpPr txBox="1">
            <a:spLocks/>
          </p:cNvSpPr>
          <p:nvPr/>
        </p:nvSpPr>
        <p:spPr>
          <a:xfrm>
            <a:off x="2708909" y="906431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내림나장조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Moderato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DC94511-27E1-9032-5D9F-881667D2F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19763" y="1674857"/>
            <a:ext cx="198727" cy="401134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65E3423-55EB-69C9-D30C-C15E07AC8617}"/>
              </a:ext>
            </a:extLst>
          </p:cNvPr>
          <p:cNvSpPr txBox="1">
            <a:spLocks/>
          </p:cNvSpPr>
          <p:nvPr/>
        </p:nvSpPr>
        <p:spPr>
          <a:xfrm>
            <a:off x="900001" y="906431"/>
            <a:ext cx="1388809" cy="44732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34C235E-DD65-1E3E-03FB-D8A9137B0027}"/>
              </a:ext>
            </a:extLst>
          </p:cNvPr>
          <p:cNvSpPr txBox="1">
            <a:spLocks/>
          </p:cNvSpPr>
          <p:nvPr/>
        </p:nvSpPr>
        <p:spPr>
          <a:xfrm>
            <a:off x="2708909" y="3564384"/>
            <a:ext cx="8924085" cy="71465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윤동주의 시 「별 헤는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밤」의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일부분을 가사로 하여 작곡자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조범진이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창작한 가곡이다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윤동주 시인의 탄생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100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주년인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2017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년에 발표된 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5E5593-7AB8-D6E2-EA2A-07F242C19F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시의 내용 읽어보기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508F2D-6043-ADF9-84F9-82C92F3559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0463053C-BBDC-81CA-A203-DFC87E289215}"/>
              </a:ext>
            </a:extLst>
          </p:cNvPr>
          <p:cNvSpPr/>
          <p:nvPr/>
        </p:nvSpPr>
        <p:spPr>
          <a:xfrm>
            <a:off x="2417085" y="1451530"/>
            <a:ext cx="3561684" cy="3158836"/>
          </a:xfrm>
          <a:prstGeom prst="roundRect">
            <a:avLst/>
          </a:prstGeom>
          <a:solidFill>
            <a:srgbClr val="EDBDE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계절이 지나가는 하늘에는 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가을로 가득 차 있습니다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나는 아무 걱정도 없이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>
                <a:solidFill>
                  <a:schemeClr val="tx1"/>
                </a:solidFill>
              </a:rPr>
              <a:t>가을 속의 별들을 다 </a:t>
            </a:r>
            <a:r>
              <a:rPr lang="ko-KR" altLang="en-US" sz="1400" dirty="0" err="1">
                <a:solidFill>
                  <a:schemeClr val="tx1"/>
                </a:solidFill>
              </a:rPr>
              <a:t>헤일</a:t>
            </a:r>
            <a:r>
              <a:rPr lang="ko-KR" altLang="en-US" sz="1400" dirty="0">
                <a:solidFill>
                  <a:schemeClr val="tx1"/>
                </a:solidFill>
              </a:rPr>
              <a:t> 듯합니다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76129C1-42B4-B12A-8F3E-EFCA1C8ECB1A}"/>
              </a:ext>
            </a:extLst>
          </p:cNvPr>
          <p:cNvSpPr/>
          <p:nvPr/>
        </p:nvSpPr>
        <p:spPr>
          <a:xfrm>
            <a:off x="6899563" y="1451530"/>
            <a:ext cx="3561684" cy="3158836"/>
          </a:xfrm>
          <a:prstGeom prst="roundRect">
            <a:avLst/>
          </a:prstGeom>
          <a:solidFill>
            <a:srgbClr val="EDBDE7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가슴속에 </a:t>
            </a:r>
            <a:r>
              <a:rPr lang="ko-KR" altLang="en-US" sz="1400" dirty="0" err="1">
                <a:solidFill>
                  <a:schemeClr val="tx1"/>
                </a:solidFill>
              </a:rPr>
              <a:t>하나둘</a:t>
            </a:r>
            <a:r>
              <a:rPr lang="ko-KR" altLang="en-US" sz="1400" dirty="0">
                <a:solidFill>
                  <a:schemeClr val="tx1"/>
                </a:solidFill>
              </a:rPr>
              <a:t> 새겨지는 별을 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이제 다 못 헤는 것은</a:t>
            </a:r>
          </a:p>
          <a:p>
            <a:pPr algn="ctr">
              <a:lnSpc>
                <a:spcPct val="20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쉬이 아침이 오는 까닭이요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</a:p>
          <a:p>
            <a:pPr algn="ctr">
              <a:lnSpc>
                <a:spcPct val="20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내일 밤이 남은 까닭이요</a:t>
            </a:r>
            <a:r>
              <a:rPr lang="en-US" altLang="ko-KR" sz="1400" dirty="0">
                <a:solidFill>
                  <a:schemeClr val="tx1"/>
                </a:solidFill>
              </a:rPr>
              <a:t>,</a:t>
            </a:r>
          </a:p>
          <a:p>
            <a:pPr algn="ctr">
              <a:lnSpc>
                <a:spcPct val="20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아직 나의 청춘이 다하지 않은 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1400" dirty="0">
                <a:solidFill>
                  <a:schemeClr val="tx1"/>
                </a:solidFill>
              </a:rPr>
              <a:t>까닭입니다</a:t>
            </a:r>
            <a:r>
              <a:rPr lang="en-US" altLang="ko-KR" sz="1400" dirty="0">
                <a:solidFill>
                  <a:schemeClr val="tx1"/>
                </a:solidFill>
              </a:rPr>
              <a:t>. ...(</a:t>
            </a:r>
            <a:r>
              <a:rPr lang="ko-KR" altLang="en-US" sz="1400" dirty="0">
                <a:solidFill>
                  <a:schemeClr val="tx1"/>
                </a:solidFill>
              </a:rPr>
              <a:t>후략</a:t>
            </a:r>
            <a:r>
              <a:rPr lang="en-US" altLang="ko-KR" sz="1400" dirty="0">
                <a:solidFill>
                  <a:schemeClr val="tx1"/>
                </a:solidFill>
              </a:rPr>
              <a:t>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66A2A8BF-7937-DBD1-6AC1-673A440CA79F}"/>
              </a:ext>
            </a:extLst>
          </p:cNvPr>
          <p:cNvSpPr/>
          <p:nvPr/>
        </p:nvSpPr>
        <p:spPr>
          <a:xfrm>
            <a:off x="2813538" y="4984489"/>
            <a:ext cx="1157388" cy="1157388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시인</a:t>
            </a:r>
            <a:endParaRPr lang="en-US" altLang="ko-KR" sz="1400" dirty="0"/>
          </a:p>
          <a:p>
            <a:pPr algn="ctr"/>
            <a:r>
              <a:rPr lang="ko-KR" altLang="en-US" sz="1400" dirty="0"/>
              <a:t>윤동주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8AC56-607F-8FDE-EC41-84ADA3FAF5AC}"/>
              </a:ext>
            </a:extLst>
          </p:cNvPr>
          <p:cNvSpPr txBox="1"/>
          <p:nvPr/>
        </p:nvSpPr>
        <p:spPr>
          <a:xfrm>
            <a:off x="4122316" y="5301573"/>
            <a:ext cx="669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시인이자 일제 강점기 독립운동가이다</a:t>
            </a:r>
            <a:r>
              <a:rPr lang="en-US" altLang="ko-KR" sz="1400" dirty="0"/>
              <a:t>. </a:t>
            </a:r>
            <a:r>
              <a:rPr lang="ko-KR" altLang="en-US" sz="1400" dirty="0"/>
              <a:t>저항시와 고뇌를 담은 시를 발표하였으며</a:t>
            </a:r>
            <a:r>
              <a:rPr lang="en-US" altLang="ko-KR" sz="1400" dirty="0"/>
              <a:t>, </a:t>
            </a:r>
            <a:r>
              <a:rPr lang="ko-KR" altLang="en-US" sz="1400" dirty="0"/>
              <a:t>민족의식을 고취해 독립을 쟁취하고자 했던 민족 시인이다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507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4693D-E16E-3C61-E716-FDA45F08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0752461-CF2F-215F-D237-0FB186F058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악곡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C6BE88-70D3-3CC0-AE37-DB6ACE00BB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0CE86502-C6E7-8A78-B258-8FD267B11386}"/>
              </a:ext>
            </a:extLst>
          </p:cNvPr>
          <p:cNvGrpSpPr>
            <a:grpSpLocks/>
          </p:cNvGrpSpPr>
          <p:nvPr/>
        </p:nvGrpSpPr>
        <p:grpSpPr bwMode="auto">
          <a:xfrm>
            <a:off x="11107292" y="745457"/>
            <a:ext cx="603474" cy="377219"/>
            <a:chOff x="4665259" y="5560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333214A-89D1-2E9A-E16F-BA3BAE1CC45F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4635738-DC30-5F73-A823-D580BB0F9696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15488473-21A0-9BC4-265C-FFADFF947EE7}"/>
              </a:ext>
            </a:extLst>
          </p:cNvPr>
          <p:cNvGrpSpPr>
            <a:grpSpLocks/>
          </p:cNvGrpSpPr>
          <p:nvPr/>
        </p:nvGrpSpPr>
        <p:grpSpPr bwMode="auto">
          <a:xfrm>
            <a:off x="11107293" y="1661353"/>
            <a:ext cx="605025" cy="377219"/>
            <a:chOff x="4487479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76C2C43F-F044-87BD-BAD7-D160C3A8E622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8BDB388E-95A1-E97F-5F4B-9D3887E8C51D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1EAF713F-A01C-65A3-6CDF-717983D720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07292" y="485999"/>
            <a:ext cx="4377415" cy="5664283"/>
          </a:xfrm>
          <a:prstGeom prst="rect">
            <a:avLst/>
          </a:prstGeom>
        </p:spPr>
      </p:pic>
      <p:pic>
        <p:nvPicPr>
          <p:cNvPr id="14" name="1단원_교과서_14쪽_QR05_1.별 헤는 밤(노래)">
            <a:hlinkClick r:id="" action="ppaction://media"/>
            <a:extLst>
              <a:ext uri="{FF2B5EF4-FFF2-40B4-BE49-F238E27FC236}">
                <a16:creationId xmlns:a16="http://schemas.microsoft.com/office/drawing/2014/main" id="{2351C88B-55A0-B3C0-BEEB-390EB4090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6949" y="408799"/>
            <a:ext cx="406400" cy="406400"/>
          </a:xfrm>
          <a:prstGeom prst="rect">
            <a:avLst/>
          </a:prstGeom>
        </p:spPr>
      </p:pic>
      <p:pic>
        <p:nvPicPr>
          <p:cNvPr id="15" name="1단원_교과서_14쪽_QR05_2.별 헤는 밤(반주)">
            <a:hlinkClick r:id="" action="ppaction://media"/>
            <a:extLst>
              <a:ext uri="{FF2B5EF4-FFF2-40B4-BE49-F238E27FC236}">
                <a16:creationId xmlns:a16="http://schemas.microsoft.com/office/drawing/2014/main" id="{A64D9FC0-F8EC-8B7B-87BC-4B6F970A32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6949" y="1331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13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EEA18-15D3-5A46-CCE3-0BB83C46B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796920A-FF92-E2FE-04CC-4190887170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윤동주의 다른 작품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93A503-C257-36AC-CC6D-9A8C6247F7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5" name="텍스트 개체 틀 2">
            <a:extLst>
              <a:ext uri="{FF2B5EF4-FFF2-40B4-BE49-F238E27FC236}">
                <a16:creationId xmlns:a16="http://schemas.microsoft.com/office/drawing/2014/main" id="{0AEC9619-381A-8C6C-B075-E72750817F04}"/>
              </a:ext>
            </a:extLst>
          </p:cNvPr>
          <p:cNvSpPr txBox="1">
            <a:spLocks/>
          </p:cNvSpPr>
          <p:nvPr/>
        </p:nvSpPr>
        <p:spPr>
          <a:xfrm>
            <a:off x="1947677" y="1036320"/>
            <a:ext cx="8912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dirty="0">
                <a:solidFill>
                  <a:schemeClr val="accent4"/>
                </a:solidFill>
                <a:latin typeface="+mn-ea"/>
                <a:ea typeface="+mn-ea"/>
              </a:rPr>
              <a:t>서시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3C2CB21-B95A-B674-AAD0-D879C60A42D2}"/>
              </a:ext>
            </a:extLst>
          </p:cNvPr>
          <p:cNvSpPr txBox="1">
            <a:spLocks/>
          </p:cNvSpPr>
          <p:nvPr/>
        </p:nvSpPr>
        <p:spPr>
          <a:xfrm>
            <a:off x="1204982" y="3627120"/>
            <a:ext cx="148539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dirty="0">
                <a:solidFill>
                  <a:schemeClr val="accent2"/>
                </a:solidFill>
                <a:latin typeface="+mn-ea"/>
                <a:ea typeface="+mn-ea"/>
              </a:rPr>
              <a:t>무서운 시간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B16FF5E8-46FA-CA23-215C-64D8A6A34A16}"/>
              </a:ext>
            </a:extLst>
          </p:cNvPr>
          <p:cNvSpPr/>
          <p:nvPr/>
        </p:nvSpPr>
        <p:spPr>
          <a:xfrm>
            <a:off x="3002280" y="1036319"/>
            <a:ext cx="8442960" cy="222503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죽는 날까지 하늘을 우러러 </a:t>
            </a:r>
            <a:r>
              <a:rPr lang="en-US" altLang="ko-KR" sz="1600" dirty="0">
                <a:solidFill>
                  <a:schemeClr val="tx1"/>
                </a:solidFill>
              </a:rPr>
              <a:t>/ </a:t>
            </a:r>
            <a:r>
              <a:rPr lang="ko-KR" altLang="en-US" sz="1600" dirty="0">
                <a:solidFill>
                  <a:schemeClr val="tx1"/>
                </a:solidFill>
              </a:rPr>
              <a:t>한 점 부끄럼이 없기를</a:t>
            </a:r>
            <a:r>
              <a:rPr lang="en-US" altLang="ko-KR" sz="1600" dirty="0">
                <a:solidFill>
                  <a:schemeClr val="tx1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잎새에 이는 바람에도 </a:t>
            </a:r>
            <a:r>
              <a:rPr lang="en-US" altLang="ko-KR" sz="1600" dirty="0">
                <a:solidFill>
                  <a:schemeClr val="tx1"/>
                </a:solidFill>
              </a:rPr>
              <a:t>/ </a:t>
            </a:r>
            <a:r>
              <a:rPr lang="ko-KR" altLang="en-US" sz="1600" dirty="0">
                <a:solidFill>
                  <a:schemeClr val="tx1"/>
                </a:solidFill>
              </a:rPr>
              <a:t>나는 괴로워했다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별을 노래하는 마음으로 </a:t>
            </a:r>
            <a:r>
              <a:rPr lang="en-US" altLang="ko-KR" sz="1600" dirty="0">
                <a:solidFill>
                  <a:schemeClr val="tx1"/>
                </a:solidFill>
              </a:rPr>
              <a:t>/ </a:t>
            </a:r>
            <a:r>
              <a:rPr lang="ko-KR" altLang="en-US" sz="1600" dirty="0">
                <a:solidFill>
                  <a:schemeClr val="tx1"/>
                </a:solidFill>
              </a:rPr>
              <a:t>모든 죽어 가는 것을 </a:t>
            </a:r>
            <a:r>
              <a:rPr lang="ko-KR" altLang="en-US" sz="1600" dirty="0" err="1">
                <a:solidFill>
                  <a:schemeClr val="tx1"/>
                </a:solidFill>
              </a:rPr>
              <a:t>사랑해야지</a:t>
            </a:r>
            <a:endParaRPr lang="ko-KR" altLang="en-US" sz="1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그리고 </a:t>
            </a:r>
            <a:r>
              <a:rPr lang="ko-KR" altLang="en-US" sz="1600" dirty="0" err="1">
                <a:solidFill>
                  <a:schemeClr val="tx1"/>
                </a:solidFill>
              </a:rPr>
              <a:t>나한테</a:t>
            </a:r>
            <a:r>
              <a:rPr lang="ko-KR" altLang="en-US" sz="1600" dirty="0">
                <a:solidFill>
                  <a:schemeClr val="tx1"/>
                </a:solidFill>
              </a:rPr>
              <a:t> 주어진 길을 </a:t>
            </a:r>
            <a:r>
              <a:rPr lang="en-US" altLang="ko-KR" sz="1600" dirty="0">
                <a:solidFill>
                  <a:schemeClr val="tx1"/>
                </a:solidFill>
              </a:rPr>
              <a:t>/ </a:t>
            </a:r>
            <a:r>
              <a:rPr lang="ko-KR" altLang="en-US" sz="1600" dirty="0" err="1">
                <a:solidFill>
                  <a:schemeClr val="tx1"/>
                </a:solidFill>
              </a:rPr>
              <a:t>걸어가야겠다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오늘 밤에도 별이 바람에 </a:t>
            </a:r>
            <a:r>
              <a:rPr lang="ko-KR" altLang="en-US" sz="1600" dirty="0" err="1">
                <a:solidFill>
                  <a:schemeClr val="tx1"/>
                </a:solidFill>
              </a:rPr>
              <a:t>스치운다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000EE6A1-7CFD-77FD-9C21-48B32F718996}"/>
              </a:ext>
            </a:extLst>
          </p:cNvPr>
          <p:cNvSpPr/>
          <p:nvPr/>
        </p:nvSpPr>
        <p:spPr>
          <a:xfrm>
            <a:off x="3002280" y="3604260"/>
            <a:ext cx="4030980" cy="256883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거 나를 부르는 것이 </a:t>
            </a:r>
            <a:r>
              <a:rPr lang="ko-KR" altLang="en-US" sz="1600" dirty="0" err="1">
                <a:solidFill>
                  <a:schemeClr val="tx1"/>
                </a:solidFill>
              </a:rPr>
              <a:t>누구요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가랑잎 이파리 푸르러 나오는 그늘인데</a:t>
            </a:r>
            <a:r>
              <a:rPr lang="en-US" altLang="ko-KR" sz="1600" dirty="0">
                <a:solidFill>
                  <a:schemeClr val="tx1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나 아직 여기 호흡이 남아 </a:t>
            </a:r>
            <a:r>
              <a:rPr lang="ko-KR" altLang="en-US" sz="1600" dirty="0" err="1">
                <a:solidFill>
                  <a:schemeClr val="tx1"/>
                </a:solidFill>
              </a:rPr>
              <a:t>있소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한 번도 손들어 보지 못한 나를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손들어 표할 하늘도 없는 나를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3B3B6010-5571-8760-23B1-2C9BE8616D90}"/>
              </a:ext>
            </a:extLst>
          </p:cNvPr>
          <p:cNvSpPr/>
          <p:nvPr/>
        </p:nvSpPr>
        <p:spPr>
          <a:xfrm>
            <a:off x="7414260" y="3604260"/>
            <a:ext cx="4030980" cy="256883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어디에 내 한 몸 둘 하늘이 있어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나를 부르는 </a:t>
            </a:r>
            <a:r>
              <a:rPr lang="ko-KR" altLang="en-US" sz="1600" dirty="0" err="1">
                <a:solidFill>
                  <a:schemeClr val="tx1"/>
                </a:solidFill>
              </a:rPr>
              <a:t>것이오</a:t>
            </a:r>
            <a:r>
              <a:rPr lang="en-US" altLang="ko-KR" sz="1600" dirty="0">
                <a:solidFill>
                  <a:schemeClr val="tx1"/>
                </a:solidFill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일이 마치고 내 죽는 날 아침에는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서럽지도 않은 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가랑잎이 떨어질 텐데</a:t>
            </a:r>
            <a:r>
              <a:rPr lang="en-US" altLang="ko-KR" sz="1600" dirty="0">
                <a:solidFill>
                  <a:schemeClr val="tx1"/>
                </a:solidFill>
              </a:rPr>
              <a:t>……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나를 부르지 마오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9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FFDA2-57B9-F159-8CB2-39EC8810D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FF32C90-AE37-F224-EA48-B0E1998744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일제 강점기의 항일 작품 찾아보기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199F794-CBC9-D700-98F7-932BE7BA46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7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사각형: 둥근 대각선 방향 모서리 1">
            <a:extLst>
              <a:ext uri="{FF2B5EF4-FFF2-40B4-BE49-F238E27FC236}">
                <a16:creationId xmlns:a16="http://schemas.microsoft.com/office/drawing/2014/main" id="{52142B57-476B-14DB-329E-4BC2BBC5363C}"/>
              </a:ext>
            </a:extLst>
          </p:cNvPr>
          <p:cNvSpPr/>
          <p:nvPr/>
        </p:nvSpPr>
        <p:spPr>
          <a:xfrm>
            <a:off x="1569720" y="1699423"/>
            <a:ext cx="4838700" cy="551407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이상화</a:t>
            </a:r>
            <a:r>
              <a:rPr lang="en-US" altLang="ko-KR" sz="1600" dirty="0"/>
              <a:t>, </a:t>
            </a:r>
            <a:r>
              <a:rPr lang="ko-KR" altLang="en-US" sz="1600" dirty="0"/>
              <a:t>시 「빼앗긴 들에도 봄은 오는가」</a:t>
            </a:r>
          </a:p>
        </p:txBody>
      </p:sp>
      <p:sp>
        <p:nvSpPr>
          <p:cNvPr id="7" name="사각형: 둥근 대각선 방향 모서리 6">
            <a:extLst>
              <a:ext uri="{FF2B5EF4-FFF2-40B4-BE49-F238E27FC236}">
                <a16:creationId xmlns:a16="http://schemas.microsoft.com/office/drawing/2014/main" id="{C34F5917-7CE7-FD02-AFA5-186E33EB21B9}"/>
              </a:ext>
            </a:extLst>
          </p:cNvPr>
          <p:cNvSpPr/>
          <p:nvPr/>
        </p:nvSpPr>
        <p:spPr>
          <a:xfrm>
            <a:off x="7467600" y="2461954"/>
            <a:ext cx="4122420" cy="551407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 err="1"/>
              <a:t>채만식</a:t>
            </a:r>
            <a:r>
              <a:rPr lang="en-US" altLang="ko-KR" sz="1600" dirty="0"/>
              <a:t>, </a:t>
            </a:r>
            <a:r>
              <a:rPr lang="ko-KR" altLang="en-US" sz="1600" dirty="0"/>
              <a:t>소설 </a:t>
            </a:r>
            <a:r>
              <a:rPr lang="en-US" altLang="ko-KR" sz="1600" dirty="0"/>
              <a:t>『</a:t>
            </a:r>
            <a:r>
              <a:rPr lang="ko-KR" altLang="en-US" sz="1600" dirty="0"/>
              <a:t>태평천하</a:t>
            </a:r>
            <a:r>
              <a:rPr lang="en-US" altLang="ko-KR" sz="1600" dirty="0"/>
              <a:t>』</a:t>
            </a:r>
            <a:endParaRPr lang="ko-KR" altLang="en-US" sz="1600" dirty="0"/>
          </a:p>
        </p:txBody>
      </p:sp>
      <p:sp>
        <p:nvSpPr>
          <p:cNvPr id="8" name="사각형: 둥근 대각선 방향 모서리 7">
            <a:extLst>
              <a:ext uri="{FF2B5EF4-FFF2-40B4-BE49-F238E27FC236}">
                <a16:creationId xmlns:a16="http://schemas.microsoft.com/office/drawing/2014/main" id="{D5A6BD91-3D11-B06D-8566-31F48C1663C6}"/>
              </a:ext>
            </a:extLst>
          </p:cNvPr>
          <p:cNvSpPr/>
          <p:nvPr/>
        </p:nvSpPr>
        <p:spPr>
          <a:xfrm>
            <a:off x="3570360" y="3453085"/>
            <a:ext cx="3383280" cy="551407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이육사</a:t>
            </a:r>
            <a:r>
              <a:rPr lang="en-US" altLang="ko-KR" sz="1600" dirty="0"/>
              <a:t>, </a:t>
            </a:r>
            <a:r>
              <a:rPr lang="ko-KR" altLang="en-US" sz="1600" dirty="0"/>
              <a:t>시 「광야」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4BB44-6AD3-BA01-2092-DBFA146FE497}"/>
              </a:ext>
            </a:extLst>
          </p:cNvPr>
          <p:cNvSpPr txBox="1"/>
          <p:nvPr/>
        </p:nvSpPr>
        <p:spPr>
          <a:xfrm>
            <a:off x="4350917" y="5127388"/>
            <a:ext cx="431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i="1" u="sng" dirty="0"/>
              <a:t>다른 작품은 어떤 작품이 있을까</a:t>
            </a:r>
            <a:r>
              <a:rPr lang="en-US" altLang="ko-KR" sz="2000" i="1" u="sng" dirty="0"/>
              <a:t>?</a:t>
            </a:r>
            <a:endParaRPr lang="ko-KR" altLang="en-US" sz="2000" i="1" u="sng" dirty="0"/>
          </a:p>
        </p:txBody>
      </p:sp>
    </p:spTree>
    <p:extLst>
      <p:ext uri="{BB962C8B-B14F-4D97-AF65-F5344CB8AC3E}">
        <p14:creationId xmlns:p14="http://schemas.microsoft.com/office/powerpoint/2010/main" val="411152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3049</TotalTime>
  <Words>301</Words>
  <Application>Microsoft Office PowerPoint</Application>
  <PresentationFormat>와이드스크린</PresentationFormat>
  <Paragraphs>72</Paragraphs>
  <Slides>8</Slides>
  <Notes>6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8" baseType="lpstr">
      <vt:lpstr>Arial</vt:lpstr>
      <vt:lpstr>나눔고딕</vt:lpstr>
      <vt:lpstr>NanumGothicExtraBold</vt:lpstr>
      <vt:lpstr>Times New Roman</vt:lpstr>
      <vt:lpstr>Spoqa Han Sans Neo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155</cp:revision>
  <dcterms:created xsi:type="dcterms:W3CDTF">2024-07-03T01:17:18Z</dcterms:created>
  <dcterms:modified xsi:type="dcterms:W3CDTF">2025-04-23T07:50:20Z</dcterms:modified>
</cp:coreProperties>
</file>