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sldIdLst>
    <p:sldId id="292" r:id="rId5"/>
    <p:sldId id="298" r:id="rId6"/>
    <p:sldId id="297" r:id="rId7"/>
    <p:sldId id="312" r:id="rId8"/>
    <p:sldId id="317" r:id="rId9"/>
    <p:sldId id="313" r:id="rId10"/>
    <p:sldId id="318" r:id="rId11"/>
    <p:sldId id="319" r:id="rId12"/>
    <p:sldId id="315" r:id="rId13"/>
    <p:sldId id="320" r:id="rId14"/>
    <p:sldId id="321" r:id="rId15"/>
    <p:sldId id="322" r:id="rId16"/>
    <p:sldId id="323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Spoqa Han Sans Neo" panose="020B0600000101010101" charset="0"/>
      <p:regular r:id="rId21"/>
      <p:bold r:id="rId22"/>
      <p:italic r:id="rId23"/>
      <p:boldItalic r:id="rId24"/>
    </p:embeddedFont>
    <p:embeddedFont>
      <p:font typeface="나눔고딕" panose="020D0604000000000000" pitchFamily="50" charset="-127"/>
      <p:regular r:id="rId25"/>
      <p:bold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12"/>
            <p14:sldId id="317"/>
            <p14:sldId id="313"/>
            <p14:sldId id="318"/>
            <p14:sldId id="319"/>
            <p14:sldId id="315"/>
            <p14:sldId id="320"/>
            <p14:sldId id="321"/>
            <p14:sldId id="322"/>
            <p14:sldId id="32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1A4CC8"/>
    <a:srgbClr val="B4186E"/>
    <a:srgbClr val="EEF6FC"/>
    <a:srgbClr val="9832D6"/>
    <a:srgbClr val="B5A7D1"/>
    <a:srgbClr val="E2F2E2"/>
    <a:srgbClr val="FBE5F1"/>
    <a:srgbClr val="2B3C71"/>
    <a:srgbClr val="573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25" d="100"/>
          <a:sy n="125" d="100"/>
        </p:scale>
        <p:origin x="96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69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264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463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7429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7946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6033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30342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457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84711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389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바로크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68~69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02734" y="1626953"/>
            <a:ext cx="5506914" cy="21461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51340" y="1008347"/>
            <a:ext cx="5409702" cy="41613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6637719" y="4122229"/>
            <a:ext cx="4299912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주제와 응답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대주제의 구조</a:t>
            </a:r>
          </a:p>
        </p:txBody>
      </p:sp>
      <p:pic>
        <p:nvPicPr>
          <p:cNvPr id="4" name="[아침나라 중음①]_3단원_교과서_69쪽_푸가 사단조_음원편집">
            <a:hlinkClick r:id="" action="ppaction://media"/>
            <a:extLst>
              <a:ext uri="{FF2B5EF4-FFF2-40B4-BE49-F238E27FC236}">
                <a16:creationId xmlns:a16="http://schemas.microsoft.com/office/drawing/2014/main" id="{9F0BDD81-661A-BEC1-ED4F-3D5400D6B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128" y="666009"/>
            <a:ext cx="441032" cy="441032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56E406A-6D47-37B4-2F3B-9E41DA39D2A3}"/>
              </a:ext>
            </a:extLst>
          </p:cNvPr>
          <p:cNvSpPr/>
          <p:nvPr/>
        </p:nvSpPr>
        <p:spPr>
          <a:xfrm>
            <a:off x="2002414" y="4122229"/>
            <a:ext cx="4299912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사단조</a:t>
            </a:r>
            <a:r>
              <a:rPr lang="en-US" altLang="ko-KR" sz="1200" dirty="0">
                <a:solidFill>
                  <a:srgbClr val="7030A0"/>
                </a:solidFill>
              </a:rPr>
              <a:t>, 3</a:t>
            </a:r>
            <a:r>
              <a:rPr lang="ko-KR" altLang="en-US" sz="1200" dirty="0">
                <a:solidFill>
                  <a:srgbClr val="7030A0"/>
                </a:solidFill>
              </a:rPr>
              <a:t>부로 구성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EE0A003-1B3C-D347-4844-31CC86EBFCFD}"/>
              </a:ext>
            </a:extLst>
          </p:cNvPr>
          <p:cNvSpPr/>
          <p:nvPr/>
        </p:nvSpPr>
        <p:spPr>
          <a:xfrm>
            <a:off x="2754277" y="4760834"/>
            <a:ext cx="7360394" cy="133892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75000"/>
                  </a:schemeClr>
                </a:solidFill>
              </a:rPr>
              <a:t>푸가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altLang="ko-KR" sz="1200" b="1" dirty="0" err="1">
                <a:solidFill>
                  <a:schemeClr val="accent4">
                    <a:lumMod val="75000"/>
                  </a:schemeClr>
                </a:solidFill>
              </a:rPr>
              <a:t>Fuga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)&gt;</a:t>
            </a:r>
          </a:p>
          <a:p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푸가는 ‘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도망치다’라는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뜻으로 앞서가는 한 성부의 테마가 도망가고 그 뒤로 다른 성부의 같은 테마가 이를 추격하는 것에서 나온 말이다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푸가에서 첫 부분은 하나의 성부로 연주되는데 이것을 주제라고 하며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주제는 응답에 의해 모방된다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주제는 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도로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응답은 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도나 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4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도로 연주된다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주제를 연주하지 않은 성부에는 대선율이 나타난다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바로크 시대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바흐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(Bach, Johann Sebastian, 1685~1750,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독일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3556" y="2815216"/>
            <a:ext cx="1978097" cy="1939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바로크 시대를 대표하는 </a:t>
            </a:r>
            <a:r>
              <a:rPr lang="ko-KR" altLang="en-US" sz="1600" dirty="0" err="1">
                <a:latin typeface="+mn-ea"/>
              </a:rPr>
              <a:t>오르가니스트</a:t>
            </a:r>
            <a:r>
              <a:rPr lang="ko-KR" altLang="en-US" sz="1600" dirty="0">
                <a:latin typeface="+mn-ea"/>
              </a:rPr>
              <a:t> 겸 작곡가로 평생을 교회 음악가로 활동하였다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음악을 가업으로 한 바흐의 집안은 </a:t>
            </a:r>
            <a:r>
              <a:rPr lang="en-US" altLang="ko-KR" sz="1600" dirty="0">
                <a:latin typeface="+mn-ea"/>
              </a:rPr>
              <a:t>200</a:t>
            </a:r>
            <a:r>
              <a:rPr lang="ko-KR" altLang="en-US" sz="1600" dirty="0">
                <a:latin typeface="+mn-ea"/>
              </a:rPr>
              <a:t>년에 걸쳐 </a:t>
            </a:r>
            <a:r>
              <a:rPr lang="en-US" altLang="ko-KR" sz="1600" dirty="0">
                <a:latin typeface="+mn-ea"/>
              </a:rPr>
              <a:t>50</a:t>
            </a:r>
            <a:r>
              <a:rPr lang="ko-KR" altLang="en-US" sz="1600" dirty="0">
                <a:latin typeface="+mn-ea"/>
              </a:rPr>
              <a:t>명 이상의 유명한 음악가를 배출하였다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바흐는 교회 성가대 지휘자로 활동하였으며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오라토리오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칸타타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수난곡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토카타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코랄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오르간 곡 등 많은 종교음악을 작곡하였다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대위법을 바탕으로 한 푸가 기법을 가장 효과적으로 완성한 작곡가로 </a:t>
            </a:r>
            <a:r>
              <a:rPr lang="en-US" altLang="ko-KR" sz="1600" dirty="0">
                <a:latin typeface="+mn-ea"/>
              </a:rPr>
              <a:t>300</a:t>
            </a:r>
            <a:r>
              <a:rPr lang="ko-KR" altLang="en-US" sz="1600" dirty="0">
                <a:latin typeface="+mn-ea"/>
              </a:rPr>
              <a:t>여 곡의 교회용 칸타타</a:t>
            </a:r>
            <a:r>
              <a:rPr lang="en-US" altLang="ko-KR" sz="1600" dirty="0">
                <a:latin typeface="+mn-ea"/>
              </a:rPr>
              <a:t>, 5</a:t>
            </a:r>
            <a:r>
              <a:rPr lang="ko-KR" altLang="en-US" sz="1600" dirty="0">
                <a:latin typeface="+mn-ea"/>
              </a:rPr>
              <a:t>개의 </a:t>
            </a:r>
            <a:r>
              <a:rPr lang="ko-KR" altLang="en-US" sz="1600" dirty="0" err="1">
                <a:latin typeface="+mn-ea"/>
              </a:rPr>
              <a:t>수난곡</a:t>
            </a:r>
            <a:r>
              <a:rPr lang="en-US" altLang="ko-KR" sz="1600" dirty="0">
                <a:latin typeface="+mn-ea"/>
              </a:rPr>
              <a:t>, 5</a:t>
            </a:r>
            <a:r>
              <a:rPr lang="ko-KR" altLang="en-US" sz="1600" dirty="0">
                <a:latin typeface="+mn-ea"/>
              </a:rPr>
              <a:t>개의 미사곡 등을 작곡하였다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81900" y="1800405"/>
            <a:ext cx="5506914" cy="179922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30506" y="1018387"/>
            <a:ext cx="5409702" cy="39605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6485872" y="4122229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강한 포르테로 연주되는 감동적인 승리의 합창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56E406A-6D47-37B4-2F3B-9E41DA39D2A3}"/>
              </a:ext>
            </a:extLst>
          </p:cNvPr>
          <p:cNvSpPr/>
          <p:nvPr/>
        </p:nvSpPr>
        <p:spPr>
          <a:xfrm>
            <a:off x="1354822" y="4122229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오라토리오 「</a:t>
            </a:r>
            <a:r>
              <a:rPr lang="ko-KR" altLang="en-US" sz="1200" dirty="0" err="1">
                <a:solidFill>
                  <a:srgbClr val="7030A0"/>
                </a:solidFill>
              </a:rPr>
              <a:t>유다스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 err="1">
                <a:solidFill>
                  <a:srgbClr val="7030A0"/>
                </a:solidFill>
              </a:rPr>
              <a:t>마카베우스</a:t>
            </a:r>
            <a:r>
              <a:rPr lang="ko-KR" altLang="en-US" sz="1200" dirty="0">
                <a:solidFill>
                  <a:srgbClr val="7030A0"/>
                </a:solidFill>
              </a:rPr>
              <a:t>」 </a:t>
            </a:r>
            <a:r>
              <a:rPr lang="en-US" altLang="ko-KR" sz="1200" dirty="0">
                <a:solidFill>
                  <a:srgbClr val="7030A0"/>
                </a:solidFill>
              </a:rPr>
              <a:t>3</a:t>
            </a:r>
            <a:r>
              <a:rPr lang="ko-KR" altLang="en-US" sz="1200" dirty="0">
                <a:solidFill>
                  <a:srgbClr val="7030A0"/>
                </a:solidFill>
              </a:rPr>
              <a:t>부 </a:t>
            </a:r>
            <a:r>
              <a:rPr lang="en-US" altLang="ko-KR" sz="1200" dirty="0">
                <a:solidFill>
                  <a:srgbClr val="7030A0"/>
                </a:solidFill>
              </a:rPr>
              <a:t>68</a:t>
            </a:r>
            <a:r>
              <a:rPr lang="ko-KR" altLang="en-US" sz="1200" dirty="0">
                <a:solidFill>
                  <a:srgbClr val="7030A0"/>
                </a:solidFill>
              </a:rPr>
              <a:t>곡 중 </a:t>
            </a:r>
            <a:r>
              <a:rPr lang="en-US" altLang="ko-KR" sz="1200" dirty="0">
                <a:solidFill>
                  <a:srgbClr val="7030A0"/>
                </a:solidFill>
              </a:rPr>
              <a:t>57</a:t>
            </a:r>
            <a:r>
              <a:rPr lang="ko-KR" altLang="en-US" sz="1200" dirty="0">
                <a:solidFill>
                  <a:srgbClr val="7030A0"/>
                </a:solidFill>
              </a:rPr>
              <a:t>번째 합창곡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EE0A003-1B3C-D347-4844-31CC86EBFCFD}"/>
              </a:ext>
            </a:extLst>
          </p:cNvPr>
          <p:cNvSpPr/>
          <p:nvPr/>
        </p:nvSpPr>
        <p:spPr>
          <a:xfrm>
            <a:off x="2655160" y="4924668"/>
            <a:ext cx="7360394" cy="109478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75000"/>
                  </a:schemeClr>
                </a:solidFill>
              </a:rPr>
              <a:t>오라토리오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(Oratorio)&gt;</a:t>
            </a:r>
          </a:p>
          <a:p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성경이나 기타 종교의 경전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도덕적 내용의 가사를 바탕으로 만든 서사적인 대규모 악곡이다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오라토리오에서는 오페라에 비해 독창보다 합창이 중시되며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‘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테스토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’ 또는 ‘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히스토리쿠스’라는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이야기하는 사람이 극의 진행을 담당하는 것이 특징이다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[아침나라 중음①]_3단원_교과서_69쪽_헨델 유다스 마카베우스 중 보아라 용사 돌아온다_음원편집">
            <a:hlinkClick r:id="" action="ppaction://media"/>
            <a:extLst>
              <a:ext uri="{FF2B5EF4-FFF2-40B4-BE49-F238E27FC236}">
                <a16:creationId xmlns:a16="http://schemas.microsoft.com/office/drawing/2014/main" id="{35273017-5600-CDC1-92D5-9E82E1E96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5892" y="716916"/>
            <a:ext cx="429504" cy="4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바로크 시대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헨델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altLang="ko-KR" sz="1400" dirty="0" err="1">
                <a:solidFill>
                  <a:schemeClr val="accent5">
                    <a:lumMod val="50000"/>
                  </a:schemeClr>
                </a:solidFill>
              </a:rPr>
              <a:t>Händel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, Georg Friedrich, 1685~1759, </a:t>
            </a: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독일→영국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308" y="2815216"/>
            <a:ext cx="1966592" cy="1939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독일에서 태어나 영국으로 귀화해서 활동한 바로크 시대의 작곡가로</a:t>
            </a:r>
            <a:r>
              <a:rPr lang="en-US" altLang="ko-KR" sz="1600" dirty="0">
                <a:latin typeface="+mn-ea"/>
              </a:rPr>
              <a:t>, 50</a:t>
            </a:r>
            <a:r>
              <a:rPr lang="ko-KR" altLang="en-US" sz="1600" dirty="0">
                <a:latin typeface="+mn-ea"/>
              </a:rPr>
              <a:t>개의 오페라와 </a:t>
            </a:r>
            <a:r>
              <a:rPr lang="en-US" altLang="ko-KR" sz="1600" dirty="0">
                <a:latin typeface="+mn-ea"/>
              </a:rPr>
              <a:t>23</a:t>
            </a:r>
            <a:r>
              <a:rPr lang="ko-KR" altLang="en-US" sz="1600" dirty="0">
                <a:latin typeface="+mn-ea"/>
              </a:rPr>
              <a:t>개의 오라토리오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많은 양의 교회 음악과 기악 음악 작품을 남겼다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영국에 머무르면서 앤 여왕의 비호를 받아 오페라 작곡가로 이름을 떨치게 되었다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바로크 후기</a:t>
            </a:r>
            <a:r>
              <a:rPr lang="en-US" altLang="ko-KR" sz="1600" dirty="0">
                <a:latin typeface="+mn-ea"/>
              </a:rPr>
              <a:t>(18</a:t>
            </a:r>
            <a:r>
              <a:rPr lang="ko-KR" altLang="en-US" sz="1600" dirty="0">
                <a:latin typeface="+mn-ea"/>
              </a:rPr>
              <a:t>세기 중엽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의 동시대 인물인 바흐와 비교된다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바흐는 독일에서만 거주하며 작곡과 연주 활동을 한 반면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헨델은 </a:t>
            </a:r>
            <a:r>
              <a:rPr lang="ko-KR" altLang="en-US" sz="1600" dirty="0" err="1">
                <a:latin typeface="+mn-ea"/>
              </a:rPr>
              <a:t>독일뿐</a:t>
            </a:r>
            <a:r>
              <a:rPr lang="ko-KR" altLang="en-US" sz="1600" dirty="0">
                <a:latin typeface="+mn-ea"/>
              </a:rPr>
              <a:t> 아니라 이탈리아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영국에 이르기까지 여러 나라에서 활동한 국제적인 작곡가였다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26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바로크 음악을 감상하고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 </a:t>
            </a: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바로크 시대의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15033" y="2695604"/>
            <a:ext cx="9525192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바로크 시기 유럽은 수공업과 상업에 바탕을 둔 부르주아들이 등장하여 절대 군주를 지지하기 시작하였다</a:t>
            </a:r>
            <a:r>
              <a:rPr lang="en-US" altLang="ko-KR" sz="14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절대 군주 체제는 정치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경제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문화가 모두 발달하고 절대 군주제가 강화됨에 따라 궁정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귀족 중심의 사회로 건축물이 </a:t>
            </a:r>
            <a:r>
              <a:rPr lang="ko-KR" altLang="en-US" sz="1400" dirty="0" err="1">
                <a:latin typeface="+mn-ea"/>
              </a:rPr>
              <a:t>화려해졌다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 시대 음악도 교회 음악에서 궁정과 귀족들을 위한 음악으로 변화하기 시작하면서 세속 음악과 기악 음악이 발전하게 되었다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B027459-7941-973F-C0BE-16A866D236CB}"/>
              </a:ext>
            </a:extLst>
          </p:cNvPr>
          <p:cNvCxnSpPr>
            <a:cxnSpLocks/>
          </p:cNvCxnSpPr>
          <p:nvPr/>
        </p:nvCxnSpPr>
        <p:spPr>
          <a:xfrm>
            <a:off x="1648589" y="3034605"/>
            <a:ext cx="6164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500BC47-1CF2-0B6E-D0EF-DCF53C331939}"/>
              </a:ext>
            </a:extLst>
          </p:cNvPr>
          <p:cNvSpPr/>
          <p:nvPr/>
        </p:nvSpPr>
        <p:spPr>
          <a:xfrm>
            <a:off x="2912253" y="1099317"/>
            <a:ext cx="5548647" cy="1020216"/>
          </a:xfrm>
          <a:prstGeom prst="roundRect">
            <a:avLst/>
          </a:prstGeom>
          <a:solidFill>
            <a:srgbClr val="FBE5F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바로크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(Baroque)&gt;</a:t>
            </a:r>
          </a:p>
          <a:p>
            <a:endParaRPr lang="en-US" altLang="ko-KR" sz="3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ko-KR" sz="3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- '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일그러진 진주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를 뜻하는 단어</a:t>
            </a:r>
            <a:endParaRPr lang="en-US" altLang="ko-KR" sz="1200" dirty="0">
              <a:solidFill>
                <a:srgbClr val="B4186E"/>
              </a:solidFill>
            </a:endParaRPr>
          </a:p>
          <a:p>
            <a:r>
              <a:rPr lang="en-US" altLang="ko-KR" sz="1200" dirty="0">
                <a:solidFill>
                  <a:srgbClr val="B4186E"/>
                </a:solidFill>
                <a:latin typeface="+mn-ea"/>
              </a:rPr>
              <a:t>- 17</a:t>
            </a:r>
            <a:r>
              <a:rPr lang="ko-KR" altLang="en-US" sz="1200" dirty="0">
                <a:solidFill>
                  <a:srgbClr val="B4186E"/>
                </a:solidFill>
                <a:latin typeface="+mn-ea"/>
              </a:rPr>
              <a:t>세기에 고도로 장식된 양식의 건축과 미술에 관련되어 처음 사용되었다</a:t>
            </a:r>
            <a:r>
              <a:rPr lang="en-US" altLang="ko-KR" sz="1200" dirty="0">
                <a:solidFill>
                  <a:srgbClr val="B4186E"/>
                </a:solidFill>
                <a:latin typeface="+mn-ea"/>
              </a:rPr>
              <a:t>. </a:t>
            </a:r>
            <a:endParaRPr lang="en-US" altLang="ko-KR" sz="1200" dirty="0">
              <a:solidFill>
                <a:srgbClr val="B4186E"/>
              </a:solidFill>
            </a:endParaRPr>
          </a:p>
        </p:txBody>
      </p:sp>
      <p:cxnSp>
        <p:nvCxnSpPr>
          <p:cNvPr id="10" name="연결선: 구부러짐 9">
            <a:extLst>
              <a:ext uri="{FF2B5EF4-FFF2-40B4-BE49-F238E27FC236}">
                <a16:creationId xmlns:a16="http://schemas.microsoft.com/office/drawing/2014/main" id="{25E0CDFA-1E8E-E4A2-5EC1-8F1A551C85A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298129" y="1968688"/>
            <a:ext cx="648000" cy="10440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294327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1600~1750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0F626D7D-D995-A9BF-C991-10EA1967A50A}"/>
              </a:ext>
            </a:extLst>
          </p:cNvPr>
          <p:cNvCxnSpPr>
            <a:cxnSpLocks/>
          </p:cNvCxnSpPr>
          <p:nvPr/>
        </p:nvCxnSpPr>
        <p:spPr>
          <a:xfrm>
            <a:off x="1652253" y="3378486"/>
            <a:ext cx="1260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연결선: 구부러짐 28">
            <a:extLst>
              <a:ext uri="{FF2B5EF4-FFF2-40B4-BE49-F238E27FC236}">
                <a16:creationId xmlns:a16="http://schemas.microsoft.com/office/drawing/2014/main" id="{9927DD3A-9CAC-5BAD-8FB6-3F707DCAE9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28066" y="3514983"/>
            <a:ext cx="969948" cy="72150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BE8E100D-6259-0CB6-32CA-90F53ADB110C}"/>
              </a:ext>
            </a:extLst>
          </p:cNvPr>
          <p:cNvSpPr/>
          <p:nvPr/>
        </p:nvSpPr>
        <p:spPr>
          <a:xfrm>
            <a:off x="2769410" y="4382865"/>
            <a:ext cx="7211618" cy="1303832"/>
          </a:xfrm>
          <a:prstGeom prst="roundRect">
            <a:avLst/>
          </a:prstGeom>
          <a:solidFill>
            <a:srgbClr val="EEF6FC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3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3">
                    <a:lumMod val="75000"/>
                  </a:schemeClr>
                </a:solidFill>
              </a:rPr>
              <a:t>절대 왕정</a:t>
            </a:r>
            <a:r>
              <a:rPr lang="en-US" altLang="ko-KR" sz="1200" b="1" dirty="0">
                <a:solidFill>
                  <a:schemeClr val="accent3">
                    <a:lumMod val="75000"/>
                  </a:schemeClr>
                </a:solidFill>
              </a:rPr>
              <a:t>&gt;</a:t>
            </a:r>
          </a:p>
          <a:p>
            <a:endParaRPr lang="en-US" altLang="ko-KR" sz="300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altLang="ko-KR" sz="3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왕 스스로의 위대함과 위엄을 바로크 양식으로 나타냈다</a:t>
            </a:r>
            <a:r>
              <a:rPr lang="en-US" altLang="ko-KR" sz="12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en-US" altLang="ko-KR" sz="1200" dirty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종교개혁 이후 교회가 무너지면서 그 자리를 ‘왕’ 중심으로 한 중앙집권적 국가 체제로 전환하였다</a:t>
            </a:r>
            <a:r>
              <a:rPr lang="en-US" altLang="ko-KR" sz="12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바로크 시대의 음악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E37C8-C5E5-F14B-88DA-2A7F78DA0CFB}"/>
              </a:ext>
            </a:extLst>
          </p:cNvPr>
          <p:cNvSpPr txBox="1"/>
          <p:nvPr/>
        </p:nvSpPr>
        <p:spPr>
          <a:xfrm>
            <a:off x="1294976" y="1556558"/>
            <a:ext cx="10465616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바로크 시대의 음악은 예술의 중심이 교회에서 궁정이나 귀족 사회로 옮겨졌으며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화려하고 장식적인 예술 양식이 성행하였다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9636" y="2418001"/>
            <a:ext cx="2430609" cy="18168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14425" y="2257537"/>
            <a:ext cx="2390385" cy="1983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1867176" y="4280343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장조와 단조 체계 확립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5141388" y="4280343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</a:t>
            </a:r>
            <a:r>
              <a:rPr lang="ko-KR" altLang="en-US" sz="1100" dirty="0" err="1">
                <a:solidFill>
                  <a:srgbClr val="00602B"/>
                </a:solidFill>
              </a:rPr>
              <a:t>다성</a:t>
            </a:r>
            <a:r>
              <a:rPr lang="ko-KR" altLang="en-US" sz="1100" dirty="0">
                <a:solidFill>
                  <a:srgbClr val="00602B"/>
                </a:solidFill>
              </a:rPr>
              <a:t> 음악 완성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718FC-6A2C-A4A9-DBB9-0E8D4AD9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98451" y="2203382"/>
            <a:ext cx="2730277" cy="1945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9C37D-AC71-6DA6-F018-FE21D7E8A4A8}"/>
              </a:ext>
            </a:extLst>
          </p:cNvPr>
          <p:cNvSpPr txBox="1"/>
          <p:nvPr/>
        </p:nvSpPr>
        <p:spPr>
          <a:xfrm>
            <a:off x="8570344" y="4280343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극음악 탄생과 발전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157F0BA-0F29-2D63-9B40-8B78829AF4F9}"/>
              </a:ext>
            </a:extLst>
          </p:cNvPr>
          <p:cNvSpPr/>
          <p:nvPr/>
        </p:nvSpPr>
        <p:spPr>
          <a:xfrm>
            <a:off x="1305454" y="4642874"/>
            <a:ext cx="3194546" cy="5034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A4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교회 선법에서 </a:t>
            </a:r>
            <a:r>
              <a:rPr lang="ko-KR" altLang="en-US" sz="1200">
                <a:solidFill>
                  <a:schemeClr val="accent4">
                    <a:lumMod val="75000"/>
                  </a:schemeClr>
                </a:solidFill>
              </a:rPr>
              <a:t>벗어나 조성이 확립되었다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altLang="ko-KR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EFB5D-6938-F3B9-BACD-B93545CB982C}"/>
              </a:ext>
            </a:extLst>
          </p:cNvPr>
          <p:cNvSpPr/>
          <p:nvPr/>
        </p:nvSpPr>
        <p:spPr>
          <a:xfrm>
            <a:off x="3173330" y="4636165"/>
            <a:ext cx="5845340" cy="1196183"/>
          </a:xfrm>
          <a:prstGeom prst="roundRect">
            <a:avLst/>
          </a:prstGeom>
          <a:solidFill>
            <a:srgbClr val="E2F2E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rgbClr val="00602B"/>
                </a:solidFill>
              </a:rPr>
              <a:t>&lt;</a:t>
            </a:r>
            <a:r>
              <a:rPr lang="ko-KR" altLang="en-US" sz="1200" b="1" dirty="0" err="1">
                <a:solidFill>
                  <a:srgbClr val="00602B"/>
                </a:solidFill>
              </a:rPr>
              <a:t>다성</a:t>
            </a:r>
            <a:r>
              <a:rPr lang="ko-KR" altLang="en-US" sz="1200" b="1" dirty="0">
                <a:solidFill>
                  <a:srgbClr val="00602B"/>
                </a:solidFill>
              </a:rPr>
              <a:t> 음악</a:t>
            </a:r>
            <a:r>
              <a:rPr lang="en-US" altLang="ko-KR" sz="1200" b="1" dirty="0">
                <a:solidFill>
                  <a:srgbClr val="00602B"/>
                </a:solidFill>
              </a:rPr>
              <a:t>&gt;</a:t>
            </a:r>
          </a:p>
          <a:p>
            <a:r>
              <a:rPr lang="ko-KR" altLang="en-US" sz="1200" dirty="0">
                <a:solidFill>
                  <a:srgbClr val="00602B"/>
                </a:solidFill>
              </a:rPr>
              <a:t>두 개 이상의 독립된 가락이 </a:t>
            </a:r>
            <a:r>
              <a:rPr lang="ko-KR" altLang="en-US" sz="1200" dirty="0" err="1">
                <a:solidFill>
                  <a:srgbClr val="00602B"/>
                </a:solidFill>
              </a:rPr>
              <a:t>대위법적인</a:t>
            </a:r>
            <a:r>
              <a:rPr lang="ko-KR" altLang="en-US" sz="1200" dirty="0">
                <a:solidFill>
                  <a:srgbClr val="00602B"/>
                </a:solidFill>
              </a:rPr>
              <a:t> 모방 기법에 의해 서로 동등한 중요성을 지니며 진행하는 음악의 형태이다</a:t>
            </a:r>
            <a:r>
              <a:rPr lang="en-US" altLang="ko-KR" sz="1200" dirty="0">
                <a:solidFill>
                  <a:srgbClr val="00602B"/>
                </a:solidFill>
              </a:rPr>
              <a:t>. </a:t>
            </a:r>
            <a:r>
              <a:rPr lang="ko-KR" altLang="en-US" sz="1200" dirty="0" err="1">
                <a:solidFill>
                  <a:srgbClr val="00602B"/>
                </a:solidFill>
              </a:rPr>
              <a:t>다성</a:t>
            </a:r>
            <a:r>
              <a:rPr lang="ko-KR" altLang="en-US" sz="1200" dirty="0">
                <a:solidFill>
                  <a:srgbClr val="00602B"/>
                </a:solidFill>
              </a:rPr>
              <a:t> 음악은 중세 이후부터 바로크 시대까지 널리 사용되었으며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 err="1">
                <a:solidFill>
                  <a:srgbClr val="00602B"/>
                </a:solidFill>
              </a:rPr>
              <a:t>다성</a:t>
            </a:r>
            <a:r>
              <a:rPr lang="ko-KR" altLang="en-US" sz="1200" dirty="0">
                <a:solidFill>
                  <a:srgbClr val="00602B"/>
                </a:solidFill>
              </a:rPr>
              <a:t> 음악의 악곡으로는 카논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 err="1">
                <a:solidFill>
                  <a:srgbClr val="00602B"/>
                </a:solidFill>
              </a:rPr>
              <a:t>인벤션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>
                <a:solidFill>
                  <a:srgbClr val="00602B"/>
                </a:solidFill>
              </a:rPr>
              <a:t>푸가 등이 있다</a:t>
            </a:r>
            <a:r>
              <a:rPr lang="en-US" altLang="ko-KR" sz="1200" dirty="0">
                <a:solidFill>
                  <a:srgbClr val="00602B"/>
                </a:solidFill>
              </a:rPr>
              <a:t>.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2DB1D833-B9EA-51C0-14CF-B71039BDAAC7}"/>
              </a:ext>
            </a:extLst>
          </p:cNvPr>
          <p:cNvSpPr/>
          <p:nvPr/>
        </p:nvSpPr>
        <p:spPr>
          <a:xfrm>
            <a:off x="7726301" y="4636165"/>
            <a:ext cx="3699765" cy="7061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오페라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오라토리오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칸타타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푸가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합주 협주곡 등 다양한 악곡이 작곡되었다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altLang="ko-K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CD38D2E-B8CA-CFBA-31CA-4A5CB0865D88}"/>
              </a:ext>
            </a:extLst>
          </p:cNvPr>
          <p:cNvSpPr/>
          <p:nvPr/>
        </p:nvSpPr>
        <p:spPr>
          <a:xfrm>
            <a:off x="5141388" y="884938"/>
            <a:ext cx="5067404" cy="68992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5">
                    <a:lumMod val="50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5">
                    <a:lumMod val="50000"/>
                  </a:schemeClr>
                </a:solidFill>
              </a:rPr>
              <a:t>절대 왕정이 음악에 미친 영향</a:t>
            </a:r>
            <a:r>
              <a:rPr lang="en-US" altLang="ko-KR" sz="1200" b="1" dirty="0">
                <a:solidFill>
                  <a:schemeClr val="accent5">
                    <a:lumMod val="50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5">
                    <a:lumMod val="50000"/>
                  </a:schemeClr>
                </a:solidFill>
              </a:rPr>
              <a:t>오페라 등 화려한 예술을 통해 자신의 권력과 영향력을 표현하였다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C588106D-BA8D-3F15-4B05-73F01A3A890D}"/>
              </a:ext>
            </a:extLst>
          </p:cNvPr>
          <p:cNvCxnSpPr>
            <a:cxnSpLocks/>
          </p:cNvCxnSpPr>
          <p:nvPr/>
        </p:nvCxnSpPr>
        <p:spPr>
          <a:xfrm>
            <a:off x="5089926" y="1896354"/>
            <a:ext cx="1772268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4" grpId="0" animBg="1"/>
      <p:bldP spid="14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280166" y="1513957"/>
            <a:ext cx="8280000" cy="624904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455478" y="369510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2318266" y="2491358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「</a:t>
            </a:r>
            <a:r>
              <a:rPr lang="ko-KR" altLang="en-US" sz="1200" dirty="0" err="1">
                <a:solidFill>
                  <a:srgbClr val="7030A0"/>
                </a:solidFill>
              </a:rPr>
              <a:t>사계」는</a:t>
            </a:r>
            <a:r>
              <a:rPr lang="ko-KR" altLang="en-US" sz="1200" dirty="0">
                <a:solidFill>
                  <a:srgbClr val="7030A0"/>
                </a:solidFill>
              </a:rPr>
              <a:t> 봄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여름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가을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겨울 각각 </a:t>
            </a:r>
            <a:r>
              <a:rPr lang="en-US" altLang="ko-KR" sz="1200" dirty="0">
                <a:solidFill>
                  <a:srgbClr val="7030A0"/>
                </a:solidFill>
              </a:rPr>
              <a:t>3</a:t>
            </a:r>
            <a:r>
              <a:rPr lang="ko-KR" altLang="en-US" sz="1200" dirty="0" err="1">
                <a:solidFill>
                  <a:srgbClr val="7030A0"/>
                </a:solidFill>
              </a:rPr>
              <a:t>악장씩</a:t>
            </a:r>
            <a:r>
              <a:rPr lang="ko-KR" altLang="en-US" sz="1200" dirty="0">
                <a:solidFill>
                  <a:srgbClr val="7030A0"/>
                </a:solidFill>
              </a:rPr>
              <a:t> 이루어진 합주 협주곡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D1FC87D-3495-8F90-E8CC-A7E9B1D432DC}"/>
              </a:ext>
            </a:extLst>
          </p:cNvPr>
          <p:cNvSpPr/>
          <p:nvPr/>
        </p:nvSpPr>
        <p:spPr>
          <a:xfrm>
            <a:off x="2318266" y="4061322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바이올린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비올라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첼로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콘트라베이스 등으로 구성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E3B60369-B6C7-9E00-E1B9-8A7B50476F7A}"/>
              </a:ext>
            </a:extLst>
          </p:cNvPr>
          <p:cNvSpPr/>
          <p:nvPr/>
        </p:nvSpPr>
        <p:spPr>
          <a:xfrm>
            <a:off x="2318266" y="4846305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14</a:t>
            </a:r>
            <a:r>
              <a:rPr lang="ko-KR" altLang="en-US" sz="1200" dirty="0">
                <a:solidFill>
                  <a:srgbClr val="7030A0"/>
                </a:solidFill>
              </a:rPr>
              <a:t>행시로 이루어진 소네트</a:t>
            </a:r>
            <a:r>
              <a:rPr lang="en-US" altLang="ko-KR" sz="1200" dirty="0">
                <a:solidFill>
                  <a:srgbClr val="7030A0"/>
                </a:solidFill>
              </a:rPr>
              <a:t>(</a:t>
            </a:r>
            <a:r>
              <a:rPr lang="ko-KR" altLang="en-US" sz="1200" dirty="0">
                <a:solidFill>
                  <a:srgbClr val="7030A0"/>
                </a:solidFill>
              </a:rPr>
              <a:t>시</a:t>
            </a:r>
            <a:r>
              <a:rPr lang="en-US" altLang="ko-KR" sz="1200" dirty="0">
                <a:solidFill>
                  <a:srgbClr val="7030A0"/>
                </a:solidFill>
              </a:rPr>
              <a:t>)</a:t>
            </a:r>
            <a:r>
              <a:rPr lang="ko-KR" altLang="en-US" sz="1200" dirty="0">
                <a:solidFill>
                  <a:srgbClr val="7030A0"/>
                </a:solidFill>
              </a:rPr>
              <a:t>를 붙여 음악의 장면을 설명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EC3EE23-DC87-E946-0F37-23ED609D8EE4}"/>
              </a:ext>
            </a:extLst>
          </p:cNvPr>
          <p:cNvSpPr/>
          <p:nvPr/>
        </p:nvSpPr>
        <p:spPr>
          <a:xfrm>
            <a:off x="2318266" y="3276340"/>
            <a:ext cx="8166853" cy="497742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사계절의 분위기와 색채를 섬세하고 아름답게 묘사</a:t>
            </a:r>
          </a:p>
        </p:txBody>
      </p:sp>
      <p:pic>
        <p:nvPicPr>
          <p:cNvPr id="24" name="[아침나라 중음①]_3단원_교과서_68쪽_사계 봄 1악장_음원편집">
            <a:hlinkClick r:id="" action="ppaction://media"/>
            <a:extLst>
              <a:ext uri="{FF2B5EF4-FFF2-40B4-BE49-F238E27FC236}">
                <a16:creationId xmlns:a16="http://schemas.microsoft.com/office/drawing/2014/main" id="{F2C54052-F080-D77C-F4E5-735C914DF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5837" y="728974"/>
            <a:ext cx="497742" cy="497742"/>
          </a:xfrm>
          <a:prstGeom prst="rect">
            <a:avLst/>
          </a:prstGeom>
        </p:spPr>
      </p:pic>
      <p:pic>
        <p:nvPicPr>
          <p:cNvPr id="25" name="[아침나라 중음①]_3단원_교과서_68쪽_사계 봄 2악장_음원편집">
            <a:hlinkClick r:id="" action="ppaction://media"/>
            <a:extLst>
              <a:ext uri="{FF2B5EF4-FFF2-40B4-BE49-F238E27FC236}">
                <a16:creationId xmlns:a16="http://schemas.microsoft.com/office/drawing/2014/main" id="{57B6EE7D-F0E5-4D50-5EB7-97470EB4CA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5666" y="1711824"/>
            <a:ext cx="497742" cy="497742"/>
          </a:xfrm>
          <a:prstGeom prst="rect">
            <a:avLst/>
          </a:prstGeom>
        </p:spPr>
      </p:pic>
      <p:pic>
        <p:nvPicPr>
          <p:cNvPr id="26" name="[아침나라 중음①]_3단원_교과서_68쪽_사계 봄 3악장_음원편집">
            <a:hlinkClick r:id="" action="ppaction://media"/>
            <a:extLst>
              <a:ext uri="{FF2B5EF4-FFF2-40B4-BE49-F238E27FC236}">
                <a16:creationId xmlns:a16="http://schemas.microsoft.com/office/drawing/2014/main" id="{1E09EB64-9B75-D95B-87C2-CE5E063900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5837" y="2658933"/>
            <a:ext cx="497742" cy="497742"/>
          </a:xfrm>
          <a:prstGeom prst="rect">
            <a:avLst/>
          </a:prstGeom>
        </p:spPr>
      </p:pic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18C49D4-E3BD-8B6F-8D58-2E1101E8C7E6}"/>
              </a:ext>
            </a:extLst>
          </p:cNvPr>
          <p:cNvSpPr/>
          <p:nvPr/>
        </p:nvSpPr>
        <p:spPr>
          <a:xfrm>
            <a:off x="11088018" y="378291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1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악장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FC7BDB5-D0E6-E20C-04C5-1D0A88367992}"/>
              </a:ext>
            </a:extLst>
          </p:cNvPr>
          <p:cNvSpPr/>
          <p:nvPr/>
        </p:nvSpPr>
        <p:spPr>
          <a:xfrm>
            <a:off x="11060649" y="1361141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2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악장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9F3C06D-D91A-AD1E-0723-16515640AB91}"/>
              </a:ext>
            </a:extLst>
          </p:cNvPr>
          <p:cNvSpPr/>
          <p:nvPr/>
        </p:nvSpPr>
        <p:spPr>
          <a:xfrm>
            <a:off x="11098243" y="2308250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3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악장</a:t>
            </a:r>
          </a:p>
        </p:txBody>
      </p:sp>
    </p:spTree>
    <p:extLst>
      <p:ext uri="{BB962C8B-B14F-4D97-AF65-F5344CB8AC3E}">
        <p14:creationId xmlns:p14="http://schemas.microsoft.com/office/powerpoint/2010/main" val="1846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8746" y="1729658"/>
            <a:ext cx="5513747" cy="11674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8746" y="1132823"/>
            <a:ext cx="5513747" cy="41613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611641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1350527" y="3429000"/>
            <a:ext cx="488758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다섯 개의 </a:t>
            </a:r>
            <a:r>
              <a:rPr lang="ko-KR" altLang="en-US" sz="1200" dirty="0" err="1">
                <a:solidFill>
                  <a:srgbClr val="7030A0"/>
                </a:solidFill>
              </a:rPr>
              <a:t>합주부</a:t>
            </a:r>
            <a:r>
              <a:rPr lang="en-US" altLang="ko-KR" sz="1200" dirty="0">
                <a:solidFill>
                  <a:srgbClr val="7030A0"/>
                </a:solidFill>
              </a:rPr>
              <a:t>(Tutti)</a:t>
            </a:r>
            <a:r>
              <a:rPr lang="ko-KR" altLang="en-US" sz="1200" dirty="0">
                <a:solidFill>
                  <a:srgbClr val="7030A0"/>
                </a:solidFill>
              </a:rPr>
              <a:t>와 네 개의 </a:t>
            </a:r>
            <a:r>
              <a:rPr lang="ko-KR" altLang="en-US" sz="1200" dirty="0" err="1">
                <a:solidFill>
                  <a:srgbClr val="7030A0"/>
                </a:solidFill>
              </a:rPr>
              <a:t>독주부</a:t>
            </a:r>
            <a:r>
              <a:rPr lang="en-US" altLang="ko-KR" sz="1200" dirty="0">
                <a:solidFill>
                  <a:srgbClr val="7030A0"/>
                </a:solidFill>
              </a:rPr>
              <a:t>(Solo)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11" name="사각형: 잘린 한쪽 모서리 10">
            <a:extLst>
              <a:ext uri="{FF2B5EF4-FFF2-40B4-BE49-F238E27FC236}">
                <a16:creationId xmlns:a16="http://schemas.microsoft.com/office/drawing/2014/main" id="{CD1FC87D-3495-8F90-E8CC-A7E9B1D432DC}"/>
              </a:ext>
            </a:extLst>
          </p:cNvPr>
          <p:cNvSpPr/>
          <p:nvPr/>
        </p:nvSpPr>
        <p:spPr>
          <a:xfrm>
            <a:off x="7042667" y="1900922"/>
            <a:ext cx="4561753" cy="2412258"/>
          </a:xfrm>
          <a:prstGeom prst="snip1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봄이 왔다</a:t>
            </a:r>
            <a:r>
              <a:rPr lang="en-US" altLang="ko-KR" sz="1200" dirty="0">
                <a:solidFill>
                  <a:schemeClr val="accent6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새는 즐거운 소리로 봄을 맞고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샘물은 산들바람에 유혹되어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졸졸 흐르는 소리를 달콤하게 낸다</a:t>
            </a:r>
            <a:r>
              <a:rPr lang="en-US" altLang="ko-KR" sz="1200" dirty="0">
                <a:solidFill>
                  <a:schemeClr val="accent6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먹구름과 번개가 하늘을 달리고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뇌성이 봄이 왔다고 알린다</a:t>
            </a:r>
            <a:r>
              <a:rPr lang="en-US" altLang="ko-KR" sz="1200" dirty="0">
                <a:solidFill>
                  <a:schemeClr val="accent6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폭풍이 멎고 새들이 다시 상쾌하게 노래하기 시작한다</a:t>
            </a:r>
            <a:r>
              <a:rPr lang="en-US" altLang="ko-KR" sz="1200" dirty="0">
                <a:solidFill>
                  <a:schemeClr val="accent6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endParaRPr lang="ko-KR" altLang="en-US" sz="1200" dirty="0">
              <a:solidFill>
                <a:schemeClr val="accent6"/>
              </a:solidFill>
            </a:endParaRPr>
          </a:p>
        </p:txBody>
      </p:sp>
      <p:pic>
        <p:nvPicPr>
          <p:cNvPr id="24" name="[아침나라 중음①]_3단원_교과서_68쪽_사계 봄 1악장_음원편집">
            <a:hlinkClick r:id="" action="ppaction://media"/>
            <a:extLst>
              <a:ext uri="{FF2B5EF4-FFF2-40B4-BE49-F238E27FC236}">
                <a16:creationId xmlns:a16="http://schemas.microsoft.com/office/drawing/2014/main" id="{F2C54052-F080-D77C-F4E5-735C914DF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000" y="635081"/>
            <a:ext cx="497742" cy="497742"/>
          </a:xfrm>
          <a:prstGeom prst="rect">
            <a:avLst/>
          </a:prstGeom>
        </p:spPr>
      </p:pic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18C49D4-E3BD-8B6F-8D58-2E1101E8C7E6}"/>
              </a:ext>
            </a:extLst>
          </p:cNvPr>
          <p:cNvSpPr/>
          <p:nvPr/>
        </p:nvSpPr>
        <p:spPr>
          <a:xfrm>
            <a:off x="11244181" y="284398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1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악장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0C16833-3F90-9135-1D73-4F3FCF70EA86}"/>
              </a:ext>
            </a:extLst>
          </p:cNvPr>
          <p:cNvSpPr/>
          <p:nvPr/>
        </p:nvSpPr>
        <p:spPr>
          <a:xfrm>
            <a:off x="2843160" y="4949331"/>
            <a:ext cx="7182628" cy="906862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75000"/>
                  </a:schemeClr>
                </a:solidFill>
              </a:rPr>
              <a:t>소네트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(Sonnet)&gt;</a:t>
            </a:r>
          </a:p>
          <a:p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유럽의 정형시 중 하나로 ‘작은 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노래’를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의미한다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이탈리아에서 유래되었으며 엄격한 운율 구조를 따르는 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14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행으로 이루어진 시이다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르네상스 시절의 이탈리아 시인 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지아모코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다렌티니가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창시하였다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94F647C-9F2E-5232-4F9B-C7C7EDC1CB45}"/>
              </a:ext>
            </a:extLst>
          </p:cNvPr>
          <p:cNvSpPr/>
          <p:nvPr/>
        </p:nvSpPr>
        <p:spPr>
          <a:xfrm>
            <a:off x="7147560" y="1564276"/>
            <a:ext cx="1569720" cy="33664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악장 소네트</a:t>
            </a:r>
          </a:p>
        </p:txBody>
      </p:sp>
    </p:spTree>
    <p:extLst>
      <p:ext uri="{BB962C8B-B14F-4D97-AF65-F5344CB8AC3E}">
        <p14:creationId xmlns:p14="http://schemas.microsoft.com/office/powerpoint/2010/main" val="16741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9530" y="1807332"/>
            <a:ext cx="5492178" cy="24141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8746" y="1132823"/>
            <a:ext cx="5513747" cy="41613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611641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1350527" y="5110212"/>
            <a:ext cx="488758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나뭇잎의 흔들림은 연속되는 </a:t>
            </a:r>
            <a:r>
              <a:rPr lang="en-US" altLang="ko-KR" sz="1200" dirty="0">
                <a:solidFill>
                  <a:srgbClr val="7030A0"/>
                </a:solidFill>
              </a:rPr>
              <a:t>3</a:t>
            </a:r>
            <a:r>
              <a:rPr lang="ko-KR" altLang="en-US" sz="1200" dirty="0">
                <a:solidFill>
                  <a:srgbClr val="7030A0"/>
                </a:solidFill>
              </a:rPr>
              <a:t>도의 바이올린 병진행을 통해 묘사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E3B60369-B6C7-9E00-E1B9-8A7B50476F7A}"/>
              </a:ext>
            </a:extLst>
          </p:cNvPr>
          <p:cNvSpPr/>
          <p:nvPr/>
        </p:nvSpPr>
        <p:spPr>
          <a:xfrm>
            <a:off x="1350527" y="4592052"/>
            <a:ext cx="488758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독주 바이올린으로 </a:t>
            </a:r>
            <a:r>
              <a:rPr lang="en-US" altLang="ko-KR" sz="1200" dirty="0">
                <a:solidFill>
                  <a:srgbClr val="7030A0"/>
                </a:solidFill>
              </a:rPr>
              <a:t>‘</a:t>
            </a:r>
            <a:r>
              <a:rPr lang="ko-KR" altLang="en-US" sz="1200" dirty="0">
                <a:solidFill>
                  <a:srgbClr val="7030A0"/>
                </a:solidFill>
              </a:rPr>
              <a:t>잠자는 양치기</a:t>
            </a:r>
            <a:r>
              <a:rPr lang="en-US" altLang="ko-KR" sz="1200" dirty="0">
                <a:solidFill>
                  <a:srgbClr val="7030A0"/>
                </a:solidFill>
              </a:rPr>
              <a:t>’</a:t>
            </a:r>
            <a:r>
              <a:rPr lang="ko-KR" altLang="en-US" sz="1200" dirty="0">
                <a:solidFill>
                  <a:srgbClr val="7030A0"/>
                </a:solidFill>
              </a:rPr>
              <a:t>를 시작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18C49D4-E3BD-8B6F-8D58-2E1101E8C7E6}"/>
              </a:ext>
            </a:extLst>
          </p:cNvPr>
          <p:cNvSpPr/>
          <p:nvPr/>
        </p:nvSpPr>
        <p:spPr>
          <a:xfrm>
            <a:off x="11244181" y="284398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2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악장</a:t>
            </a:r>
          </a:p>
        </p:txBody>
      </p:sp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517FD1C7-4FA9-DD57-6BBE-2C027E793D5A}"/>
              </a:ext>
            </a:extLst>
          </p:cNvPr>
          <p:cNvSpPr/>
          <p:nvPr/>
        </p:nvSpPr>
        <p:spPr>
          <a:xfrm>
            <a:off x="7042667" y="2101800"/>
            <a:ext cx="4561753" cy="1886218"/>
          </a:xfrm>
          <a:prstGeom prst="snip1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꽃에 묻힌 화창한 목장에는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나무들의 푸른 잎이 정답게 속삭이고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짖는 개 곁에 양치기가 잠들다</a:t>
            </a:r>
            <a:r>
              <a:rPr lang="en-US" altLang="ko-KR" sz="1200" dirty="0">
                <a:solidFill>
                  <a:schemeClr val="accent6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endParaRPr lang="ko-KR" altLang="en-US" sz="1200" dirty="0">
              <a:solidFill>
                <a:schemeClr val="accent6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6C17958-23F4-3014-B2CB-EE3431910809}"/>
              </a:ext>
            </a:extLst>
          </p:cNvPr>
          <p:cNvSpPr/>
          <p:nvPr/>
        </p:nvSpPr>
        <p:spPr>
          <a:xfrm>
            <a:off x="7147560" y="1765154"/>
            <a:ext cx="1569720" cy="33664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</a:t>
            </a:r>
            <a:r>
              <a:rPr lang="ko-KR" altLang="en-US" sz="1200" dirty="0"/>
              <a:t>악장 소네트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5EDBE9B-4044-972F-9878-6B8BF57F29F7}"/>
              </a:ext>
            </a:extLst>
          </p:cNvPr>
          <p:cNvSpPr/>
          <p:nvPr/>
        </p:nvSpPr>
        <p:spPr>
          <a:xfrm>
            <a:off x="1350527" y="5628372"/>
            <a:ext cx="488758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비올라는 가장 아래 성부에서 개가 짖는 모습을 표현</a:t>
            </a:r>
          </a:p>
        </p:txBody>
      </p:sp>
      <p:pic>
        <p:nvPicPr>
          <p:cNvPr id="6" name="[아침나라 중음①]_3단원_교과서_68쪽_사계 봄 2악장_음원편집">
            <a:hlinkClick r:id="" action="ppaction://media"/>
            <a:extLst>
              <a:ext uri="{FF2B5EF4-FFF2-40B4-BE49-F238E27FC236}">
                <a16:creationId xmlns:a16="http://schemas.microsoft.com/office/drawing/2014/main" id="{9FFFDAF9-E8CC-08D7-7B0C-857AAD4F3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408" y="64662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9530" y="2023411"/>
            <a:ext cx="5492178" cy="198198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8746" y="1132823"/>
            <a:ext cx="5513747" cy="41613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611641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1291826" y="4405431"/>
            <a:ext cx="488758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빠르게 변하는 조성으로 곡의 긴장감을 고조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18C49D4-E3BD-8B6F-8D58-2E1101E8C7E6}"/>
              </a:ext>
            </a:extLst>
          </p:cNvPr>
          <p:cNvSpPr/>
          <p:nvPr/>
        </p:nvSpPr>
        <p:spPr>
          <a:xfrm>
            <a:off x="11244181" y="284398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3</a:t>
            </a:r>
            <a:r>
              <a:rPr lang="ko-KR" altLang="en-US" sz="1100" dirty="0">
                <a:solidFill>
                  <a:srgbClr val="002060"/>
                </a:solidFill>
                <a:latin typeface="+mn-ea"/>
              </a:rPr>
              <a:t>악장</a:t>
            </a:r>
          </a:p>
        </p:txBody>
      </p:sp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517FD1C7-4FA9-DD57-6BBE-2C027E793D5A}"/>
              </a:ext>
            </a:extLst>
          </p:cNvPr>
          <p:cNvSpPr/>
          <p:nvPr/>
        </p:nvSpPr>
        <p:spPr>
          <a:xfrm>
            <a:off x="7042667" y="2101800"/>
            <a:ext cx="4561753" cy="1886218"/>
          </a:xfrm>
          <a:prstGeom prst="snip1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요정과 목동들은 화려하게 빛나는 봄의 햇볕을 쬐며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6"/>
                </a:solidFill>
              </a:rPr>
              <a:t>피리에 맞추어서 춤춘다</a:t>
            </a:r>
            <a:r>
              <a:rPr lang="en-US" altLang="ko-KR" sz="1200" dirty="0">
                <a:solidFill>
                  <a:schemeClr val="accent6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endParaRPr lang="ko-KR" altLang="en-US" sz="1200" dirty="0">
              <a:solidFill>
                <a:schemeClr val="accent6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6C17958-23F4-3014-B2CB-EE3431910809}"/>
              </a:ext>
            </a:extLst>
          </p:cNvPr>
          <p:cNvSpPr/>
          <p:nvPr/>
        </p:nvSpPr>
        <p:spPr>
          <a:xfrm>
            <a:off x="7147560" y="1765154"/>
            <a:ext cx="1569720" cy="33664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3</a:t>
            </a:r>
            <a:r>
              <a:rPr lang="ko-KR" altLang="en-US" sz="1200" dirty="0"/>
              <a:t>악장 소네트</a:t>
            </a:r>
          </a:p>
        </p:txBody>
      </p:sp>
      <p:pic>
        <p:nvPicPr>
          <p:cNvPr id="6" name="[아침나라 중음①]_3단원_교과서_68쪽_사계 봄 3악장_음원편집">
            <a:hlinkClick r:id="" action="ppaction://media"/>
            <a:extLst>
              <a:ext uri="{FF2B5EF4-FFF2-40B4-BE49-F238E27FC236}">
                <a16:creationId xmlns:a16="http://schemas.microsoft.com/office/drawing/2014/main" id="{AB43E45B-D948-3081-319B-6F2CC2D8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3417" y="655814"/>
            <a:ext cx="434457" cy="434457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CA8B784-2EA1-FA6F-360D-B464AAE14699}"/>
              </a:ext>
            </a:extLst>
          </p:cNvPr>
          <p:cNvSpPr/>
          <p:nvPr/>
        </p:nvSpPr>
        <p:spPr>
          <a:xfrm>
            <a:off x="2843160" y="5183792"/>
            <a:ext cx="7182628" cy="906862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75000"/>
                  </a:schemeClr>
                </a:solidFill>
              </a:rPr>
              <a:t>합주 협주곡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</a:rPr>
              <a:t>(Concerto Grosso)&gt;</a:t>
            </a:r>
          </a:p>
          <a:p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바로크 시대 악곡 형식의 하나로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콘체르티노라고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하는 독주자 그룹과 </a:t>
            </a:r>
            <a:r>
              <a:rPr lang="ko-KR" altLang="en-US" sz="1200" dirty="0" err="1">
                <a:solidFill>
                  <a:schemeClr val="accent4">
                    <a:lumMod val="75000"/>
                  </a:schemeClr>
                </a:solidFill>
              </a:rPr>
              <a:t>리피에노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 또는 그로소라 하는 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개의 그룹으로 나뉘어 서로 협주하는 형식이다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바로크 시대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비발디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(Vivaldi, Antonio Lucio, 1678~1741,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이탈리아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3556" y="2769218"/>
            <a:ext cx="1978097" cy="20313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263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비발디는 어려서 사제 교육을 받았으나 건강이 나빠져서 미사 집전이 어렵게 되어 전적으로 음악에 헌신하게 되었다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베네치아의 고아와 사생아들의 교육을 담당하였던 </a:t>
            </a:r>
            <a:r>
              <a:rPr lang="ko-KR" altLang="en-US" sz="1600" dirty="0" err="1">
                <a:latin typeface="+mn-ea"/>
              </a:rPr>
              <a:t>피에타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오스페달레의</a:t>
            </a:r>
            <a:r>
              <a:rPr lang="ko-KR" altLang="en-US" sz="1600" dirty="0">
                <a:latin typeface="+mn-ea"/>
              </a:rPr>
              <a:t> 바이올린 주자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작곡가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교사로 </a:t>
            </a:r>
            <a:r>
              <a:rPr lang="en-US" altLang="ko-KR" sz="1600" dirty="0">
                <a:latin typeface="+mn-ea"/>
              </a:rPr>
              <a:t>15</a:t>
            </a:r>
            <a:r>
              <a:rPr lang="ko-KR" altLang="en-US" sz="1600" dirty="0">
                <a:latin typeface="+mn-ea"/>
              </a:rPr>
              <a:t>년간 일하였다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협주곡에서 탁월한 성과를 보였으며 </a:t>
            </a:r>
            <a:r>
              <a:rPr lang="en-US" altLang="ko-KR" sz="1600" dirty="0">
                <a:latin typeface="+mn-ea"/>
              </a:rPr>
              <a:t>500</a:t>
            </a:r>
            <a:r>
              <a:rPr lang="ko-KR" altLang="en-US" sz="1600" dirty="0">
                <a:latin typeface="+mn-ea"/>
              </a:rPr>
              <a:t>여 곡의 협주곡 중 절반이 바이올린을 위한 작품이다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</a:t>
            </a:r>
            <a:r>
              <a:rPr lang="en-US" altLang="ko-KR" sz="1600" dirty="0">
                <a:latin typeface="+mn-ea"/>
              </a:rPr>
              <a:t>3</a:t>
            </a:r>
            <a:r>
              <a:rPr lang="ko-KR" altLang="en-US" sz="1600" dirty="0">
                <a:latin typeface="+mn-ea"/>
              </a:rPr>
              <a:t>악장 구조의 느린 악장에 다양한 변화를 주었으며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풍부한 상상력으로 그림과 같이 생생한 음악을 작곡하였다</a:t>
            </a:r>
            <a:r>
              <a:rPr lang="en-US" altLang="ko-KR" sz="1600" dirty="0">
                <a:latin typeface="+mn-ea"/>
              </a:rPr>
              <a:t>. 16</a:t>
            </a:r>
            <a:r>
              <a:rPr lang="ko-KR" altLang="en-US" sz="1600" dirty="0">
                <a:latin typeface="+mn-ea"/>
              </a:rPr>
              <a:t>개에 달하는 </a:t>
            </a:r>
            <a:r>
              <a:rPr lang="ko-KR" altLang="en-US" sz="1600" dirty="0" err="1">
                <a:latin typeface="+mn-ea"/>
              </a:rPr>
              <a:t>신포니아</a:t>
            </a:r>
            <a:r>
              <a:rPr lang="en-US" altLang="ko-KR" sz="1600" dirty="0">
                <a:latin typeface="+mn-ea"/>
              </a:rPr>
              <a:t>(sinfonia)</a:t>
            </a:r>
            <a:r>
              <a:rPr lang="ko-KR" altLang="en-US" sz="1600" dirty="0">
                <a:latin typeface="+mn-ea"/>
              </a:rPr>
              <a:t>는 고전 교향곡의 발판을 마련해 주었다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938</Words>
  <Application>Microsoft Office PowerPoint</Application>
  <PresentationFormat>와이드스크린</PresentationFormat>
  <Paragraphs>110</Paragraphs>
  <Slides>14</Slides>
  <Notes>13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Spoqa Han Sans Neo</vt:lpstr>
      <vt:lpstr>맑은 고딕</vt:lpstr>
      <vt:lpstr>Arial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205</cp:revision>
  <dcterms:created xsi:type="dcterms:W3CDTF">2024-07-03T01:17:18Z</dcterms:created>
  <dcterms:modified xsi:type="dcterms:W3CDTF">2025-03-17T02:35:43Z</dcterms:modified>
</cp:coreProperties>
</file>