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3"/>
  </p:notesMasterIdLst>
  <p:sldIdLst>
    <p:sldId id="292" r:id="rId5"/>
    <p:sldId id="298" r:id="rId6"/>
    <p:sldId id="297" r:id="rId7"/>
    <p:sldId id="328" r:id="rId8"/>
    <p:sldId id="333" r:id="rId9"/>
    <p:sldId id="335" r:id="rId10"/>
    <p:sldId id="334" r:id="rId11"/>
    <p:sldId id="295" r:id="rId12"/>
  </p:sldIdLst>
  <p:sldSz cx="12192000" cy="6858000"/>
  <p:notesSz cx="6858000" cy="9144000"/>
  <p:embeddedFontLst>
    <p:embeddedFont>
      <p:font typeface="NanumGothicExtraBold" panose="020D0904000000000000" pitchFamily="50" charset="-127"/>
      <p:bold r:id="rId14"/>
    </p:embeddedFont>
    <p:embeddedFont>
      <p:font typeface="Spoqa Han Sans Neo" panose="020B0600000101010101" charset="0"/>
      <p:regular r:id="rId15"/>
      <p:bold r:id="rId16"/>
      <p:italic r:id="rId17"/>
      <p:boldItalic r:id="rId18"/>
    </p:embeddedFont>
    <p:embeddedFont>
      <p:font typeface="나눔고딕" panose="020D0604000000000000" pitchFamily="50" charset="-127"/>
      <p:regular r:id="rId19"/>
      <p:bold r:id="rId20"/>
    </p:embeddedFont>
    <p:embeddedFont>
      <p:font typeface="맑은 고딕" panose="020B0503020000020004" pitchFamily="50" charset="-127"/>
      <p:regular r:id="rId21"/>
      <p:bold r:id="rId2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7"/>
            <p14:sldId id="328"/>
            <p14:sldId id="333"/>
            <p14:sldId id="335"/>
            <p14:sldId id="334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EE5"/>
    <a:srgbClr val="F0D8D8"/>
    <a:srgbClr val="FBFDFF"/>
    <a:srgbClr val="CC6600"/>
    <a:srgbClr val="FCE9D4"/>
    <a:srgbClr val="00602B"/>
    <a:srgbClr val="DFF4DC"/>
    <a:srgbClr val="00CC00"/>
    <a:srgbClr val="CCFFCC"/>
    <a:srgbClr val="E8F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밝은 스타일 3 - 강조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보통 스타일 4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54" autoAdjust="0"/>
    <p:restoredTop sz="97375" autoAdjust="0"/>
  </p:normalViewPr>
  <p:slideViewPr>
    <p:cSldViewPr snapToGrid="0" showGuides="1">
      <p:cViewPr varScale="1">
        <p:scale>
          <a:sx n="153" d="100"/>
          <a:sy n="153" d="100"/>
        </p:scale>
        <p:origin x="150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199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2025-03-25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1325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492346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113063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85598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67447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54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76" r:id="rId3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latin typeface="+mj-ea"/>
                <a:ea typeface="+mj-ea"/>
              </a:rPr>
              <a:t>고려 시대 </a:t>
            </a:r>
            <a:r>
              <a:rPr kumimoji="1" lang="ko-KR" altLang="en-US" dirty="0">
                <a:solidFill>
                  <a:schemeClr val="tx1"/>
                </a:solidFill>
                <a:latin typeface="+mj-ea"/>
                <a:ea typeface="+mj-ea"/>
              </a:rPr>
              <a:t>음악</a:t>
            </a:r>
            <a:endParaRPr kumimoji="1" lang="en-US" altLang="ko-KR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j-ea"/>
                <a:ea typeface="+mj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j-ea"/>
                <a:ea typeface="+mj-ea"/>
              </a:rPr>
              <a:t>Ⅲ. </a:t>
            </a:r>
            <a:r>
              <a:rPr kumimoji="1" lang="ko-KR" altLang="en-US" sz="2400" dirty="0">
                <a:solidFill>
                  <a:srgbClr val="2B3C71"/>
                </a:solidFill>
                <a:latin typeface="+mj-ea"/>
                <a:ea typeface="+mj-ea"/>
              </a:rPr>
              <a:t>우리 함께 감상해요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8492" y="4894508"/>
            <a:ext cx="17350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교과서</a:t>
            </a:r>
            <a:r>
              <a:rPr kumimoji="1" lang="en-US" altLang="ko-KR" sz="1600" dirty="0">
                <a:solidFill>
                  <a:srgbClr val="2B3C71"/>
                </a:solidFill>
                <a:latin typeface="+mj-ea"/>
                <a:ea typeface="+mj-ea"/>
              </a:rPr>
              <a:t> 80</a:t>
            </a:r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71804" y="3297406"/>
            <a:ext cx="5648392" cy="792000"/>
          </a:xfrm>
        </p:spPr>
        <p:txBody>
          <a:bodyPr/>
          <a:lstStyle/>
          <a:p>
            <a:r>
              <a:rPr lang="ko-KR" altLang="en-US" sz="3200" i="0" u="none" strike="noStrike" baseline="0" dirty="0">
                <a:latin typeface="+mn-ea"/>
                <a:ea typeface="+mn-ea"/>
              </a:rPr>
              <a:t>고려 시대의 음악을 감상하고 음악적 특징을 설명할 수 있다</a:t>
            </a:r>
            <a:r>
              <a:rPr lang="en-US" altLang="ko-KR" sz="3200" i="0" u="none" strike="noStrike" baseline="0" dirty="0">
                <a:latin typeface="+mn-ea"/>
                <a:ea typeface="+mn-ea"/>
              </a:rPr>
              <a:t>.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고려 시대의 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사회</a:t>
            </a:r>
            <a:r>
              <a:rPr kumimoji="1" lang="en-US" altLang="ko-KR" dirty="0">
                <a:solidFill>
                  <a:schemeClr val="tx1"/>
                </a:solidFill>
                <a:latin typeface="+mn-ea"/>
                <a:ea typeface="+mn-ea"/>
              </a:rPr>
              <a:t>·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문화적 배경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A48AFB-345E-8E0B-AE79-BE1602ABC551}"/>
              </a:ext>
            </a:extLst>
          </p:cNvPr>
          <p:cNvSpPr txBox="1"/>
          <p:nvPr/>
        </p:nvSpPr>
        <p:spPr>
          <a:xfrm>
            <a:off x="1621901" y="2918892"/>
            <a:ext cx="9841406" cy="102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통일 신라의 전통을 계승한 고려는 불교를 삼아 불교 행사인 팔관회와 연등회를 국가차원에서 성대하게 행하였다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또한 중국에서 대성 아악과 그에 따른 등가</a:t>
            </a:r>
            <a:r>
              <a:rPr lang="en-US" altLang="ko-KR" sz="1400" dirty="0">
                <a:latin typeface="+mn-ea"/>
              </a:rPr>
              <a:t>·</a:t>
            </a:r>
            <a:r>
              <a:rPr lang="ko-KR" altLang="en-US" sz="1400" dirty="0" err="1">
                <a:latin typeface="+mn-ea"/>
              </a:rPr>
              <a:t>헌가</a:t>
            </a:r>
            <a:r>
              <a:rPr lang="ko-KR" altLang="en-US" sz="1400" dirty="0">
                <a:latin typeface="+mn-ea"/>
              </a:rPr>
              <a:t> 악기들이 들어왔으며 </a:t>
            </a:r>
            <a:r>
              <a:rPr lang="ko-KR" altLang="en-US" sz="1400" dirty="0" err="1">
                <a:latin typeface="+mn-ea"/>
              </a:rPr>
              <a:t>낙양춘과</a:t>
            </a:r>
            <a:r>
              <a:rPr lang="ko-KR" altLang="en-US" sz="1400" dirty="0">
                <a:latin typeface="+mn-ea"/>
              </a:rPr>
              <a:t> </a:t>
            </a:r>
            <a:r>
              <a:rPr lang="ko-KR" altLang="en-US" sz="1400" dirty="0" err="1">
                <a:latin typeface="+mn-ea"/>
              </a:rPr>
              <a:t>보허자가</a:t>
            </a:r>
            <a:r>
              <a:rPr lang="ko-KR" altLang="en-US" sz="1400" dirty="0">
                <a:latin typeface="+mn-ea"/>
              </a:rPr>
              <a:t> 유입되었고 대악서를 설립하여 궁중음악과 의식을 관장하였다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sp>
        <p:nvSpPr>
          <p:cNvPr id="21" name="사각형: 모서리가 접힌 도형 20">
            <a:extLst>
              <a:ext uri="{FF2B5EF4-FFF2-40B4-BE49-F238E27FC236}">
                <a16:creationId xmlns:a16="http://schemas.microsoft.com/office/drawing/2014/main" id="{102433C2-1D1D-E9B9-B168-17BCA9F619BB}"/>
              </a:ext>
            </a:extLst>
          </p:cNvPr>
          <p:cNvSpPr/>
          <p:nvPr/>
        </p:nvSpPr>
        <p:spPr>
          <a:xfrm>
            <a:off x="900000" y="699000"/>
            <a:ext cx="1690800" cy="252000"/>
          </a:xfrm>
          <a:prstGeom prst="foldedCorner">
            <a:avLst/>
          </a:prstGeom>
          <a:solidFill>
            <a:schemeClr val="bg1"/>
          </a:solidFill>
          <a:ln w="9525">
            <a:solidFill>
              <a:srgbClr val="9832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rgbClr val="7030A0"/>
                </a:solidFill>
                <a:latin typeface="+mn-ea"/>
              </a:rPr>
              <a:t>918~1392</a:t>
            </a:r>
            <a:r>
              <a:rPr lang="ko-KR" altLang="en-US" sz="1200" b="1" dirty="0">
                <a:solidFill>
                  <a:srgbClr val="7030A0"/>
                </a:solidFill>
                <a:latin typeface="+mn-ea"/>
              </a:rPr>
              <a:t>년</a:t>
            </a:r>
          </a:p>
        </p:txBody>
      </p:sp>
    </p:spTree>
    <p:extLst>
      <p:ext uri="{BB962C8B-B14F-4D97-AF65-F5344CB8AC3E}">
        <p14:creationId xmlns:p14="http://schemas.microsoft.com/office/powerpoint/2010/main" val="2838700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43AA7CD6-B79A-171D-E1CE-80400FB87D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95290" y="1616113"/>
            <a:ext cx="8135450" cy="1666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고려 시대에는 통일 신라의 전통을 이어받아 불교를 국교로 삼았고 국가 행사인 팔관회와 연등회가 확대되었다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당나라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송나라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원나라로부터 많은 음악과 악기들이 유입되어 향악이 발전하였고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음악적 특징에 따라 아악</a:t>
            </a:r>
            <a:r>
              <a:rPr lang="en-US" altLang="ko-KR" sz="1400" dirty="0">
                <a:latin typeface="+mn-ea"/>
              </a:rPr>
              <a:t>·</a:t>
            </a:r>
            <a:r>
              <a:rPr lang="ko-KR" altLang="en-US" sz="1400" dirty="0">
                <a:latin typeface="+mn-ea"/>
              </a:rPr>
              <a:t>당악</a:t>
            </a:r>
            <a:r>
              <a:rPr lang="en-US" altLang="ko-KR" sz="1400" dirty="0">
                <a:latin typeface="+mn-ea"/>
              </a:rPr>
              <a:t>·</a:t>
            </a:r>
            <a:r>
              <a:rPr lang="ko-KR" altLang="en-US" sz="1400" dirty="0">
                <a:latin typeface="+mn-ea"/>
              </a:rPr>
              <a:t>향악으로 구분되어 발전되었다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당악인 ‘</a:t>
            </a:r>
            <a:r>
              <a:rPr lang="ko-KR" altLang="en-US" sz="1400" dirty="0" err="1">
                <a:latin typeface="+mn-ea"/>
              </a:rPr>
              <a:t>보허자</a:t>
            </a:r>
            <a:r>
              <a:rPr lang="ko-KR" altLang="en-US" sz="1400" dirty="0">
                <a:latin typeface="+mn-ea"/>
              </a:rPr>
              <a:t>’</a:t>
            </a:r>
            <a:r>
              <a:rPr lang="en-US" altLang="ko-KR" sz="1400" dirty="0">
                <a:latin typeface="+mn-ea"/>
              </a:rPr>
              <a:t>, ‘</a:t>
            </a:r>
            <a:r>
              <a:rPr lang="ko-KR" altLang="en-US" sz="1400" dirty="0" err="1">
                <a:latin typeface="+mn-ea"/>
              </a:rPr>
              <a:t>낙양춘</a:t>
            </a:r>
            <a:r>
              <a:rPr lang="ko-KR" altLang="en-US" sz="1400" dirty="0">
                <a:latin typeface="+mn-ea"/>
              </a:rPr>
              <a:t>’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아악인 문묘제례악은 현재까지 남아 전해진다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 err="1">
                <a:latin typeface="+mn-ea"/>
              </a:rPr>
              <a:t>남북국</a:t>
            </a:r>
            <a:r>
              <a:rPr lang="ko-KR" altLang="en-US" sz="1400" dirty="0">
                <a:latin typeface="+mn-ea"/>
              </a:rPr>
              <a:t> 시대에 유행하던 향가가 고려 가요로 바뀌고</a:t>
            </a:r>
            <a:r>
              <a:rPr lang="en-US" altLang="ko-KR" sz="1400" dirty="0">
                <a:latin typeface="+mn-ea"/>
              </a:rPr>
              <a:t>, ‘</a:t>
            </a:r>
            <a:r>
              <a:rPr lang="ko-KR" altLang="en-US" sz="1400" dirty="0">
                <a:latin typeface="+mn-ea"/>
              </a:rPr>
              <a:t>사모곡’</a:t>
            </a:r>
            <a:r>
              <a:rPr lang="en-US" altLang="ko-KR" sz="1400" dirty="0">
                <a:latin typeface="+mn-ea"/>
              </a:rPr>
              <a:t>, ‘</a:t>
            </a:r>
            <a:r>
              <a:rPr lang="ko-KR" altLang="en-US" sz="1400" dirty="0">
                <a:latin typeface="+mn-ea"/>
              </a:rPr>
              <a:t>서경별곡’</a:t>
            </a:r>
            <a:r>
              <a:rPr lang="en-US" altLang="ko-KR" sz="1400" dirty="0">
                <a:latin typeface="+mn-ea"/>
              </a:rPr>
              <a:t>, ‘</a:t>
            </a:r>
            <a:r>
              <a:rPr lang="ko-KR" altLang="en-US" sz="1400" dirty="0" err="1">
                <a:latin typeface="+mn-ea"/>
              </a:rPr>
              <a:t>청산별곡</a:t>
            </a:r>
            <a:r>
              <a:rPr lang="ko-KR" altLang="en-US" sz="1400" dirty="0">
                <a:latin typeface="+mn-ea"/>
              </a:rPr>
              <a:t>’</a:t>
            </a:r>
            <a:r>
              <a:rPr lang="en-US" altLang="ko-KR" sz="1400" dirty="0">
                <a:latin typeface="+mn-ea"/>
              </a:rPr>
              <a:t>, ‘</a:t>
            </a:r>
            <a:r>
              <a:rPr lang="ko-KR" altLang="en-US" sz="1400" dirty="0">
                <a:latin typeface="+mn-ea"/>
              </a:rPr>
              <a:t>가시리’</a:t>
            </a:r>
            <a:r>
              <a:rPr lang="en-US" altLang="ko-KR" sz="1400" dirty="0">
                <a:latin typeface="+mn-ea"/>
              </a:rPr>
              <a:t>, ‘</a:t>
            </a:r>
            <a:r>
              <a:rPr lang="ko-KR" altLang="en-US" sz="1400" dirty="0">
                <a:latin typeface="+mn-ea"/>
              </a:rPr>
              <a:t>정읍사’ 등의 가요가 성행하였다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고려 시대 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음악의 특징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30B5BC7-2B8C-C2FA-0414-634E2F7AAD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26060" y="3819848"/>
            <a:ext cx="1986714" cy="16776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C747CD-69CE-3360-DE31-63ED30D44AB0}"/>
              </a:ext>
            </a:extLst>
          </p:cNvPr>
          <p:cNvSpPr txBox="1"/>
          <p:nvPr/>
        </p:nvSpPr>
        <p:spPr>
          <a:xfrm>
            <a:off x="1826060" y="5612520"/>
            <a:ext cx="1801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accent4">
                    <a:lumMod val="75000"/>
                  </a:schemeClr>
                </a:solidFill>
              </a:rPr>
              <a:t>▲ 팔관회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BB58F03-5A1E-7C5A-7880-1676BC4B9E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97318" y="3819848"/>
            <a:ext cx="2733506" cy="16519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29D21E-B063-495F-7229-E371553FBA82}"/>
              </a:ext>
            </a:extLst>
          </p:cNvPr>
          <p:cNvSpPr txBox="1"/>
          <p:nvPr/>
        </p:nvSpPr>
        <p:spPr>
          <a:xfrm>
            <a:off x="5150884" y="5612520"/>
            <a:ext cx="201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rgbClr val="00602B"/>
                </a:solidFill>
              </a:rPr>
              <a:t>▲ 고려가요 </a:t>
            </a:r>
            <a:r>
              <a:rPr lang="en-US" altLang="ko-KR" sz="1100" dirty="0">
                <a:solidFill>
                  <a:srgbClr val="00602B"/>
                </a:solidFill>
              </a:rPr>
              <a:t>‘</a:t>
            </a:r>
            <a:r>
              <a:rPr lang="ko-KR" altLang="en-US" sz="1100" dirty="0" err="1">
                <a:solidFill>
                  <a:srgbClr val="00602B"/>
                </a:solidFill>
              </a:rPr>
              <a:t>청산별곡</a:t>
            </a:r>
            <a:r>
              <a:rPr lang="en-US" altLang="ko-KR" sz="1100" dirty="0">
                <a:solidFill>
                  <a:srgbClr val="00602B"/>
                </a:solidFill>
              </a:rPr>
              <a:t>‘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8B718FC-6A2C-A4A9-DBB9-0E8D4AD996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188200" y="3847845"/>
            <a:ext cx="2441076" cy="16234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79C37D-AC71-6DA6-F018-FE21D7E8A4A8}"/>
              </a:ext>
            </a:extLst>
          </p:cNvPr>
          <p:cNvSpPr txBox="1"/>
          <p:nvPr/>
        </p:nvSpPr>
        <p:spPr>
          <a:xfrm>
            <a:off x="8504368" y="5612520"/>
            <a:ext cx="18087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accent6">
                    <a:lumMod val="75000"/>
                  </a:schemeClr>
                </a:solidFill>
              </a:rPr>
              <a:t>▲ 당악정재 </a:t>
            </a:r>
            <a:r>
              <a:rPr lang="en-US" altLang="ko-KR" sz="1100" dirty="0">
                <a:solidFill>
                  <a:schemeClr val="accent6">
                    <a:lumMod val="75000"/>
                  </a:schemeClr>
                </a:solidFill>
              </a:rPr>
              <a:t>‘</a:t>
            </a:r>
            <a:r>
              <a:rPr lang="ko-KR" altLang="en-US" sz="1100" dirty="0" err="1">
                <a:solidFill>
                  <a:schemeClr val="accent6">
                    <a:lumMod val="75000"/>
                  </a:schemeClr>
                </a:solidFill>
              </a:rPr>
              <a:t>포구락</a:t>
            </a:r>
            <a:r>
              <a:rPr lang="en-US" altLang="ko-KR" sz="1100" dirty="0">
                <a:solidFill>
                  <a:schemeClr val="accent6">
                    <a:lumMod val="75000"/>
                  </a:schemeClr>
                </a:solidFill>
              </a:rPr>
              <a:t>‘</a:t>
            </a:r>
            <a:endParaRPr lang="ko-KR" altLang="en-US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03EFD828-1C5E-CF7C-C0DA-A7C3839B9DAF}"/>
              </a:ext>
            </a:extLst>
          </p:cNvPr>
          <p:cNvSpPr/>
          <p:nvPr/>
        </p:nvSpPr>
        <p:spPr>
          <a:xfrm>
            <a:off x="1041655" y="795104"/>
            <a:ext cx="3370110" cy="8633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solidFill>
                  <a:schemeClr val="accent4">
                    <a:lumMod val="50000"/>
                  </a:schemeClr>
                </a:solidFill>
              </a:rPr>
              <a:t>고려 예종 </a:t>
            </a:r>
            <a:r>
              <a:rPr lang="en-US" altLang="ko-KR" sz="1050" dirty="0">
                <a:solidFill>
                  <a:schemeClr val="accent4">
                    <a:lumMod val="50000"/>
                  </a:schemeClr>
                </a:solidFill>
              </a:rPr>
              <a:t>11</a:t>
            </a:r>
            <a:r>
              <a:rPr lang="ko-KR" altLang="en-US" sz="1050" dirty="0">
                <a:solidFill>
                  <a:schemeClr val="accent4">
                    <a:lumMod val="50000"/>
                  </a:schemeClr>
                </a:solidFill>
              </a:rPr>
              <a:t>년</a:t>
            </a:r>
            <a:r>
              <a:rPr lang="en-US" altLang="ko-KR" sz="1050" dirty="0">
                <a:solidFill>
                  <a:schemeClr val="accent4">
                    <a:lumMod val="50000"/>
                  </a:schemeClr>
                </a:solidFill>
              </a:rPr>
              <a:t>(1116</a:t>
            </a:r>
            <a:r>
              <a:rPr lang="ko-KR" altLang="en-US" sz="1050" dirty="0">
                <a:solidFill>
                  <a:schemeClr val="accent4">
                    <a:lumMod val="50000"/>
                  </a:schemeClr>
                </a:solidFill>
              </a:rPr>
              <a:t>년</a:t>
            </a:r>
            <a:r>
              <a:rPr lang="en-US" altLang="ko-KR" sz="1050" dirty="0">
                <a:solidFill>
                  <a:schemeClr val="accent4">
                    <a:lumMod val="50000"/>
                  </a:schemeClr>
                </a:solidFill>
              </a:rPr>
              <a:t>)</a:t>
            </a:r>
            <a:r>
              <a:rPr lang="ko-KR" altLang="en-US" sz="1050" dirty="0">
                <a:solidFill>
                  <a:schemeClr val="accent4">
                    <a:lumMod val="50000"/>
                  </a:schemeClr>
                </a:solidFill>
              </a:rPr>
              <a:t>에 중국 송나라에서 </a:t>
            </a:r>
            <a:r>
              <a:rPr lang="ko-KR" altLang="en-US" sz="1050" dirty="0" err="1">
                <a:solidFill>
                  <a:schemeClr val="accent4">
                    <a:lumMod val="50000"/>
                  </a:schemeClr>
                </a:solidFill>
              </a:rPr>
              <a:t>대성아악이</a:t>
            </a:r>
            <a:r>
              <a:rPr lang="ko-KR" altLang="en-US" sz="1050" dirty="0">
                <a:solidFill>
                  <a:schemeClr val="accent4">
                    <a:lumMod val="50000"/>
                  </a:schemeClr>
                </a:solidFill>
              </a:rPr>
              <a:t> 전래되었다</a:t>
            </a:r>
            <a:r>
              <a:rPr lang="en-US" altLang="ko-KR" sz="1050" dirty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ko-KR" altLang="en-US" sz="1050" dirty="0">
                <a:solidFill>
                  <a:schemeClr val="accent4">
                    <a:lumMod val="50000"/>
                  </a:schemeClr>
                </a:solidFill>
              </a:rPr>
              <a:t>각종 제례와 국가적 의식에 사용되던 아악이 고려에 전래된 것이다</a:t>
            </a:r>
            <a:r>
              <a:rPr lang="en-US" altLang="ko-KR" sz="1050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B113C4BE-901C-097C-90B4-3087CBF5D845}"/>
              </a:ext>
            </a:extLst>
          </p:cNvPr>
          <p:cNvSpPr/>
          <p:nvPr/>
        </p:nvSpPr>
        <p:spPr>
          <a:xfrm>
            <a:off x="4500000" y="795104"/>
            <a:ext cx="3370110" cy="863398"/>
          </a:xfrm>
          <a:prstGeom prst="roundRect">
            <a:avLst/>
          </a:prstGeom>
          <a:solidFill>
            <a:srgbClr val="DFF4DC"/>
          </a:solidFill>
          <a:ln w="635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solidFill>
                  <a:srgbClr val="00602B"/>
                </a:solidFill>
              </a:rPr>
              <a:t>당악은 넓은 의미의 중국 음악</a:t>
            </a:r>
            <a:r>
              <a:rPr lang="en-US" altLang="ko-KR" sz="1050" dirty="0">
                <a:solidFill>
                  <a:srgbClr val="00602B"/>
                </a:solidFill>
              </a:rPr>
              <a:t>, </a:t>
            </a:r>
            <a:r>
              <a:rPr lang="ko-KR" altLang="en-US" sz="1050" dirty="0">
                <a:solidFill>
                  <a:srgbClr val="00602B"/>
                </a:solidFill>
              </a:rPr>
              <a:t>중국 송나라의 궁중음악 중 아악이 아닌 속악</a:t>
            </a:r>
            <a:r>
              <a:rPr lang="en-US" altLang="ko-KR" sz="1050" dirty="0">
                <a:solidFill>
                  <a:srgbClr val="00602B"/>
                </a:solidFill>
              </a:rPr>
              <a:t>, </a:t>
            </a:r>
            <a:r>
              <a:rPr lang="ko-KR" altLang="en-US" sz="1050" dirty="0">
                <a:solidFill>
                  <a:srgbClr val="00602B"/>
                </a:solidFill>
              </a:rPr>
              <a:t>즉 연례악을 가리킨다</a:t>
            </a:r>
            <a:r>
              <a:rPr lang="en-US" altLang="ko-KR" sz="1050" dirty="0">
                <a:solidFill>
                  <a:srgbClr val="00602B"/>
                </a:solidFill>
              </a:rPr>
              <a:t>. </a:t>
            </a:r>
            <a:r>
              <a:rPr lang="ko-KR" altLang="en-US" sz="1050" dirty="0">
                <a:solidFill>
                  <a:srgbClr val="00602B"/>
                </a:solidFill>
              </a:rPr>
              <a:t>고려의 당악에는 음악 뿐만 아니라 중국 궁중의 무용인 당악정재까지 포함하여 전래가 되었다</a:t>
            </a:r>
            <a:r>
              <a:rPr lang="en-US" altLang="ko-KR" sz="1050" dirty="0">
                <a:solidFill>
                  <a:srgbClr val="00602B"/>
                </a:solidFill>
              </a:rPr>
              <a:t>.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F51F2593-4C4E-0F25-B400-AACD20E829DF}"/>
              </a:ext>
            </a:extLst>
          </p:cNvPr>
          <p:cNvSpPr/>
          <p:nvPr/>
        </p:nvSpPr>
        <p:spPr>
          <a:xfrm>
            <a:off x="7958345" y="795104"/>
            <a:ext cx="3370110" cy="863398"/>
          </a:xfrm>
          <a:prstGeom prst="roundRect">
            <a:avLst/>
          </a:prstGeom>
          <a:solidFill>
            <a:srgbClr val="FCE9D4"/>
          </a:solidFill>
          <a:ln w="635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solidFill>
                  <a:srgbClr val="CC6600"/>
                </a:solidFill>
              </a:rPr>
              <a:t>신라의 전통을 이어받은</a:t>
            </a:r>
            <a:r>
              <a:rPr lang="en-US" altLang="ko-KR" sz="1050" dirty="0">
                <a:solidFill>
                  <a:srgbClr val="CC6600"/>
                </a:solidFill>
              </a:rPr>
              <a:t> </a:t>
            </a:r>
            <a:r>
              <a:rPr lang="ko-KR" altLang="en-US" sz="1050" dirty="0">
                <a:solidFill>
                  <a:srgbClr val="CC6600"/>
                </a:solidFill>
              </a:rPr>
              <a:t>향악은 </a:t>
            </a:r>
            <a:r>
              <a:rPr lang="ko-KR" altLang="en-US" sz="1050" dirty="0" err="1">
                <a:solidFill>
                  <a:srgbClr val="CC6600"/>
                </a:solidFill>
              </a:rPr>
              <a:t>태묘를</a:t>
            </a:r>
            <a:r>
              <a:rPr lang="ko-KR" altLang="en-US" sz="1050" dirty="0">
                <a:solidFill>
                  <a:srgbClr val="CC6600"/>
                </a:solidFill>
              </a:rPr>
              <a:t> 비롯한 국가적인 제사의 일부에서 연주되었고</a:t>
            </a:r>
            <a:r>
              <a:rPr lang="en-US" altLang="ko-KR" sz="1050" dirty="0">
                <a:solidFill>
                  <a:srgbClr val="CC6600"/>
                </a:solidFill>
              </a:rPr>
              <a:t>, ‘</a:t>
            </a:r>
            <a:r>
              <a:rPr lang="ko-KR" altLang="en-US" sz="1050" dirty="0">
                <a:solidFill>
                  <a:srgbClr val="CC6600"/>
                </a:solidFill>
              </a:rPr>
              <a:t>정읍’</a:t>
            </a:r>
            <a:r>
              <a:rPr lang="en-US" altLang="ko-KR" sz="1050" dirty="0">
                <a:solidFill>
                  <a:srgbClr val="CC6600"/>
                </a:solidFill>
              </a:rPr>
              <a:t>, ‘</a:t>
            </a:r>
            <a:r>
              <a:rPr lang="ko-KR" altLang="en-US" sz="1050" dirty="0">
                <a:solidFill>
                  <a:srgbClr val="CC6600"/>
                </a:solidFill>
              </a:rPr>
              <a:t>동동’ 등의 </a:t>
            </a:r>
            <a:r>
              <a:rPr lang="ko-KR" altLang="en-US" sz="1050" dirty="0" err="1">
                <a:solidFill>
                  <a:srgbClr val="CC6600"/>
                </a:solidFill>
              </a:rPr>
              <a:t>향악곡이</a:t>
            </a:r>
            <a:r>
              <a:rPr lang="ko-KR" altLang="en-US" sz="1050" dirty="0">
                <a:solidFill>
                  <a:srgbClr val="CC6600"/>
                </a:solidFill>
              </a:rPr>
              <a:t> 궁중 잔치에서 춤과 함께 연주되었다</a:t>
            </a:r>
            <a:r>
              <a:rPr lang="en-US" altLang="ko-KR" sz="1050" dirty="0">
                <a:solidFill>
                  <a:srgbClr val="CC6600"/>
                </a:solidFill>
              </a:rPr>
              <a:t>.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C721043E-8271-5F54-2469-BCEC82F21E4D}"/>
              </a:ext>
            </a:extLst>
          </p:cNvPr>
          <p:cNvSpPr/>
          <p:nvPr/>
        </p:nvSpPr>
        <p:spPr>
          <a:xfrm>
            <a:off x="3724212" y="2368804"/>
            <a:ext cx="357282" cy="216950"/>
          </a:xfrm>
          <a:prstGeom prst="rect">
            <a:avLst/>
          </a:prstGeom>
          <a:solidFill>
            <a:schemeClr val="accent5">
              <a:alpha val="28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9F611329-C39A-E9B0-9EE4-FAECC5EDB43A}"/>
              </a:ext>
            </a:extLst>
          </p:cNvPr>
          <p:cNvSpPr/>
          <p:nvPr/>
        </p:nvSpPr>
        <p:spPr>
          <a:xfrm>
            <a:off x="4123069" y="2368804"/>
            <a:ext cx="357282" cy="216950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9B163B82-7528-16E7-6266-059433F81B7E}"/>
              </a:ext>
            </a:extLst>
          </p:cNvPr>
          <p:cNvSpPr/>
          <p:nvPr/>
        </p:nvSpPr>
        <p:spPr>
          <a:xfrm>
            <a:off x="4534957" y="2368804"/>
            <a:ext cx="357282" cy="216950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844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0" grpId="0" animBg="1"/>
      <p:bldP spid="20" grpId="0" animBg="1"/>
      <p:bldP spid="21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  <a:endParaRPr kumimoji="1" lang="ko-KR" altLang="en-US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20E3A9E6-BB39-9E68-D44B-EA66DDA54904}"/>
              </a:ext>
            </a:extLst>
          </p:cNvPr>
          <p:cNvSpPr/>
          <p:nvPr/>
        </p:nvSpPr>
        <p:spPr>
          <a:xfrm>
            <a:off x="1162160" y="1176789"/>
            <a:ext cx="1480831" cy="2996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accent4">
                    <a:lumMod val="50000"/>
                  </a:schemeClr>
                </a:solidFill>
              </a:rPr>
              <a:t>문묘제례악</a:t>
            </a:r>
            <a:endParaRPr lang="en-US" altLang="ko-KR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D3F2F-A2FE-6AF9-F439-7C3DD6B8506D}"/>
              </a:ext>
            </a:extLst>
          </p:cNvPr>
          <p:cNvSpPr txBox="1"/>
          <p:nvPr/>
        </p:nvSpPr>
        <p:spPr>
          <a:xfrm>
            <a:off x="2774513" y="1141597"/>
            <a:ext cx="8722047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종묘와 사직에 이어 조선 시대 국가적인 제례 중 비교적 중요한 제사인 중사</a:t>
            </a:r>
            <a:r>
              <a:rPr lang="en-US" altLang="ko-KR" sz="1400" dirty="0">
                <a:latin typeface="+mn-ea"/>
              </a:rPr>
              <a:t>(</a:t>
            </a:r>
            <a:r>
              <a:rPr lang="ko-KR" altLang="en-US" sz="1400" dirty="0">
                <a:latin typeface="+mn-ea"/>
              </a:rPr>
              <a:t>中祀</a:t>
            </a:r>
            <a:r>
              <a:rPr lang="en-US" altLang="ko-KR" sz="1400" dirty="0">
                <a:latin typeface="+mn-ea"/>
              </a:rPr>
              <a:t>)</a:t>
            </a:r>
            <a:r>
              <a:rPr lang="ko-KR" altLang="en-US" sz="1400" dirty="0">
                <a:latin typeface="+mn-ea"/>
              </a:rPr>
              <a:t>에 속한다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공자를 비롯한 중국과 우리나라의 훌륭한 유학자를 모신 사당인 성균관 대성전에서 거행하는 제향으로 </a:t>
            </a:r>
            <a:r>
              <a:rPr lang="ko-KR" altLang="en-US" sz="1400" dirty="0" err="1">
                <a:latin typeface="+mn-ea"/>
              </a:rPr>
              <a:t>석전제라고도</a:t>
            </a:r>
            <a:r>
              <a:rPr lang="ko-KR" altLang="en-US" sz="1400" dirty="0">
                <a:latin typeface="+mn-ea"/>
              </a:rPr>
              <a:t> 한다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75D04209-991B-9CC9-8D39-A9F05496FD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005886" y="2368245"/>
            <a:ext cx="4560498" cy="158272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0ED4B68-68EF-3473-9432-FA9DCFE367E7}"/>
              </a:ext>
            </a:extLst>
          </p:cNvPr>
          <p:cNvSpPr txBox="1"/>
          <p:nvPr/>
        </p:nvSpPr>
        <p:spPr>
          <a:xfrm>
            <a:off x="2774513" y="4446575"/>
            <a:ext cx="8722047" cy="887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latin typeface="+mn-ea"/>
              </a:rPr>
              <a:t>고려 예종 </a:t>
            </a:r>
            <a:r>
              <a:rPr lang="en-US" altLang="ko-KR" sz="1200" dirty="0">
                <a:latin typeface="+mn-ea"/>
              </a:rPr>
              <a:t>11</a:t>
            </a:r>
            <a:r>
              <a:rPr lang="ko-KR" altLang="en-US" sz="1200" dirty="0">
                <a:latin typeface="+mn-ea"/>
              </a:rPr>
              <a:t>년에 아악이 우리나라에 소개되었다</a:t>
            </a:r>
            <a:r>
              <a:rPr lang="en-US" altLang="ko-KR" sz="1200" dirty="0">
                <a:latin typeface="+mn-ea"/>
              </a:rPr>
              <a:t>. </a:t>
            </a:r>
            <a:r>
              <a:rPr lang="ko-KR" altLang="en-US" sz="1200" dirty="0">
                <a:latin typeface="+mn-ea"/>
              </a:rPr>
              <a:t>현재 전해지는 아악은 문묘제례악 하나만이 남아 있다</a:t>
            </a:r>
            <a:r>
              <a:rPr lang="en-US" altLang="ko-KR" sz="1200" dirty="0">
                <a:latin typeface="+mn-ea"/>
              </a:rPr>
              <a:t>. </a:t>
            </a:r>
            <a:r>
              <a:rPr lang="ko-KR" altLang="en-US" sz="1200" dirty="0">
                <a:latin typeface="+mn-ea"/>
              </a:rPr>
              <a:t>문묘제례악은 세종 때 원나라 </a:t>
            </a:r>
            <a:r>
              <a:rPr lang="ko-KR" altLang="en-US" sz="1200" dirty="0" err="1">
                <a:latin typeface="+mn-ea"/>
              </a:rPr>
              <a:t>임우의</a:t>
            </a:r>
            <a:r>
              <a:rPr lang="ko-KR" altLang="en-US" sz="1200" dirty="0">
                <a:latin typeface="+mn-ea"/>
              </a:rPr>
              <a:t> </a:t>
            </a:r>
            <a:r>
              <a:rPr lang="ko-KR" altLang="en-US" sz="1200" dirty="0" err="1">
                <a:latin typeface="+mn-ea"/>
              </a:rPr>
              <a:t>석전악보</a:t>
            </a:r>
            <a:r>
              <a:rPr lang="ko-KR" altLang="en-US" sz="1200" dirty="0">
                <a:latin typeface="+mn-ea"/>
              </a:rPr>
              <a:t> 가운데 </a:t>
            </a:r>
            <a:r>
              <a:rPr lang="en-US" altLang="ko-KR" sz="1200" dirty="0">
                <a:latin typeface="+mn-ea"/>
              </a:rPr>
              <a:t>12</a:t>
            </a:r>
            <a:r>
              <a:rPr lang="ko-KR" altLang="en-US" sz="1200" dirty="0">
                <a:latin typeface="+mn-ea"/>
              </a:rPr>
              <a:t>율을 각기 궁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>
                <a:latin typeface="+mn-ea"/>
              </a:rPr>
              <a:t>으뜸음</a:t>
            </a:r>
            <a:r>
              <a:rPr lang="en-US" altLang="ko-KR" sz="1200" dirty="0">
                <a:latin typeface="+mn-ea"/>
              </a:rPr>
              <a:t>)</a:t>
            </a:r>
            <a:r>
              <a:rPr lang="ko-KR" altLang="en-US" sz="1200" dirty="0">
                <a:latin typeface="+mn-ea"/>
              </a:rPr>
              <a:t>으로 삼아 만든 </a:t>
            </a:r>
            <a:r>
              <a:rPr lang="ko-KR" altLang="en-US" sz="1200" dirty="0" err="1">
                <a:latin typeface="+mn-ea"/>
              </a:rPr>
              <a:t>영신악</a:t>
            </a:r>
            <a:r>
              <a:rPr lang="en-US" altLang="ko-KR" sz="1200" dirty="0">
                <a:latin typeface="+mn-ea"/>
              </a:rPr>
              <a:t>·</a:t>
            </a:r>
            <a:r>
              <a:rPr lang="ko-KR" altLang="en-US" sz="1200" dirty="0" err="1">
                <a:latin typeface="+mn-ea"/>
              </a:rPr>
              <a:t>황종궁</a:t>
            </a:r>
            <a:r>
              <a:rPr lang="ko-KR" altLang="en-US" sz="1200" dirty="0">
                <a:latin typeface="+mn-ea"/>
              </a:rPr>
              <a:t> 등 </a:t>
            </a:r>
            <a:r>
              <a:rPr lang="en-US" altLang="ko-KR" sz="1200" dirty="0">
                <a:latin typeface="+mn-ea"/>
              </a:rPr>
              <a:t>12</a:t>
            </a:r>
            <a:r>
              <a:rPr lang="ko-KR" altLang="en-US" sz="1200" dirty="0">
                <a:latin typeface="+mn-ea"/>
              </a:rPr>
              <a:t>곡과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 err="1">
                <a:latin typeface="+mn-ea"/>
              </a:rPr>
              <a:t>송신악</a:t>
            </a:r>
            <a:r>
              <a:rPr lang="ko-KR" altLang="en-US" sz="1200" dirty="0">
                <a:latin typeface="+mn-ea"/>
              </a:rPr>
              <a:t> 중에서 </a:t>
            </a:r>
            <a:r>
              <a:rPr lang="ko-KR" altLang="en-US" sz="1200" dirty="0" err="1">
                <a:latin typeface="+mn-ea"/>
              </a:rPr>
              <a:t>송신황종궁</a:t>
            </a:r>
            <a:r>
              <a:rPr lang="en-US" altLang="ko-KR" sz="1200" dirty="0">
                <a:latin typeface="+mn-ea"/>
              </a:rPr>
              <a:t>·</a:t>
            </a:r>
            <a:r>
              <a:rPr lang="ko-KR" altLang="en-US" sz="1200" dirty="0" err="1">
                <a:latin typeface="+mn-ea"/>
              </a:rPr>
              <a:t>송신협종궁</a:t>
            </a:r>
            <a:r>
              <a:rPr lang="en-US" altLang="ko-KR" sz="1200" dirty="0">
                <a:latin typeface="+mn-ea"/>
              </a:rPr>
              <a:t>·</a:t>
            </a:r>
            <a:r>
              <a:rPr lang="ko-KR" altLang="en-US" sz="1200" dirty="0" err="1">
                <a:latin typeface="+mn-ea"/>
              </a:rPr>
              <a:t>송신임종궁을</a:t>
            </a:r>
            <a:r>
              <a:rPr lang="ko-KR" altLang="en-US" sz="1200" dirty="0">
                <a:latin typeface="+mn-ea"/>
              </a:rPr>
              <a:t> 채택한 </a:t>
            </a:r>
            <a:r>
              <a:rPr lang="en-US" altLang="ko-KR" sz="1200" dirty="0">
                <a:latin typeface="+mn-ea"/>
              </a:rPr>
              <a:t>15</a:t>
            </a:r>
            <a:r>
              <a:rPr lang="ko-KR" altLang="en-US" sz="1200" dirty="0">
                <a:latin typeface="+mn-ea"/>
              </a:rPr>
              <a:t>곡으로 이루어져 있다</a:t>
            </a:r>
            <a:r>
              <a:rPr lang="en-US" altLang="ko-KR" sz="1200" dirty="0">
                <a:latin typeface="+mn-ea"/>
              </a:rPr>
              <a:t>. ‘</a:t>
            </a:r>
            <a:r>
              <a:rPr lang="ko-KR" altLang="en-US" sz="1200" dirty="0" err="1">
                <a:latin typeface="+mn-ea"/>
              </a:rPr>
              <a:t>황종궁’은</a:t>
            </a:r>
            <a:r>
              <a:rPr lang="ko-KR" altLang="en-US" sz="1200" dirty="0">
                <a:latin typeface="+mn-ea"/>
              </a:rPr>
              <a:t> 이들 중 </a:t>
            </a:r>
            <a:r>
              <a:rPr lang="ko-KR" altLang="en-US" sz="1200" dirty="0" err="1">
                <a:latin typeface="+mn-ea"/>
              </a:rPr>
              <a:t>황종을</a:t>
            </a:r>
            <a:r>
              <a:rPr lang="ko-KR" altLang="en-US" sz="1200" dirty="0">
                <a:latin typeface="+mn-ea"/>
              </a:rPr>
              <a:t> 으뜸음으로 한 곡이다</a:t>
            </a:r>
            <a:r>
              <a:rPr lang="en-US" altLang="ko-KR" sz="1200" dirty="0">
                <a:latin typeface="+mn-ea"/>
              </a:rPr>
              <a:t>.</a:t>
            </a:r>
            <a:endParaRPr lang="ko-KR" altLang="en-US" sz="1200" dirty="0">
              <a:latin typeface="+mn-ea"/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05EB9224-A759-833C-239B-16B17300E2BE}"/>
              </a:ext>
            </a:extLst>
          </p:cNvPr>
          <p:cNvSpPr/>
          <p:nvPr/>
        </p:nvSpPr>
        <p:spPr>
          <a:xfrm>
            <a:off x="1324997" y="4480567"/>
            <a:ext cx="1317994" cy="4473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accent4">
                    <a:lumMod val="50000"/>
                  </a:schemeClr>
                </a:solidFill>
              </a:rPr>
              <a:t>문묘제례악 중 </a:t>
            </a:r>
            <a:r>
              <a:rPr lang="en-US" altLang="ko-KR" sz="1100" dirty="0">
                <a:solidFill>
                  <a:schemeClr val="accent4">
                    <a:lumMod val="50000"/>
                  </a:schemeClr>
                </a:solidFill>
              </a:rPr>
              <a:t>‘</a:t>
            </a:r>
            <a:r>
              <a:rPr lang="ko-KR" altLang="en-US" sz="1100" dirty="0" err="1">
                <a:solidFill>
                  <a:schemeClr val="accent4">
                    <a:lumMod val="50000"/>
                  </a:schemeClr>
                </a:solidFill>
              </a:rPr>
              <a:t>황종궁</a:t>
            </a:r>
            <a:r>
              <a:rPr lang="en-US" altLang="ko-KR" sz="1100" dirty="0">
                <a:solidFill>
                  <a:schemeClr val="accent4">
                    <a:lumMod val="50000"/>
                  </a:schemeClr>
                </a:solidFill>
              </a:rPr>
              <a:t>‘</a:t>
            </a:r>
          </a:p>
        </p:txBody>
      </p:sp>
      <p:pic>
        <p:nvPicPr>
          <p:cNvPr id="2" name="[아침나라 중음①]_3단원_교과서_80쪽_1.문묘제례악 중 황종궁_음원편집">
            <a:hlinkClick r:id="" action="ppaction://media"/>
            <a:extLst>
              <a:ext uri="{FF2B5EF4-FFF2-40B4-BE49-F238E27FC236}">
                <a16:creationId xmlns:a16="http://schemas.microsoft.com/office/drawing/2014/main" id="{CB3797F9-A587-BEDA-950E-9AD19758B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2335" y="2673517"/>
            <a:ext cx="404724" cy="40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1671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  <a:endParaRPr kumimoji="1" lang="ko-KR" altLang="en-US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05EB9224-A759-833C-239B-16B17300E2BE}"/>
              </a:ext>
            </a:extLst>
          </p:cNvPr>
          <p:cNvSpPr/>
          <p:nvPr/>
        </p:nvSpPr>
        <p:spPr>
          <a:xfrm>
            <a:off x="1368838" y="1016883"/>
            <a:ext cx="2414022" cy="2519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accent4">
                    <a:lumMod val="50000"/>
                  </a:schemeClr>
                </a:solidFill>
              </a:rPr>
              <a:t>문묘제례악 중 </a:t>
            </a:r>
            <a:r>
              <a:rPr lang="en-US" altLang="ko-KR" sz="1100" dirty="0">
                <a:solidFill>
                  <a:schemeClr val="accent4">
                    <a:lumMod val="50000"/>
                  </a:schemeClr>
                </a:solidFill>
              </a:rPr>
              <a:t>‘</a:t>
            </a:r>
            <a:r>
              <a:rPr lang="ko-KR" altLang="en-US" sz="1100" dirty="0" err="1">
                <a:solidFill>
                  <a:schemeClr val="accent4">
                    <a:lumMod val="50000"/>
                  </a:schemeClr>
                </a:solidFill>
              </a:rPr>
              <a:t>황종궁</a:t>
            </a:r>
            <a:r>
              <a:rPr lang="en-US" altLang="ko-KR" sz="1100" dirty="0">
                <a:solidFill>
                  <a:schemeClr val="accent4">
                    <a:lumMod val="50000"/>
                  </a:schemeClr>
                </a:solidFill>
              </a:rPr>
              <a:t>‘</a:t>
            </a:r>
          </a:p>
        </p:txBody>
      </p:sp>
      <p:pic>
        <p:nvPicPr>
          <p:cNvPr id="2" name="[아침나라 중음①]_3단원_교과서_80쪽_1.문묘제례악 중 황종궁_음원편집">
            <a:hlinkClick r:id="" action="ppaction://media"/>
            <a:extLst>
              <a:ext uri="{FF2B5EF4-FFF2-40B4-BE49-F238E27FC236}">
                <a16:creationId xmlns:a16="http://schemas.microsoft.com/office/drawing/2014/main" id="{CB3797F9-A587-BEDA-950E-9AD19758B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3487" y="1541031"/>
            <a:ext cx="404724" cy="404724"/>
          </a:xfrm>
          <a:prstGeom prst="rect">
            <a:avLst/>
          </a:prstGeom>
        </p:spPr>
      </p:pic>
      <p:pic>
        <p:nvPicPr>
          <p:cNvPr id="4" name="그림 3" descr="텍스트, 악보이(가) 표시된 사진&#10;&#10;자동 생성된 설명">
            <a:extLst>
              <a:ext uri="{FF2B5EF4-FFF2-40B4-BE49-F238E27FC236}">
                <a16:creationId xmlns:a16="http://schemas.microsoft.com/office/drawing/2014/main" id="{8BAD7BE7-FD7A-813B-A298-B6A155C93A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4350" y="1447376"/>
            <a:ext cx="5210341" cy="439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059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  <a:endParaRPr kumimoji="1" lang="ko-KR" altLang="en-US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20E3A9E6-BB39-9E68-D44B-EA66DDA54904}"/>
              </a:ext>
            </a:extLst>
          </p:cNvPr>
          <p:cNvSpPr/>
          <p:nvPr/>
        </p:nvSpPr>
        <p:spPr>
          <a:xfrm>
            <a:off x="1162160" y="1176789"/>
            <a:ext cx="1480831" cy="2996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solidFill>
                  <a:schemeClr val="accent4">
                    <a:lumMod val="50000"/>
                  </a:schemeClr>
                </a:solidFill>
              </a:rPr>
              <a:t>보허자</a:t>
            </a:r>
            <a:endParaRPr lang="en-US" altLang="ko-KR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D3F2F-A2FE-6AF9-F439-7C3DD6B8506D}"/>
              </a:ext>
            </a:extLst>
          </p:cNvPr>
          <p:cNvSpPr txBox="1"/>
          <p:nvPr/>
        </p:nvSpPr>
        <p:spPr>
          <a:xfrm>
            <a:off x="2774513" y="1141597"/>
            <a:ext cx="8722047" cy="134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‘</a:t>
            </a:r>
            <a:r>
              <a:rPr lang="ko-KR" altLang="en-US" sz="1400" dirty="0" err="1">
                <a:latin typeface="+mn-ea"/>
              </a:rPr>
              <a:t>장춘불로지곡’이라고도</a:t>
            </a:r>
            <a:r>
              <a:rPr lang="ko-KR" altLang="en-US" sz="1400" dirty="0">
                <a:latin typeface="+mn-ea"/>
              </a:rPr>
              <a:t> 한다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당피리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대금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해금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당적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편종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편경에 장구와 북을 갖추어 연주한다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고려 시대 때 들어온 당악</a:t>
            </a:r>
            <a:r>
              <a:rPr lang="en-US" altLang="ko-KR" sz="1400" dirty="0">
                <a:latin typeface="+mn-ea"/>
              </a:rPr>
              <a:t>(</a:t>
            </a:r>
            <a:r>
              <a:rPr lang="ko-KR" altLang="en-US" sz="1400" dirty="0">
                <a:latin typeface="+mn-ea"/>
              </a:rPr>
              <a:t>우리나라 궁중음악 중 중국에서 들어온 당</a:t>
            </a:r>
            <a:r>
              <a:rPr lang="en-US" altLang="ko-KR" sz="1400" dirty="0">
                <a:latin typeface="+mn-ea"/>
              </a:rPr>
              <a:t>·</a:t>
            </a:r>
            <a:r>
              <a:rPr lang="ko-KR" altLang="en-US" sz="1400" dirty="0">
                <a:latin typeface="+mn-ea"/>
              </a:rPr>
              <a:t>송의 속악</a:t>
            </a:r>
            <a:r>
              <a:rPr lang="en-US" altLang="ko-KR" sz="1400" dirty="0">
                <a:latin typeface="+mn-ea"/>
              </a:rPr>
              <a:t>) </a:t>
            </a:r>
            <a:r>
              <a:rPr lang="ko-KR" altLang="en-US" sz="1400" dirty="0">
                <a:latin typeface="+mn-ea"/>
              </a:rPr>
              <a:t>중의 하나로 궁중에서 주로 정재 반주로 사용되었다</a:t>
            </a:r>
            <a:r>
              <a:rPr lang="en-US" altLang="ko-KR" sz="1400" dirty="0">
                <a:latin typeface="+mn-ea"/>
              </a:rPr>
              <a:t>. 〈</a:t>
            </a:r>
            <a:r>
              <a:rPr lang="ko-KR" altLang="en-US" sz="1400" dirty="0">
                <a:latin typeface="+mn-ea"/>
              </a:rPr>
              <a:t>고려사</a:t>
            </a:r>
            <a:r>
              <a:rPr lang="en-US" altLang="ko-KR" sz="1400" dirty="0">
                <a:latin typeface="+mn-ea"/>
              </a:rPr>
              <a:t>〉 ‘</a:t>
            </a:r>
            <a:r>
              <a:rPr lang="ko-KR" altLang="en-US" sz="1400" dirty="0" err="1">
                <a:latin typeface="+mn-ea"/>
              </a:rPr>
              <a:t>악지’에</a:t>
            </a:r>
            <a:r>
              <a:rPr lang="ko-KR" altLang="en-US" sz="1400" dirty="0">
                <a:latin typeface="+mn-ea"/>
              </a:rPr>
              <a:t> 실린 당악정재의 하나인 </a:t>
            </a:r>
            <a:r>
              <a:rPr lang="en-US" altLang="ko-KR" sz="1400" dirty="0">
                <a:latin typeface="+mn-ea"/>
              </a:rPr>
              <a:t>〈</a:t>
            </a:r>
            <a:r>
              <a:rPr lang="ko-KR" altLang="en-US" sz="1400" dirty="0" err="1">
                <a:latin typeface="+mn-ea"/>
              </a:rPr>
              <a:t>오양선</a:t>
            </a:r>
            <a:r>
              <a:rPr lang="en-US" altLang="ko-KR" sz="1400" dirty="0">
                <a:latin typeface="+mn-ea"/>
              </a:rPr>
              <a:t>〉</a:t>
            </a:r>
            <a:r>
              <a:rPr lang="ko-KR" altLang="en-US" sz="1400" dirty="0">
                <a:latin typeface="+mn-ea"/>
              </a:rPr>
              <a:t>의 창사</a:t>
            </a:r>
            <a:r>
              <a:rPr lang="en-US" altLang="ko-KR" sz="1400" dirty="0">
                <a:latin typeface="+mn-ea"/>
              </a:rPr>
              <a:t>(</a:t>
            </a:r>
            <a:r>
              <a:rPr lang="ko-KR" altLang="en-US" sz="1400" dirty="0">
                <a:latin typeface="+mn-ea"/>
              </a:rPr>
              <a:t>唱詞</a:t>
            </a:r>
            <a:r>
              <a:rPr lang="en-US" altLang="ko-KR" sz="1400" dirty="0">
                <a:latin typeface="+mn-ea"/>
              </a:rPr>
              <a:t>)</a:t>
            </a:r>
            <a:r>
              <a:rPr lang="ko-KR" altLang="en-US" sz="1400" dirty="0">
                <a:latin typeface="+mn-ea"/>
              </a:rPr>
              <a:t>로 실려 있다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 err="1">
                <a:latin typeface="+mn-ea"/>
              </a:rPr>
              <a:t>장춘불로지곡이라고도</a:t>
            </a:r>
            <a:r>
              <a:rPr lang="ko-KR" altLang="en-US" sz="1400" dirty="0">
                <a:latin typeface="+mn-ea"/>
              </a:rPr>
              <a:t> 한다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 err="1">
                <a:latin typeface="+mn-ea"/>
              </a:rPr>
              <a:t>보허자는</a:t>
            </a:r>
            <a:r>
              <a:rPr lang="ko-KR" altLang="en-US" sz="1400" dirty="0">
                <a:latin typeface="+mn-ea"/>
              </a:rPr>
              <a:t> </a:t>
            </a:r>
            <a:r>
              <a:rPr lang="en-US" altLang="ko-KR" sz="1400" dirty="0">
                <a:latin typeface="+mn-ea"/>
              </a:rPr>
              <a:t>20</a:t>
            </a:r>
            <a:r>
              <a:rPr lang="ko-KR" altLang="en-US" sz="1400" dirty="0">
                <a:latin typeface="+mn-ea"/>
              </a:rPr>
              <a:t>박 한 장단의 조금 느린 관악 합주로 연주된다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05EB9224-A759-833C-239B-16B17300E2BE}"/>
              </a:ext>
            </a:extLst>
          </p:cNvPr>
          <p:cNvSpPr/>
          <p:nvPr/>
        </p:nvSpPr>
        <p:spPr>
          <a:xfrm>
            <a:off x="4321478" y="2889565"/>
            <a:ext cx="1317994" cy="250022"/>
          </a:xfrm>
          <a:prstGeom prst="roundRect">
            <a:avLst/>
          </a:prstGeom>
          <a:solidFill>
            <a:srgbClr val="FBEEE5"/>
          </a:solidFill>
          <a:ln w="63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>
                <a:solidFill>
                  <a:schemeClr val="accent1">
                    <a:lumMod val="75000"/>
                  </a:schemeClr>
                </a:solidFill>
              </a:rPr>
              <a:t>관악보허자</a:t>
            </a:r>
            <a:endParaRPr lang="en-US" altLang="ko-KR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[아침나라 중음①]_3단원_교과서_80쪽_2.보허자">
            <a:hlinkClick r:id="" action="ppaction://media"/>
            <a:extLst>
              <a:ext uri="{FF2B5EF4-FFF2-40B4-BE49-F238E27FC236}">
                <a16:creationId xmlns:a16="http://schemas.microsoft.com/office/drawing/2014/main" id="{8AE62A21-EB5A-D24F-A987-B0BAB137E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735" y="1830363"/>
            <a:ext cx="421680" cy="421680"/>
          </a:xfrm>
          <a:prstGeom prst="rect">
            <a:avLst/>
          </a:prstGeom>
        </p:spPr>
      </p:pic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76ED45C0-CC0D-5C67-F4E3-225C3DDDE16C}"/>
              </a:ext>
            </a:extLst>
          </p:cNvPr>
          <p:cNvSpPr/>
          <p:nvPr/>
        </p:nvSpPr>
        <p:spPr>
          <a:xfrm>
            <a:off x="8342333" y="2889565"/>
            <a:ext cx="1317994" cy="250022"/>
          </a:xfrm>
          <a:prstGeom prst="roundRect">
            <a:avLst/>
          </a:prstGeom>
          <a:solidFill>
            <a:srgbClr val="FBEEE5"/>
          </a:solidFill>
          <a:ln w="63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 err="1">
                <a:solidFill>
                  <a:schemeClr val="accent1">
                    <a:lumMod val="75000"/>
                  </a:schemeClr>
                </a:solidFill>
              </a:rPr>
              <a:t>현악보허자</a:t>
            </a:r>
            <a:endParaRPr lang="en-US" altLang="ko-KR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6" name="표 7">
            <a:extLst>
              <a:ext uri="{FF2B5EF4-FFF2-40B4-BE49-F238E27FC236}">
                <a16:creationId xmlns:a16="http://schemas.microsoft.com/office/drawing/2014/main" id="{E93B3F0E-B549-3DAF-1E6D-513C32FED7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87607"/>
              </p:ext>
            </p:extLst>
          </p:nvPr>
        </p:nvGraphicFramePr>
        <p:xfrm>
          <a:off x="1989600" y="3253211"/>
          <a:ext cx="9097379" cy="263740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53809">
                  <a:extLst>
                    <a:ext uri="{9D8B030D-6E8A-4147-A177-3AD203B41FA5}">
                      <a16:colId xmlns:a16="http://schemas.microsoft.com/office/drawing/2014/main" val="1737293332"/>
                    </a:ext>
                  </a:extLst>
                </a:gridCol>
                <a:gridCol w="4121785">
                  <a:extLst>
                    <a:ext uri="{9D8B030D-6E8A-4147-A177-3AD203B41FA5}">
                      <a16:colId xmlns:a16="http://schemas.microsoft.com/office/drawing/2014/main" val="2839755719"/>
                    </a:ext>
                  </a:extLst>
                </a:gridCol>
                <a:gridCol w="4121785">
                  <a:extLst>
                    <a:ext uri="{9D8B030D-6E8A-4147-A177-3AD203B41FA5}">
                      <a16:colId xmlns:a16="http://schemas.microsoft.com/office/drawing/2014/main" val="2802371947"/>
                    </a:ext>
                  </a:extLst>
                </a:gridCol>
              </a:tblGrid>
              <a:tr h="105340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0" dirty="0"/>
                        <a:t>악기 편성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E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당피리 중심의 관악 합주</a:t>
                      </a:r>
                    </a:p>
                    <a:p>
                      <a:pPr algn="ctr"/>
                      <a:r>
                        <a:rPr lang="en-US" altLang="ko-K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당피리</a:t>
                      </a:r>
                      <a:r>
                        <a:rPr lang="en-US" altLang="ko-K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대금</a:t>
                      </a:r>
                      <a:r>
                        <a:rPr lang="en-US" altLang="ko-K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소금</a:t>
                      </a:r>
                      <a:r>
                        <a:rPr lang="en-US" altLang="ko-K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해금</a:t>
                      </a:r>
                      <a:r>
                        <a:rPr lang="en-US" altLang="ko-K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아쟁</a:t>
                      </a:r>
                      <a:r>
                        <a:rPr lang="en-US" altLang="ko-K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장구</a:t>
                      </a:r>
                      <a:r>
                        <a:rPr lang="en-US" altLang="ko-K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좌고</a:t>
                      </a:r>
                      <a:r>
                        <a:rPr lang="en-US" altLang="ko-K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1100" b="0" dirty="0"/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E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현악 합주</a:t>
                      </a:r>
                    </a:p>
                    <a:p>
                      <a:pPr algn="ctr"/>
                      <a:r>
                        <a:rPr lang="en-US" altLang="ko-K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가야금</a:t>
                      </a:r>
                      <a:r>
                        <a:rPr lang="en-US" altLang="ko-K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거문고</a:t>
                      </a:r>
                      <a:r>
                        <a:rPr lang="en-US" altLang="ko-K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양금</a:t>
                      </a:r>
                      <a:r>
                        <a:rPr lang="en-US" altLang="ko-K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장구</a:t>
                      </a:r>
                      <a:r>
                        <a:rPr lang="en-US" altLang="ko-K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1100" b="0" dirty="0"/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E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868625"/>
                  </a:ext>
                </a:extLst>
              </a:tr>
              <a:tr h="1584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0" dirty="0"/>
                        <a:t>특징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EE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/>
                        <a:t>- ‘</a:t>
                      </a:r>
                      <a:r>
                        <a:rPr lang="ko-KR" altLang="en-US" sz="1100" b="0" dirty="0" err="1"/>
                        <a:t>보허자’라</a:t>
                      </a:r>
                      <a:r>
                        <a:rPr lang="ko-KR" altLang="en-US" sz="1100" b="0" dirty="0"/>
                        <a:t> 부르며 ‘</a:t>
                      </a:r>
                      <a:r>
                        <a:rPr lang="ko-KR" altLang="en-US" sz="1100" b="0" dirty="0" err="1"/>
                        <a:t>장춘불로지곡’으로도</a:t>
                      </a:r>
                      <a:r>
                        <a:rPr lang="ko-KR" altLang="en-US" sz="1100" b="0" dirty="0"/>
                        <a:t> 불린다</a:t>
                      </a:r>
                      <a:r>
                        <a:rPr lang="en-US" altLang="ko-KR" sz="1100" b="0" dirty="0"/>
                        <a:t>.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100" b="0" dirty="0"/>
                        <a:t>- </a:t>
                      </a:r>
                      <a:r>
                        <a:rPr lang="ko-KR" altLang="en-US" sz="1100" b="0" dirty="0"/>
                        <a:t>궁중 정재 반주 음악으로 많이 사용된다</a:t>
                      </a:r>
                      <a:r>
                        <a:rPr lang="en-US" altLang="ko-KR" sz="1100" b="0" dirty="0"/>
                        <a:t>.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100" b="0" dirty="0"/>
                        <a:t>- </a:t>
                      </a:r>
                      <a:r>
                        <a:rPr lang="ko-KR" altLang="en-US" sz="1100" b="0" dirty="0"/>
                        <a:t>옛 </a:t>
                      </a:r>
                      <a:r>
                        <a:rPr lang="ko-KR" altLang="en-US" sz="1100" b="0" dirty="0" err="1"/>
                        <a:t>보허자의</a:t>
                      </a:r>
                      <a:r>
                        <a:rPr lang="ko-KR" altLang="en-US" sz="1100" b="0" dirty="0"/>
                        <a:t> </a:t>
                      </a:r>
                      <a:r>
                        <a:rPr lang="en-US" altLang="ko-KR" sz="1100" b="0" dirty="0"/>
                        <a:t>7</a:t>
                      </a:r>
                      <a:r>
                        <a:rPr lang="ko-KR" altLang="en-US" sz="1100" b="0" dirty="0"/>
                        <a:t>장 중 </a:t>
                      </a:r>
                      <a:r>
                        <a:rPr lang="en-US" altLang="ko-KR" sz="1100" b="0" dirty="0"/>
                        <a:t>1, 3, 4</a:t>
                      </a:r>
                      <a:r>
                        <a:rPr lang="ko-KR" altLang="en-US" sz="1100" b="0" dirty="0"/>
                        <a:t>장을 발췌하여 </a:t>
                      </a:r>
                      <a:r>
                        <a:rPr lang="en-US" altLang="ko-KR" sz="1100" b="0" dirty="0"/>
                        <a:t>3</a:t>
                      </a:r>
                      <a:r>
                        <a:rPr lang="ko-KR" altLang="en-US" sz="1100" b="0" dirty="0"/>
                        <a:t>장 구성하였다</a:t>
                      </a:r>
                      <a:r>
                        <a:rPr lang="en-US" altLang="ko-KR" sz="1100" b="0" dirty="0"/>
                        <a:t>.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100" b="0" dirty="0"/>
                        <a:t>- </a:t>
                      </a:r>
                      <a:r>
                        <a:rPr lang="ko-KR" altLang="en-US" sz="1100" b="0" dirty="0" err="1"/>
                        <a:t>수악절창사</a:t>
                      </a:r>
                      <a:r>
                        <a:rPr lang="en-US" altLang="ko-KR" sz="1100" b="0" dirty="0"/>
                        <a:t>: </a:t>
                      </a:r>
                      <a:r>
                        <a:rPr lang="ko-KR" altLang="en-US" sz="1100" b="0" dirty="0" err="1"/>
                        <a:t>장생보연지무에서</a:t>
                      </a:r>
                      <a:r>
                        <a:rPr lang="ko-KR" altLang="en-US" sz="1100" b="0" dirty="0"/>
                        <a:t> 이 </a:t>
                      </a:r>
                      <a:r>
                        <a:rPr lang="ko-KR" altLang="en-US" sz="1100" b="0" dirty="0" err="1"/>
                        <a:t>보허자의</a:t>
                      </a:r>
                      <a:r>
                        <a:rPr lang="ko-KR" altLang="en-US" sz="1100" b="0" dirty="0"/>
                        <a:t> </a:t>
                      </a:r>
                      <a:r>
                        <a:rPr lang="en-US" altLang="ko-KR" sz="1100" b="0" dirty="0"/>
                        <a:t>1, 2</a:t>
                      </a:r>
                      <a:r>
                        <a:rPr lang="ko-KR" altLang="en-US" sz="1100" b="0" dirty="0"/>
                        <a:t>장 가락에 맞추어 한문 가사를 부르는 것을 말한다</a:t>
                      </a:r>
                      <a:r>
                        <a:rPr lang="en-US" altLang="ko-KR" sz="1100" b="0" dirty="0"/>
                        <a:t>.</a:t>
                      </a:r>
                      <a:endParaRPr lang="ko-KR" altLang="en-US" sz="1100" b="0" dirty="0"/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EE5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/>
                        <a:t>- ‘</a:t>
                      </a:r>
                      <a:r>
                        <a:rPr lang="ko-KR" altLang="en-US" sz="1100" b="0" dirty="0" err="1"/>
                        <a:t>보허사’라</a:t>
                      </a:r>
                      <a:r>
                        <a:rPr lang="ko-KR" altLang="en-US" sz="1100" b="0" dirty="0"/>
                        <a:t> 부르며 ‘</a:t>
                      </a:r>
                      <a:r>
                        <a:rPr lang="ko-KR" altLang="en-US" sz="1100" b="0" dirty="0" err="1"/>
                        <a:t>황하청’으로도</a:t>
                      </a:r>
                      <a:r>
                        <a:rPr lang="ko-KR" altLang="en-US" sz="1100" b="0" dirty="0"/>
                        <a:t> 불린다</a:t>
                      </a:r>
                      <a:r>
                        <a:rPr lang="en-US" altLang="ko-KR" sz="1100" b="0" dirty="0"/>
                        <a:t>.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100" b="0" dirty="0"/>
                        <a:t>- </a:t>
                      </a:r>
                      <a:r>
                        <a:rPr lang="ko-KR" altLang="en-US" sz="1100" b="0" dirty="0"/>
                        <a:t>궁중 정재 반주 음악으로 많이 사용된다</a:t>
                      </a:r>
                      <a:r>
                        <a:rPr lang="en-US" altLang="ko-KR" sz="1100" b="0" dirty="0"/>
                        <a:t>.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100" b="0" dirty="0"/>
                        <a:t>- </a:t>
                      </a:r>
                      <a:r>
                        <a:rPr lang="ko-KR" altLang="en-US" sz="1100" b="0" dirty="0"/>
                        <a:t>옛 </a:t>
                      </a:r>
                      <a:r>
                        <a:rPr lang="ko-KR" altLang="en-US" sz="1100" b="0" dirty="0" err="1"/>
                        <a:t>보허자의</a:t>
                      </a:r>
                      <a:r>
                        <a:rPr lang="ko-KR" altLang="en-US" sz="1100" b="0" dirty="0"/>
                        <a:t> 원형을 가장 많이 간직한 곡으로 </a:t>
                      </a:r>
                      <a:r>
                        <a:rPr lang="en-US" altLang="ko-KR" sz="1100" b="0" dirty="0"/>
                        <a:t>18</a:t>
                      </a:r>
                      <a:r>
                        <a:rPr lang="ko-KR" altLang="en-US" sz="1100" b="0" dirty="0"/>
                        <a:t>세기 이후 </a:t>
                      </a:r>
                      <a:r>
                        <a:rPr lang="ko-KR" altLang="en-US" sz="1100" b="0" dirty="0" err="1"/>
                        <a:t>도드리를</a:t>
                      </a:r>
                      <a:r>
                        <a:rPr lang="ko-KR" altLang="en-US" sz="1100" b="0" dirty="0"/>
                        <a:t> 비롯하여 여러 </a:t>
                      </a:r>
                      <a:r>
                        <a:rPr lang="ko-KR" altLang="en-US" sz="1100" b="0" dirty="0" err="1"/>
                        <a:t>파생곡을</a:t>
                      </a:r>
                      <a:r>
                        <a:rPr lang="ko-KR" altLang="en-US" sz="1100" b="0" dirty="0"/>
                        <a:t> 생성시켰다</a:t>
                      </a:r>
                      <a:r>
                        <a:rPr lang="en-US" altLang="ko-KR" sz="1100" b="0" dirty="0"/>
                        <a:t>.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100" b="0" dirty="0"/>
                        <a:t>- 5</a:t>
                      </a:r>
                      <a:r>
                        <a:rPr lang="ko-KR" altLang="en-US" sz="1100" b="0" dirty="0"/>
                        <a:t>장 이후부터 급박이 나타난다</a:t>
                      </a:r>
                      <a:r>
                        <a:rPr lang="en-US" altLang="ko-KR" sz="1100" b="0" dirty="0"/>
                        <a:t>.</a:t>
                      </a:r>
                      <a:endParaRPr lang="ko-KR" altLang="en-US" sz="1100" b="0" dirty="0"/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E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5173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001616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자주색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4847</TotalTime>
  <Words>596</Words>
  <Application>Microsoft Office PowerPoint</Application>
  <PresentationFormat>와이드스크린</PresentationFormat>
  <Paragraphs>52</Paragraphs>
  <Slides>8</Slides>
  <Notes>7</Notes>
  <HiddenSlides>0</HiddenSlides>
  <MMClips>3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8</vt:i4>
      </vt:variant>
    </vt:vector>
  </HeadingPairs>
  <TitlesOfParts>
    <vt:vector size="17" baseType="lpstr">
      <vt:lpstr>나눔고딕</vt:lpstr>
      <vt:lpstr>맑은 고딕</vt:lpstr>
      <vt:lpstr>Spoqa Han Sans Neo</vt:lpstr>
      <vt:lpstr>NanumGothicExtraBold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아침나라</dc:creator>
  <cp:lastModifiedBy>황근식</cp:lastModifiedBy>
  <cp:revision>233</cp:revision>
  <dcterms:created xsi:type="dcterms:W3CDTF">2024-07-03T01:17:18Z</dcterms:created>
  <dcterms:modified xsi:type="dcterms:W3CDTF">2025-03-25T05:47:26Z</dcterms:modified>
</cp:coreProperties>
</file>