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53" r:id="rId1"/>
    <p:sldMasterId id="2147483656" r:id="rId2"/>
    <p:sldMasterId id="2147483677" r:id="rId3"/>
  </p:sldMasterIdLst>
  <p:notesMasterIdLst>
    <p:notesMasterId r:id="rId15"/>
  </p:notesMasterIdLst>
  <p:sldIdLst>
    <p:sldId id="292" r:id="rId4"/>
    <p:sldId id="298" r:id="rId5"/>
    <p:sldId id="297" r:id="rId6"/>
    <p:sldId id="344" r:id="rId7"/>
    <p:sldId id="333" r:id="rId8"/>
    <p:sldId id="337" r:id="rId9"/>
    <p:sldId id="341" r:id="rId10"/>
    <p:sldId id="342" r:id="rId11"/>
    <p:sldId id="343" r:id="rId12"/>
    <p:sldId id="345" r:id="rId13"/>
    <p:sldId id="295" r:id="rId14"/>
  </p:sldIdLst>
  <p:sldSz cx="12192000" cy="6858000"/>
  <p:notesSz cx="6858000" cy="9144000"/>
  <p:embeddedFontLst>
    <p:embeddedFont>
      <p:font typeface="Century Gothic" panose="020B0502020202020204" pitchFamily="34" charset="0"/>
      <p:regular r:id="rId16"/>
      <p:bold r:id="rId17"/>
      <p:italic r:id="rId18"/>
      <p:boldItalic r:id="rId19"/>
    </p:embeddedFont>
    <p:embeddedFont>
      <p:font typeface="NanumGothicExtraBold" panose="020D0904000000000000" pitchFamily="50" charset="-127"/>
      <p:bold r:id="rId20"/>
    </p:embeddedFont>
    <p:embeddedFont>
      <p:font typeface="Spoqa Han Sans Neo" panose="020B0600000101010101" charset="0"/>
      <p:regular r:id="rId21"/>
      <p:bold r:id="rId22"/>
      <p:italic r:id="rId23"/>
      <p:boldItalic r:id="rId24"/>
    </p:embeddedFont>
    <p:embeddedFont>
      <p:font typeface="나눔고딕" panose="020D0604000000000000" pitchFamily="50" charset="-127"/>
      <p:regular r:id="rId25"/>
      <p:bold r:id="rId26"/>
    </p:embeddedFont>
    <p:embeddedFont>
      <p:font typeface="맑은 고딕" panose="020B0503020000020004" pitchFamily="50" charset="-127"/>
      <p:regular r:id="rId27"/>
      <p:bold r:id="rId28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297"/>
            <p14:sldId id="344"/>
            <p14:sldId id="333"/>
            <p14:sldId id="337"/>
            <p14:sldId id="341"/>
            <p14:sldId id="342"/>
            <p14:sldId id="343"/>
            <p14:sldId id="345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DF2"/>
    <a:srgbClr val="CFDAE5"/>
    <a:srgbClr val="CAE8A9"/>
    <a:srgbClr val="FFB9B9"/>
    <a:srgbClr val="FFE082"/>
    <a:srgbClr val="00602B"/>
    <a:srgbClr val="00CC00"/>
    <a:srgbClr val="FBEEE5"/>
    <a:srgbClr val="F0D8D8"/>
    <a:srgbClr val="FB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밝은 스타일 3 - 강조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보통 스타일 4 - 강조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54" autoAdjust="0"/>
    <p:restoredTop sz="97375" autoAdjust="0"/>
  </p:normalViewPr>
  <p:slideViewPr>
    <p:cSldViewPr snapToGrid="0" showGuides="1">
      <p:cViewPr varScale="1">
        <p:scale>
          <a:sx n="153" d="100"/>
          <a:sy n="153" d="100"/>
        </p:scale>
        <p:origin x="150" y="2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1" d="100"/>
          <a:sy n="121" d="100"/>
        </p:scale>
        <p:origin x="199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6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9.fntdata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7.xml"/><Relationship Id="rId19" Type="http://schemas.openxmlformats.org/officeDocument/2006/relationships/font" Target="fonts/font4.fntdata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2025-03-26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10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80238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3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013251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4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666242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5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1130633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6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748448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7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087036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8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8980308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9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574520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425937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693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4140208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AE392197-5FDB-F988-F4D8-A9278D8BF3B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7619D495-80C6-F865-1FE7-C884FA901DB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3536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</p:sldLayoutIdLst>
  <p:hf hdr="0" ftr="0" dt="0"/>
  <p:txStyles>
    <p:titleStyle>
      <a:lvl1pPr algn="r" defTabSz="914400" rtl="0" eaLnBrk="1" latinLnBrk="1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8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284517"/>
            <a:ext cx="5760000" cy="792000"/>
          </a:xfrm>
        </p:spPr>
        <p:txBody>
          <a:bodyPr>
            <a:normAutofit/>
          </a:bodyPr>
          <a:lstStyle/>
          <a:p>
            <a:r>
              <a:rPr kumimoji="1" lang="ko-KR" altLang="en-US" sz="4000" dirty="0">
                <a:solidFill>
                  <a:schemeClr val="bg1"/>
                </a:solidFill>
                <a:latin typeface="+mj-ea"/>
                <a:ea typeface="+mj-ea"/>
              </a:rPr>
              <a:t>뮤지컬 「</a:t>
            </a:r>
            <a:r>
              <a:rPr kumimoji="1" lang="ko-KR" altLang="en-US" sz="4000" dirty="0" err="1">
                <a:solidFill>
                  <a:schemeClr val="bg1"/>
                </a:solidFill>
                <a:latin typeface="+mj-ea"/>
                <a:ea typeface="+mj-ea"/>
              </a:rPr>
              <a:t>위키드</a:t>
            </a:r>
            <a:r>
              <a:rPr kumimoji="1" lang="ko-KR" altLang="en-US" sz="4000" dirty="0">
                <a:solidFill>
                  <a:schemeClr val="bg1"/>
                </a:solidFill>
                <a:latin typeface="+mj-ea"/>
                <a:ea typeface="+mj-ea"/>
              </a:rPr>
              <a:t>」</a:t>
            </a:r>
            <a:endParaRPr kumimoji="1" lang="en-US" altLang="ko-KR" sz="4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tx1"/>
                </a:solidFill>
                <a:latin typeface="+mj-ea"/>
                <a:ea typeface="+mj-ea"/>
              </a:rPr>
              <a:t>아침나라 중학교 음악 ①</a:t>
            </a:r>
          </a:p>
          <a:p>
            <a:endParaRPr kumimoji="1" lang="ko-KR" altLang="en-US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+mj-ea"/>
                <a:ea typeface="+mj-ea"/>
              </a:rPr>
              <a:t>Ⅲ. </a:t>
            </a:r>
            <a:r>
              <a:rPr kumimoji="1" lang="ko-KR" altLang="en-US" sz="2400" dirty="0">
                <a:solidFill>
                  <a:srgbClr val="2B3C71"/>
                </a:solidFill>
                <a:latin typeface="+mj-ea"/>
                <a:ea typeface="+mj-ea"/>
              </a:rPr>
              <a:t>우리 함께 감상해요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911EB12-47B3-35F9-BFF4-395107BF207E}"/>
              </a:ext>
            </a:extLst>
          </p:cNvPr>
          <p:cNvSpPr txBox="1">
            <a:spLocks/>
          </p:cNvSpPr>
          <p:nvPr/>
        </p:nvSpPr>
        <p:spPr>
          <a:xfrm>
            <a:off x="5228492" y="4875719"/>
            <a:ext cx="1735016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>
                <a:solidFill>
                  <a:srgbClr val="2B3C71"/>
                </a:solidFill>
                <a:latin typeface="+mj-ea"/>
                <a:ea typeface="+mj-ea"/>
              </a:rPr>
              <a:t>교과서</a:t>
            </a:r>
            <a:r>
              <a:rPr kumimoji="1" lang="en-US" altLang="ko-KR" sz="1600" dirty="0">
                <a:solidFill>
                  <a:srgbClr val="2B3C71"/>
                </a:solidFill>
                <a:latin typeface="+mj-ea"/>
                <a:ea typeface="+mj-ea"/>
              </a:rPr>
              <a:t> 88~89</a:t>
            </a:r>
            <a:r>
              <a:rPr kumimoji="1" lang="ko-KR" altLang="en-US" sz="1600" dirty="0">
                <a:solidFill>
                  <a:srgbClr val="2B3C71"/>
                </a:solidFill>
                <a:latin typeface="+mj-ea"/>
                <a:ea typeface="+mj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5ACBECDB-4C18-8A3C-850F-CA93D701F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tx1"/>
                </a:solidFill>
              </a:rPr>
              <a:t>오페라와 뮤지컬 비교하기</a:t>
            </a:r>
          </a:p>
        </p:txBody>
      </p:sp>
      <p:graphicFrame>
        <p:nvGraphicFramePr>
          <p:cNvPr id="3" name="표 3">
            <a:extLst>
              <a:ext uri="{FF2B5EF4-FFF2-40B4-BE49-F238E27FC236}">
                <a16:creationId xmlns:a16="http://schemas.microsoft.com/office/drawing/2014/main" id="{F344BE96-E572-A779-BAB1-8CC2438CA2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0565294"/>
              </p:ext>
            </p:extLst>
          </p:nvPr>
        </p:nvGraphicFramePr>
        <p:xfrm>
          <a:off x="1339850" y="1068916"/>
          <a:ext cx="10026652" cy="48365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8400">
                  <a:extLst>
                    <a:ext uri="{9D8B030D-6E8A-4147-A177-3AD203B41FA5}">
                      <a16:colId xmlns:a16="http://schemas.microsoft.com/office/drawing/2014/main" val="2922664106"/>
                    </a:ext>
                  </a:extLst>
                </a:gridCol>
                <a:gridCol w="1117600">
                  <a:extLst>
                    <a:ext uri="{9D8B030D-6E8A-4147-A177-3AD203B41FA5}">
                      <a16:colId xmlns:a16="http://schemas.microsoft.com/office/drawing/2014/main" val="2690088528"/>
                    </a:ext>
                  </a:extLst>
                </a:gridCol>
                <a:gridCol w="3870326">
                  <a:extLst>
                    <a:ext uri="{9D8B030D-6E8A-4147-A177-3AD203B41FA5}">
                      <a16:colId xmlns:a16="http://schemas.microsoft.com/office/drawing/2014/main" val="2708001528"/>
                    </a:ext>
                  </a:extLst>
                </a:gridCol>
                <a:gridCol w="3870326">
                  <a:extLst>
                    <a:ext uri="{9D8B030D-6E8A-4147-A177-3AD203B41FA5}">
                      <a16:colId xmlns:a16="http://schemas.microsoft.com/office/drawing/2014/main" val="592180119"/>
                    </a:ext>
                  </a:extLst>
                </a:gridCol>
              </a:tblGrid>
              <a:tr h="483658">
                <a:tc gridSpan="2"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오페라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뮤지컬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63876661"/>
                  </a:ext>
                </a:extLst>
              </a:tr>
              <a:tr h="483658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공통점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문학</a:t>
                      </a:r>
                      <a:r>
                        <a:rPr lang="en-US" altLang="ko-KR" sz="1200" dirty="0"/>
                        <a:t>, </a:t>
                      </a:r>
                      <a:r>
                        <a:rPr lang="ko-KR" altLang="en-US" sz="1200" dirty="0"/>
                        <a:t>음악</a:t>
                      </a:r>
                      <a:r>
                        <a:rPr lang="en-US" altLang="ko-KR" sz="1200" dirty="0"/>
                        <a:t>, </a:t>
                      </a:r>
                      <a:r>
                        <a:rPr lang="ko-KR" altLang="en-US" sz="1200" dirty="0"/>
                        <a:t>연극</a:t>
                      </a:r>
                      <a:r>
                        <a:rPr lang="en-US" altLang="ko-KR" sz="1200" dirty="0"/>
                        <a:t>, </a:t>
                      </a:r>
                      <a:r>
                        <a:rPr lang="ko-KR" altLang="en-US" sz="1200" dirty="0"/>
                        <a:t>안무 등이 어우러지는 종합 공연 예술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5761074"/>
                  </a:ext>
                </a:extLst>
              </a:tr>
              <a:tr h="483658">
                <a:tc rowSpan="8"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차이점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기원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16</a:t>
                      </a:r>
                      <a:r>
                        <a:rPr lang="ko-KR" altLang="en-US" sz="1200" dirty="0"/>
                        <a:t>세기 이탈리아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19</a:t>
                      </a:r>
                      <a:r>
                        <a:rPr lang="ko-KR" altLang="en-US" sz="1200" dirty="0"/>
                        <a:t>세기 영국과 미국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1625603"/>
                  </a:ext>
                </a:extLst>
              </a:tr>
              <a:tr h="483658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반주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관현악 반주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관현악 또는 전자 악기</a:t>
                      </a:r>
                      <a:r>
                        <a:rPr lang="en-US" altLang="ko-KR" sz="1200" dirty="0"/>
                        <a:t>, MR</a:t>
                      </a:r>
                      <a:r>
                        <a:rPr lang="ko-KR" altLang="en-US" sz="1200" dirty="0"/>
                        <a:t>도 가능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33013355"/>
                  </a:ext>
                </a:extLst>
              </a:tr>
              <a:tr h="483658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음향 장치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마이크를 사용하지 않음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마이크 사용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29773705"/>
                  </a:ext>
                </a:extLst>
              </a:tr>
              <a:tr h="483658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출연자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가수</a:t>
                      </a:r>
                      <a:r>
                        <a:rPr lang="en-US" altLang="ko-KR" sz="1200" dirty="0"/>
                        <a:t>(</a:t>
                      </a:r>
                      <a:r>
                        <a:rPr lang="ko-KR" altLang="en-US" sz="1200" dirty="0"/>
                        <a:t>성악가만</a:t>
                      </a:r>
                      <a:r>
                        <a:rPr lang="en-US" altLang="ko-KR" sz="1200" dirty="0"/>
                        <a:t>)</a:t>
                      </a:r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배우</a:t>
                      </a:r>
                      <a:r>
                        <a:rPr lang="en-US" altLang="ko-KR" sz="1200" dirty="0"/>
                        <a:t>(</a:t>
                      </a:r>
                      <a:r>
                        <a:rPr lang="ko-KR" altLang="en-US" sz="1200" dirty="0"/>
                        <a:t>대중 가수</a:t>
                      </a:r>
                      <a:r>
                        <a:rPr lang="en-US" altLang="ko-KR" sz="1200" dirty="0"/>
                        <a:t>, </a:t>
                      </a:r>
                      <a:r>
                        <a:rPr lang="ko-KR" altLang="en-US" sz="1200" dirty="0"/>
                        <a:t>배우</a:t>
                      </a:r>
                      <a:r>
                        <a:rPr lang="en-US" altLang="ko-KR" sz="1200" dirty="0"/>
                        <a:t>, </a:t>
                      </a:r>
                      <a:r>
                        <a:rPr lang="ko-KR" altLang="en-US" sz="1200" dirty="0"/>
                        <a:t>가수 모두 가능</a:t>
                      </a:r>
                      <a:r>
                        <a:rPr lang="en-US" altLang="ko-KR" sz="1200" dirty="0"/>
                        <a:t>)</a:t>
                      </a:r>
                      <a:endParaRPr lang="ko-KR" alt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31416833"/>
                  </a:ext>
                </a:extLst>
              </a:tr>
              <a:tr h="483658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노래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대사 없이 노래로만 진행한다</a:t>
                      </a:r>
                      <a:r>
                        <a:rPr lang="en-US" altLang="ko-KR" sz="1200" dirty="0"/>
                        <a:t>.</a:t>
                      </a:r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대사가 있지만 노래로만 하는 성 </a:t>
                      </a:r>
                      <a:r>
                        <a:rPr lang="ko-KR" altLang="en-US" sz="1200" dirty="0" err="1"/>
                        <a:t>스루</a:t>
                      </a:r>
                      <a:r>
                        <a:rPr lang="ko-KR" altLang="en-US" sz="1200" dirty="0"/>
                        <a:t> 뮤지컬과 </a:t>
                      </a:r>
                      <a:endParaRPr lang="en-US" altLang="ko-KR" sz="1200" dirty="0"/>
                    </a:p>
                    <a:p>
                      <a:pPr algn="ctr" latinLnBrk="1"/>
                      <a:r>
                        <a:rPr lang="ko-KR" altLang="en-US" sz="1200" dirty="0"/>
                        <a:t>노래가 없는 댄스 뮤지컬도 있다</a:t>
                      </a:r>
                      <a:r>
                        <a:rPr lang="en-US" altLang="ko-KR" sz="1200" dirty="0"/>
                        <a:t>.</a:t>
                      </a:r>
                      <a:endParaRPr lang="ko-KR" alt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56443372"/>
                  </a:ext>
                </a:extLst>
              </a:tr>
              <a:tr h="483658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언어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원어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현지 언어로 번역</a:t>
                      </a:r>
                      <a:r>
                        <a:rPr lang="en-US" altLang="ko-KR" sz="1200" dirty="0"/>
                        <a:t>, </a:t>
                      </a:r>
                      <a:r>
                        <a:rPr lang="ko-KR" altLang="en-US" sz="1200" dirty="0"/>
                        <a:t>개사도 가능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80134500"/>
                  </a:ext>
                </a:extLst>
              </a:tr>
              <a:tr h="483658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주제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설화나 전설 등 오래된 이야기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현대적 이야기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24480125"/>
                  </a:ext>
                </a:extLst>
              </a:tr>
              <a:tr h="483658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음악 장르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고전적 작곡법에 따른 음악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발라드</a:t>
                      </a:r>
                      <a:r>
                        <a:rPr lang="en-US" altLang="ko-KR" sz="1200" dirty="0"/>
                        <a:t>, </a:t>
                      </a:r>
                      <a:r>
                        <a:rPr lang="ko-KR" altLang="en-US" sz="1200" dirty="0"/>
                        <a:t>록</a:t>
                      </a:r>
                      <a:r>
                        <a:rPr lang="en-US" altLang="ko-KR" sz="1200" dirty="0"/>
                        <a:t>, </a:t>
                      </a:r>
                      <a:r>
                        <a:rPr lang="ko-KR" altLang="en-US" sz="1200" dirty="0"/>
                        <a:t>팝</a:t>
                      </a:r>
                      <a:r>
                        <a:rPr lang="en-US" altLang="ko-KR" sz="1200" dirty="0"/>
                        <a:t>, </a:t>
                      </a:r>
                      <a:r>
                        <a:rPr lang="ko-KR" altLang="en-US" sz="1200" dirty="0"/>
                        <a:t>랩 등 대중적 음악 사용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13003057"/>
                  </a:ext>
                </a:extLst>
              </a:tr>
            </a:tbl>
          </a:graphicData>
        </a:graphic>
      </p:graphicFrame>
      <p:sp>
        <p:nvSpPr>
          <p:cNvPr id="4" name="직사각형 3">
            <a:extLst>
              <a:ext uri="{FF2B5EF4-FFF2-40B4-BE49-F238E27FC236}">
                <a16:creationId xmlns:a16="http://schemas.microsoft.com/office/drawing/2014/main" id="{64C58F2C-A6A1-74EF-4E4F-B79BAA95D9B4}"/>
              </a:ext>
            </a:extLst>
          </p:cNvPr>
          <p:cNvSpPr/>
          <p:nvPr/>
        </p:nvSpPr>
        <p:spPr>
          <a:xfrm>
            <a:off x="3670300" y="2089150"/>
            <a:ext cx="3759200" cy="381000"/>
          </a:xfrm>
          <a:prstGeom prst="rect">
            <a:avLst/>
          </a:prstGeom>
          <a:solidFill>
            <a:srgbClr val="E8E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F935BD77-EB9A-7E8B-F735-C78EFF720D4A}"/>
              </a:ext>
            </a:extLst>
          </p:cNvPr>
          <p:cNvSpPr/>
          <p:nvPr/>
        </p:nvSpPr>
        <p:spPr>
          <a:xfrm>
            <a:off x="7575552" y="2106504"/>
            <a:ext cx="3759200" cy="381000"/>
          </a:xfrm>
          <a:prstGeom prst="rect">
            <a:avLst/>
          </a:prstGeom>
          <a:solidFill>
            <a:srgbClr val="E8E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4894040F-9806-1B72-3883-14428E96C38F}"/>
              </a:ext>
            </a:extLst>
          </p:cNvPr>
          <p:cNvSpPr/>
          <p:nvPr/>
        </p:nvSpPr>
        <p:spPr>
          <a:xfrm>
            <a:off x="3670300" y="2565117"/>
            <a:ext cx="3759200" cy="381000"/>
          </a:xfrm>
          <a:prstGeom prst="rect">
            <a:avLst/>
          </a:prstGeom>
          <a:solidFill>
            <a:srgbClr val="CFDA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35F78553-A0B9-1DC5-DC95-EB6070DEBBEA}"/>
              </a:ext>
            </a:extLst>
          </p:cNvPr>
          <p:cNvSpPr/>
          <p:nvPr/>
        </p:nvSpPr>
        <p:spPr>
          <a:xfrm>
            <a:off x="7575552" y="2552134"/>
            <a:ext cx="3759200" cy="381000"/>
          </a:xfrm>
          <a:prstGeom prst="rect">
            <a:avLst/>
          </a:prstGeom>
          <a:solidFill>
            <a:srgbClr val="CFDA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00DE93BA-AD7A-35FC-399F-17484A82B973}"/>
              </a:ext>
            </a:extLst>
          </p:cNvPr>
          <p:cNvSpPr/>
          <p:nvPr/>
        </p:nvSpPr>
        <p:spPr>
          <a:xfrm>
            <a:off x="3670300" y="3065918"/>
            <a:ext cx="3759200" cy="381000"/>
          </a:xfrm>
          <a:prstGeom prst="rect">
            <a:avLst/>
          </a:prstGeom>
          <a:solidFill>
            <a:srgbClr val="E8E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9AB6B2FD-0823-CFDD-6BBB-F741F57B3110}"/>
              </a:ext>
            </a:extLst>
          </p:cNvPr>
          <p:cNvSpPr/>
          <p:nvPr/>
        </p:nvSpPr>
        <p:spPr>
          <a:xfrm>
            <a:off x="7575552" y="3052369"/>
            <a:ext cx="3759200" cy="381000"/>
          </a:xfrm>
          <a:prstGeom prst="rect">
            <a:avLst/>
          </a:prstGeom>
          <a:solidFill>
            <a:srgbClr val="E8E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3CAC3DDD-0A07-787E-530D-2D7438C1A014}"/>
              </a:ext>
            </a:extLst>
          </p:cNvPr>
          <p:cNvSpPr/>
          <p:nvPr/>
        </p:nvSpPr>
        <p:spPr>
          <a:xfrm>
            <a:off x="3670300" y="3554303"/>
            <a:ext cx="3759200" cy="381000"/>
          </a:xfrm>
          <a:prstGeom prst="rect">
            <a:avLst/>
          </a:prstGeom>
          <a:solidFill>
            <a:srgbClr val="CFDA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956D0FE7-BAA3-DE7A-F5AE-255E9FACC8EC}"/>
              </a:ext>
            </a:extLst>
          </p:cNvPr>
          <p:cNvSpPr/>
          <p:nvPr/>
        </p:nvSpPr>
        <p:spPr>
          <a:xfrm>
            <a:off x="7575552" y="3540754"/>
            <a:ext cx="3759200" cy="381000"/>
          </a:xfrm>
          <a:prstGeom prst="rect">
            <a:avLst/>
          </a:prstGeom>
          <a:solidFill>
            <a:srgbClr val="CFDA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939CF1AE-20A6-4160-2F7C-7D7227879B42}"/>
              </a:ext>
            </a:extLst>
          </p:cNvPr>
          <p:cNvSpPr/>
          <p:nvPr/>
        </p:nvSpPr>
        <p:spPr>
          <a:xfrm>
            <a:off x="3702050" y="4037465"/>
            <a:ext cx="3759200" cy="381000"/>
          </a:xfrm>
          <a:prstGeom prst="rect">
            <a:avLst/>
          </a:prstGeom>
          <a:solidFill>
            <a:srgbClr val="E8E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63997849-978B-31A7-2BE5-33A217A9D409}"/>
              </a:ext>
            </a:extLst>
          </p:cNvPr>
          <p:cNvSpPr/>
          <p:nvPr/>
        </p:nvSpPr>
        <p:spPr>
          <a:xfrm>
            <a:off x="7607302" y="4023916"/>
            <a:ext cx="3759200" cy="381000"/>
          </a:xfrm>
          <a:prstGeom prst="rect">
            <a:avLst/>
          </a:prstGeom>
          <a:solidFill>
            <a:srgbClr val="E8E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CA87E6D8-C557-517B-A350-23937D4B44A6}"/>
              </a:ext>
            </a:extLst>
          </p:cNvPr>
          <p:cNvSpPr/>
          <p:nvPr/>
        </p:nvSpPr>
        <p:spPr>
          <a:xfrm>
            <a:off x="3670300" y="4532625"/>
            <a:ext cx="3759200" cy="381000"/>
          </a:xfrm>
          <a:prstGeom prst="rect">
            <a:avLst/>
          </a:prstGeom>
          <a:solidFill>
            <a:srgbClr val="CFDA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0BC97805-BAA8-161C-F934-1AD3C436102C}"/>
              </a:ext>
            </a:extLst>
          </p:cNvPr>
          <p:cNvSpPr/>
          <p:nvPr/>
        </p:nvSpPr>
        <p:spPr>
          <a:xfrm>
            <a:off x="7575552" y="4519076"/>
            <a:ext cx="3759200" cy="381000"/>
          </a:xfrm>
          <a:prstGeom prst="rect">
            <a:avLst/>
          </a:prstGeom>
          <a:solidFill>
            <a:srgbClr val="CFDA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071AC54B-A16E-6127-A165-A387A5AE4B86}"/>
              </a:ext>
            </a:extLst>
          </p:cNvPr>
          <p:cNvSpPr/>
          <p:nvPr/>
        </p:nvSpPr>
        <p:spPr>
          <a:xfrm>
            <a:off x="3670300" y="4978255"/>
            <a:ext cx="3759200" cy="381000"/>
          </a:xfrm>
          <a:prstGeom prst="rect">
            <a:avLst/>
          </a:prstGeom>
          <a:solidFill>
            <a:srgbClr val="E8E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D8EECB7E-9532-C37B-6704-1316492AD151}"/>
              </a:ext>
            </a:extLst>
          </p:cNvPr>
          <p:cNvSpPr/>
          <p:nvPr/>
        </p:nvSpPr>
        <p:spPr>
          <a:xfrm>
            <a:off x="7575552" y="4964706"/>
            <a:ext cx="3759200" cy="381000"/>
          </a:xfrm>
          <a:prstGeom prst="rect">
            <a:avLst/>
          </a:prstGeom>
          <a:solidFill>
            <a:srgbClr val="E8E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AC7E6D35-EC12-3DB9-D24B-4B636C3874F2}"/>
              </a:ext>
            </a:extLst>
          </p:cNvPr>
          <p:cNvSpPr/>
          <p:nvPr/>
        </p:nvSpPr>
        <p:spPr>
          <a:xfrm>
            <a:off x="3670300" y="5509813"/>
            <a:ext cx="3759200" cy="381000"/>
          </a:xfrm>
          <a:prstGeom prst="rect">
            <a:avLst/>
          </a:prstGeom>
          <a:solidFill>
            <a:srgbClr val="CFDA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ACE41141-E330-83F7-E858-B7D93118315F}"/>
              </a:ext>
            </a:extLst>
          </p:cNvPr>
          <p:cNvSpPr/>
          <p:nvPr/>
        </p:nvSpPr>
        <p:spPr>
          <a:xfrm>
            <a:off x="7575552" y="5496264"/>
            <a:ext cx="3759200" cy="381000"/>
          </a:xfrm>
          <a:prstGeom prst="rect">
            <a:avLst/>
          </a:prstGeom>
          <a:solidFill>
            <a:srgbClr val="CFDA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6574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중학교 음악 ①</a:t>
            </a: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71804" y="3297406"/>
            <a:ext cx="5648392" cy="1029339"/>
          </a:xfrm>
        </p:spPr>
        <p:txBody>
          <a:bodyPr>
            <a:normAutofit/>
          </a:bodyPr>
          <a:lstStyle/>
          <a:p>
            <a:r>
              <a:rPr lang="ko-KR" altLang="en-US" sz="2800" i="0" u="none" strike="noStrike" baseline="0" dirty="0">
                <a:solidFill>
                  <a:schemeClr val="bg1"/>
                </a:solidFill>
                <a:latin typeface="+mn-ea"/>
                <a:ea typeface="+mn-ea"/>
              </a:rPr>
              <a:t>뮤지컬을 감상하고 구성 요소와 </a:t>
            </a:r>
            <a:endParaRPr lang="en-US" altLang="ko-KR" sz="2800" i="0" u="none" strike="noStrike" baseline="0" dirty="0">
              <a:solidFill>
                <a:schemeClr val="bg1"/>
              </a:solidFill>
              <a:latin typeface="+mn-ea"/>
              <a:ea typeface="+mn-ea"/>
            </a:endParaRPr>
          </a:p>
          <a:p>
            <a:r>
              <a:rPr lang="ko-KR" altLang="en-US" sz="2800" i="0" u="none" strike="noStrike" baseline="0" dirty="0">
                <a:solidFill>
                  <a:schemeClr val="bg1"/>
                </a:solidFill>
                <a:latin typeface="+mn-ea"/>
                <a:ea typeface="+mn-ea"/>
              </a:rPr>
              <a:t>음악적 특징을 설명할 수 있다</a:t>
            </a:r>
            <a:r>
              <a:rPr lang="en-US" altLang="ko-KR" sz="2800" i="0" u="none" strike="noStrike" baseline="0" dirty="0"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kumimoji="1" lang="en-US" altLang="ko-KR" sz="440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텍스트 개체 틀 12">
            <a:extLst>
              <a:ext uri="{FF2B5EF4-FFF2-40B4-BE49-F238E27FC236}">
                <a16:creationId xmlns:a16="http://schemas.microsoft.com/office/drawing/2014/main" id="{8E7E1E53-FA43-9CE0-66DC-E8E8526A805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tx1"/>
                </a:solidFill>
              </a:rPr>
              <a:t>뮤지컬 알아보기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3A48AFB-345E-8E0B-AE79-BE1602ABC551}"/>
              </a:ext>
            </a:extLst>
          </p:cNvPr>
          <p:cNvSpPr txBox="1"/>
          <p:nvPr/>
        </p:nvSpPr>
        <p:spPr>
          <a:xfrm>
            <a:off x="1492116" y="1677649"/>
            <a:ext cx="10129614" cy="1020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>
                <a:latin typeface="+mn-ea"/>
              </a:rPr>
              <a:t>뮤지컬은 음악과 춤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대본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연기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무대장치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의상 등의 여러 장르 예술 형태의 다양한 요소들이 긴밀하게 어우러진 종합 무대예술로 대중적인 성격의 음악극이다</a:t>
            </a:r>
            <a:r>
              <a:rPr lang="en-US" altLang="ko-KR" sz="1400" dirty="0">
                <a:latin typeface="+mn-ea"/>
              </a:rPr>
              <a:t>. </a:t>
            </a:r>
            <a:r>
              <a:rPr lang="ko-KR" altLang="en-US" sz="1400" dirty="0">
                <a:latin typeface="+mn-ea"/>
              </a:rPr>
              <a:t>뮤지컬은 미국에서 발달하였는데 뮤지컬이라는 용어는 미국의 대중 연극의 한 분야인 </a:t>
            </a:r>
            <a:r>
              <a:rPr lang="en-US" altLang="ko-KR" sz="1400" dirty="0">
                <a:latin typeface="+mn-ea"/>
              </a:rPr>
              <a:t>Musical Comedy(</a:t>
            </a:r>
            <a:r>
              <a:rPr lang="ko-KR" altLang="en-US" sz="1400" dirty="0">
                <a:latin typeface="+mn-ea"/>
              </a:rPr>
              <a:t>뮤지컬 코미디</a:t>
            </a:r>
            <a:r>
              <a:rPr lang="en-US" altLang="ko-KR" sz="1400" dirty="0">
                <a:latin typeface="+mn-ea"/>
              </a:rPr>
              <a:t>), Musical Play(</a:t>
            </a:r>
            <a:r>
              <a:rPr lang="ko-KR" altLang="en-US" sz="1400" dirty="0">
                <a:latin typeface="+mn-ea"/>
              </a:rPr>
              <a:t>뮤지컬 플레이</a:t>
            </a:r>
            <a:r>
              <a:rPr lang="en-US" altLang="ko-KR" sz="1400" dirty="0">
                <a:latin typeface="+mn-ea"/>
              </a:rPr>
              <a:t>) </a:t>
            </a:r>
            <a:r>
              <a:rPr lang="ko-KR" altLang="en-US" sz="1400" dirty="0">
                <a:latin typeface="+mn-ea"/>
              </a:rPr>
              <a:t>등을 통용하는 약칭이다</a:t>
            </a:r>
            <a:r>
              <a:rPr lang="en-US" altLang="ko-KR" sz="1400" dirty="0">
                <a:latin typeface="+mn-ea"/>
              </a:rPr>
              <a:t>.</a:t>
            </a:r>
            <a:endParaRPr lang="ko-KR" altLang="en-US" sz="1400" dirty="0">
              <a:latin typeface="+mn-ea"/>
            </a:endParaRPr>
          </a:p>
        </p:txBody>
      </p: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9D46BD9C-24FE-AC78-9BC9-5EEA5DDB6C71}"/>
              </a:ext>
            </a:extLst>
          </p:cNvPr>
          <p:cNvSpPr/>
          <p:nvPr/>
        </p:nvSpPr>
        <p:spPr>
          <a:xfrm>
            <a:off x="1254875" y="1217418"/>
            <a:ext cx="1793125" cy="25199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solidFill>
                  <a:schemeClr val="accent2">
                    <a:lumMod val="50000"/>
                  </a:schemeClr>
                </a:solidFill>
                <a:latin typeface="+mn-ea"/>
              </a:rPr>
              <a:t>뮤지컬</a:t>
            </a:r>
            <a:r>
              <a:rPr lang="en-US" altLang="ko-KR" sz="1100" dirty="0">
                <a:solidFill>
                  <a:schemeClr val="accent2">
                    <a:lumMod val="50000"/>
                  </a:schemeClr>
                </a:solidFill>
                <a:latin typeface="+mn-ea"/>
              </a:rPr>
              <a:t>(Musical)</a:t>
            </a:r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F71684DD-D287-5FD6-7C69-FB334CE439FC}"/>
              </a:ext>
            </a:extLst>
          </p:cNvPr>
          <p:cNvSpPr/>
          <p:nvPr/>
        </p:nvSpPr>
        <p:spPr>
          <a:xfrm>
            <a:off x="2792189" y="3329305"/>
            <a:ext cx="1793125" cy="251999"/>
          </a:xfrm>
          <a:prstGeom prst="roundRect">
            <a:avLst/>
          </a:prstGeom>
          <a:ln w="127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solidFill>
                  <a:schemeClr val="accent2">
                    <a:lumMod val="50000"/>
                  </a:schemeClr>
                </a:solidFill>
                <a:latin typeface="+mn-ea"/>
              </a:rPr>
              <a:t>뮤지컬의 특징</a:t>
            </a:r>
            <a:endParaRPr lang="en-US" altLang="ko-KR" sz="1100" dirty="0">
              <a:solidFill>
                <a:schemeClr val="accent2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15E01C-0406-F677-2D5E-AA320A4B2303}"/>
              </a:ext>
            </a:extLst>
          </p:cNvPr>
          <p:cNvSpPr txBox="1"/>
          <p:nvPr/>
        </p:nvSpPr>
        <p:spPr>
          <a:xfrm>
            <a:off x="3556481" y="3742601"/>
            <a:ext cx="6000884" cy="373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>
                <a:latin typeface="+mn-ea"/>
              </a:rPr>
              <a:t>오페라에 비해 연극 요소가 강해 대사가 있다</a:t>
            </a:r>
            <a:r>
              <a:rPr lang="en-US" altLang="ko-KR" sz="1400" dirty="0">
                <a:latin typeface="+mn-ea"/>
              </a:rPr>
              <a:t>.</a:t>
            </a:r>
            <a:endParaRPr lang="ko-KR" altLang="en-US" sz="1400" dirty="0">
              <a:latin typeface="+mn-e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B9D935-FD57-EA55-346C-B48CB347EE1E}"/>
              </a:ext>
            </a:extLst>
          </p:cNvPr>
          <p:cNvSpPr txBox="1"/>
          <p:nvPr/>
        </p:nvSpPr>
        <p:spPr>
          <a:xfrm>
            <a:off x="3556481" y="4212745"/>
            <a:ext cx="6000884" cy="373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>
                <a:latin typeface="+mn-ea"/>
              </a:rPr>
              <a:t>높은 음악성보다는 정확한 발음과 가사 전달을 중요시한다</a:t>
            </a:r>
            <a:r>
              <a:rPr lang="en-US" altLang="ko-KR" sz="1400" dirty="0">
                <a:latin typeface="+mn-ea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C6D6A5-B03C-C331-7519-A2CA7393FAA3}"/>
              </a:ext>
            </a:extLst>
          </p:cNvPr>
          <p:cNvSpPr txBox="1"/>
          <p:nvPr/>
        </p:nvSpPr>
        <p:spPr>
          <a:xfrm>
            <a:off x="3556481" y="4682889"/>
            <a:ext cx="6000884" cy="373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>
                <a:latin typeface="+mn-ea"/>
              </a:rPr>
              <a:t>실연 시 마이크를 사용한다</a:t>
            </a:r>
            <a:r>
              <a:rPr lang="en-US" altLang="ko-KR" sz="1400" dirty="0">
                <a:latin typeface="+mn-ea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408EDF-5F94-553C-F23C-69669728AA96}"/>
              </a:ext>
            </a:extLst>
          </p:cNvPr>
          <p:cNvSpPr txBox="1"/>
          <p:nvPr/>
        </p:nvSpPr>
        <p:spPr>
          <a:xfrm>
            <a:off x="3556481" y="5153032"/>
            <a:ext cx="6000884" cy="373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>
                <a:latin typeface="+mn-ea"/>
              </a:rPr>
              <a:t>반주는 관현악 </a:t>
            </a:r>
            <a:r>
              <a:rPr lang="ko-KR" altLang="en-US" sz="1400" dirty="0" err="1">
                <a:latin typeface="+mn-ea"/>
              </a:rPr>
              <a:t>반주뿐만</a:t>
            </a:r>
            <a:r>
              <a:rPr lang="ko-KR" altLang="en-US" sz="1400" dirty="0">
                <a:latin typeface="+mn-ea"/>
              </a:rPr>
              <a:t> 아니라 전자 악기나 </a:t>
            </a:r>
            <a:r>
              <a:rPr lang="en-US" altLang="ko-KR" sz="1400" dirty="0">
                <a:latin typeface="+mn-ea"/>
              </a:rPr>
              <a:t>MR </a:t>
            </a:r>
            <a:r>
              <a:rPr lang="ko-KR" altLang="en-US" sz="1400" dirty="0">
                <a:latin typeface="+mn-ea"/>
              </a:rPr>
              <a:t>반주를 사용할 수 있다</a:t>
            </a:r>
            <a:r>
              <a:rPr lang="en-US" altLang="ko-KR" sz="1400" dirty="0">
                <a:latin typeface="+mn-ea"/>
              </a:rPr>
              <a:t>.</a:t>
            </a:r>
            <a:endParaRPr lang="ko-KR" altLang="en-US" sz="1400" dirty="0">
              <a:latin typeface="+mn-ea"/>
            </a:endParaRPr>
          </a:p>
        </p:txBody>
      </p:sp>
      <p:pic>
        <p:nvPicPr>
          <p:cNvPr id="10" name="그래픽 9" descr="배지 1 단색으로 채워진">
            <a:extLst>
              <a:ext uri="{FF2B5EF4-FFF2-40B4-BE49-F238E27FC236}">
                <a16:creationId xmlns:a16="http://schemas.microsoft.com/office/drawing/2014/main" id="{EA3FDD86-63E0-ECDC-20EB-70069E2483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23291" y="3777258"/>
            <a:ext cx="400900" cy="400900"/>
          </a:xfrm>
          <a:prstGeom prst="rect">
            <a:avLst/>
          </a:prstGeom>
        </p:spPr>
      </p:pic>
      <p:pic>
        <p:nvPicPr>
          <p:cNvPr id="12" name="그래픽 11" descr="배지 단색으로 채워진">
            <a:extLst>
              <a:ext uri="{FF2B5EF4-FFF2-40B4-BE49-F238E27FC236}">
                <a16:creationId xmlns:a16="http://schemas.microsoft.com/office/drawing/2014/main" id="{B11A8AB3-B332-CBF4-8E1C-C78A5000A0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23291" y="4235849"/>
            <a:ext cx="400900" cy="400900"/>
          </a:xfrm>
          <a:prstGeom prst="rect">
            <a:avLst/>
          </a:prstGeom>
        </p:spPr>
      </p:pic>
      <p:pic>
        <p:nvPicPr>
          <p:cNvPr id="18" name="그래픽 17" descr="배지 3 단색으로 채워진">
            <a:extLst>
              <a:ext uri="{FF2B5EF4-FFF2-40B4-BE49-F238E27FC236}">
                <a16:creationId xmlns:a16="http://schemas.microsoft.com/office/drawing/2014/main" id="{C4F746B6-4A4B-FA4E-60F7-7A80521792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3291" y="4694440"/>
            <a:ext cx="400900" cy="400900"/>
          </a:xfrm>
          <a:prstGeom prst="rect">
            <a:avLst/>
          </a:prstGeom>
        </p:spPr>
      </p:pic>
      <p:pic>
        <p:nvPicPr>
          <p:cNvPr id="25" name="그래픽 24" descr="배지 4 단색으로 채워진">
            <a:extLst>
              <a:ext uri="{FF2B5EF4-FFF2-40B4-BE49-F238E27FC236}">
                <a16:creationId xmlns:a16="http://schemas.microsoft.com/office/drawing/2014/main" id="{2C56E043-E505-90AA-FF7B-F377AD8ECE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23291" y="5153032"/>
            <a:ext cx="400900" cy="4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70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텍스트 개체 틀 12">
            <a:extLst>
              <a:ext uri="{FF2B5EF4-FFF2-40B4-BE49-F238E27FC236}">
                <a16:creationId xmlns:a16="http://schemas.microsoft.com/office/drawing/2014/main" id="{8E7E1E53-FA43-9CE0-66DC-E8E8526A805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tx1"/>
                </a:solidFill>
              </a:rPr>
              <a:t>뮤지컬 알아보기</a:t>
            </a:r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F71684DD-D287-5FD6-7C69-FB334CE439FC}"/>
              </a:ext>
            </a:extLst>
          </p:cNvPr>
          <p:cNvSpPr/>
          <p:nvPr/>
        </p:nvSpPr>
        <p:spPr>
          <a:xfrm>
            <a:off x="1226607" y="1038090"/>
            <a:ext cx="1793125" cy="251999"/>
          </a:xfrm>
          <a:prstGeom prst="roundRect">
            <a:avLst/>
          </a:prstGeom>
          <a:ln w="127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solidFill>
                  <a:schemeClr val="accent2">
                    <a:lumMod val="50000"/>
                  </a:schemeClr>
                </a:solidFill>
                <a:latin typeface="+mn-ea"/>
              </a:rPr>
              <a:t>뮤지컬의 구성 요소</a:t>
            </a:r>
            <a:endParaRPr lang="en-US" altLang="ko-KR" sz="1100" dirty="0">
              <a:solidFill>
                <a:schemeClr val="accent2">
                  <a:lumMod val="50000"/>
                </a:schemeClr>
              </a:solidFill>
              <a:latin typeface="+mn-ea"/>
            </a:endParaRP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C6727AB1-2581-2FA1-7EB0-7E42ADC8BD7D}"/>
              </a:ext>
            </a:extLst>
          </p:cNvPr>
          <p:cNvGrpSpPr/>
          <p:nvPr/>
        </p:nvGrpSpPr>
        <p:grpSpPr>
          <a:xfrm>
            <a:off x="2882900" y="1376268"/>
            <a:ext cx="7061200" cy="1137815"/>
            <a:chOff x="2882900" y="1823731"/>
            <a:chExt cx="7061200" cy="1137815"/>
          </a:xfrm>
        </p:grpSpPr>
        <p:sp>
          <p:nvSpPr>
            <p:cNvPr id="3" name="사각형: 둥근 대각선 방향 모서리 2">
              <a:extLst>
                <a:ext uri="{FF2B5EF4-FFF2-40B4-BE49-F238E27FC236}">
                  <a16:creationId xmlns:a16="http://schemas.microsoft.com/office/drawing/2014/main" id="{1D030CBC-0E8B-4F71-2B05-8D3B5629C6FB}"/>
                </a:ext>
              </a:extLst>
            </p:cNvPr>
            <p:cNvSpPr/>
            <p:nvPr/>
          </p:nvSpPr>
          <p:spPr>
            <a:xfrm>
              <a:off x="2882900" y="1823731"/>
              <a:ext cx="7061200" cy="1137815"/>
            </a:xfrm>
            <a:prstGeom prst="round2DiagRect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A15E01C-0406-F677-2D5E-AA320A4B2303}"/>
                </a:ext>
              </a:extLst>
            </p:cNvPr>
            <p:cNvSpPr txBox="1"/>
            <p:nvPr/>
          </p:nvSpPr>
          <p:spPr>
            <a:xfrm>
              <a:off x="3019732" y="1882530"/>
              <a:ext cx="6787536" cy="1020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400" b="1" dirty="0">
                  <a:latin typeface="+mn-ea"/>
                </a:rPr>
                <a:t>&lt;</a:t>
              </a:r>
              <a:r>
                <a:rPr lang="ko-KR" altLang="en-US" sz="1400" b="1" dirty="0">
                  <a:latin typeface="+mn-ea"/>
                </a:rPr>
                <a:t>음악</a:t>
              </a:r>
              <a:r>
                <a:rPr lang="en-US" altLang="ko-KR" sz="1400" b="1" dirty="0">
                  <a:latin typeface="+mn-ea"/>
                </a:rPr>
                <a:t>&gt;</a:t>
              </a:r>
              <a:r>
                <a:rPr lang="en-US" altLang="ko-KR" sz="1400" dirty="0">
                  <a:latin typeface="+mn-ea"/>
                </a:rPr>
                <a:t> </a:t>
              </a:r>
              <a:r>
                <a:rPr lang="ko-KR" altLang="en-US" sz="1400" dirty="0">
                  <a:latin typeface="+mn-ea"/>
                </a:rPr>
                <a:t>뮤지컬에서 극의 흐름을 주도하는 가장 핵심적인 요소이다</a:t>
              </a:r>
              <a:r>
                <a:rPr lang="en-US" altLang="ko-KR" sz="1400" dirty="0">
                  <a:latin typeface="+mn-ea"/>
                </a:rPr>
                <a:t>. </a:t>
              </a:r>
              <a:r>
                <a:rPr lang="ko-KR" altLang="en-US" sz="1400" dirty="0">
                  <a:latin typeface="+mn-ea"/>
                </a:rPr>
                <a:t>이때</a:t>
              </a:r>
              <a:r>
                <a:rPr lang="en-US" altLang="ko-KR" sz="1400" dirty="0">
                  <a:latin typeface="+mn-ea"/>
                </a:rPr>
                <a:t>, </a:t>
              </a:r>
              <a:r>
                <a:rPr lang="ko-KR" altLang="en-US" sz="1400" dirty="0">
                  <a:latin typeface="+mn-ea"/>
                </a:rPr>
                <a:t>음악은 </a:t>
              </a:r>
              <a:r>
                <a:rPr lang="ko-KR" altLang="en-US" sz="1400" dirty="0" err="1">
                  <a:latin typeface="+mn-ea"/>
                </a:rPr>
                <a:t>노래뿐만</a:t>
              </a:r>
              <a:r>
                <a:rPr lang="ko-KR" altLang="en-US" sz="1400" dirty="0">
                  <a:latin typeface="+mn-ea"/>
                </a:rPr>
                <a:t> 아니라 음향 효과</a:t>
              </a:r>
              <a:r>
                <a:rPr lang="en-US" altLang="ko-KR" sz="1400" dirty="0">
                  <a:latin typeface="+mn-ea"/>
                </a:rPr>
                <a:t>, </a:t>
              </a:r>
              <a:r>
                <a:rPr lang="ko-KR" altLang="en-US" sz="1400" dirty="0">
                  <a:latin typeface="+mn-ea"/>
                </a:rPr>
                <a:t>악기 연주 등 무대 위의 모든 소리를 포함한다</a:t>
              </a:r>
              <a:r>
                <a:rPr lang="en-US" altLang="ko-KR" sz="1400" dirty="0">
                  <a:latin typeface="+mn-ea"/>
                </a:rPr>
                <a:t>. </a:t>
              </a:r>
              <a:r>
                <a:rPr lang="ko-KR" altLang="en-US" sz="1400" dirty="0">
                  <a:latin typeface="+mn-ea"/>
                </a:rPr>
                <a:t>음악은 언어가 전달할 수 없는 드라마의 단점을 보완하고</a:t>
              </a:r>
              <a:r>
                <a:rPr lang="en-US" altLang="ko-KR" sz="1400" dirty="0">
                  <a:latin typeface="+mn-ea"/>
                </a:rPr>
                <a:t>, </a:t>
              </a:r>
              <a:r>
                <a:rPr lang="ko-KR" altLang="en-US" sz="1400" dirty="0">
                  <a:latin typeface="+mn-ea"/>
                </a:rPr>
                <a:t>극적 효과를 극대화한다</a:t>
              </a:r>
              <a:r>
                <a:rPr lang="en-US" altLang="ko-KR" sz="1400" dirty="0">
                  <a:latin typeface="+mn-ea"/>
                </a:rPr>
                <a:t>.</a:t>
              </a:r>
              <a:endParaRPr lang="ko-KR" altLang="en-US" sz="1400" dirty="0">
                <a:latin typeface="+mn-ea"/>
              </a:endParaRPr>
            </a:p>
          </p:txBody>
        </p: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70CEB261-19C8-CAA7-6492-B38C0F0DBAAA}"/>
              </a:ext>
            </a:extLst>
          </p:cNvPr>
          <p:cNvGrpSpPr/>
          <p:nvPr/>
        </p:nvGrpSpPr>
        <p:grpSpPr>
          <a:xfrm>
            <a:off x="1555750" y="2907844"/>
            <a:ext cx="4768850" cy="1478048"/>
            <a:chOff x="1555750" y="3045758"/>
            <a:chExt cx="4768850" cy="1478048"/>
          </a:xfrm>
        </p:grpSpPr>
        <p:sp>
          <p:nvSpPr>
            <p:cNvPr id="9" name="사각형: 둥근 대각선 방향 모서리 8">
              <a:extLst>
                <a:ext uri="{FF2B5EF4-FFF2-40B4-BE49-F238E27FC236}">
                  <a16:creationId xmlns:a16="http://schemas.microsoft.com/office/drawing/2014/main" id="{1F25F5F2-4568-0E22-8DAF-9D268C06E120}"/>
                </a:ext>
              </a:extLst>
            </p:cNvPr>
            <p:cNvSpPr/>
            <p:nvPr/>
          </p:nvSpPr>
          <p:spPr>
            <a:xfrm>
              <a:off x="1555750" y="3045758"/>
              <a:ext cx="4768850" cy="1478048"/>
            </a:xfrm>
            <a:prstGeom prst="round2Diag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6B9D935-FD57-EA55-346C-B48CB347EE1E}"/>
                </a:ext>
              </a:extLst>
            </p:cNvPr>
            <p:cNvSpPr txBox="1"/>
            <p:nvPr/>
          </p:nvSpPr>
          <p:spPr>
            <a:xfrm>
              <a:off x="1702041" y="3274674"/>
              <a:ext cx="4476269" cy="1020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400" b="1" dirty="0">
                  <a:latin typeface="+mn-ea"/>
                </a:rPr>
                <a:t>&lt;</a:t>
              </a:r>
              <a:r>
                <a:rPr lang="ko-KR" altLang="en-US" sz="1400" b="1" dirty="0">
                  <a:latin typeface="+mn-ea"/>
                </a:rPr>
                <a:t>극본</a:t>
              </a:r>
              <a:r>
                <a:rPr lang="en-US" altLang="ko-KR" sz="1400" b="1" dirty="0">
                  <a:latin typeface="+mn-ea"/>
                </a:rPr>
                <a:t>&gt;</a:t>
              </a:r>
              <a:r>
                <a:rPr lang="en-US" altLang="ko-KR" sz="1400" dirty="0">
                  <a:latin typeface="+mn-ea"/>
                </a:rPr>
                <a:t> </a:t>
              </a:r>
              <a:r>
                <a:rPr lang="ko-KR" altLang="en-US" sz="1400" dirty="0">
                  <a:latin typeface="+mn-ea"/>
                </a:rPr>
                <a:t>뮤지컬의 전반적인 흐름과 작품의 이야기를 결정짓는 요소이다</a:t>
              </a:r>
              <a:r>
                <a:rPr lang="en-US" altLang="ko-KR" sz="1400" dirty="0">
                  <a:latin typeface="+mn-ea"/>
                </a:rPr>
                <a:t>. </a:t>
              </a:r>
              <a:r>
                <a:rPr lang="ko-KR" altLang="en-US" sz="1400" dirty="0">
                  <a:latin typeface="+mn-ea"/>
                </a:rPr>
                <a:t>극본을 바탕으로 실제 공연을 위한 노래와 춤</a:t>
              </a:r>
              <a:r>
                <a:rPr lang="en-US" altLang="ko-KR" sz="1400" dirty="0">
                  <a:latin typeface="+mn-ea"/>
                </a:rPr>
                <a:t>, </a:t>
              </a:r>
              <a:r>
                <a:rPr lang="ko-KR" altLang="en-US" sz="1400" dirty="0">
                  <a:latin typeface="+mn-ea"/>
                </a:rPr>
                <a:t>연기가 만들어진다</a:t>
              </a:r>
              <a:r>
                <a:rPr lang="en-US" altLang="ko-KR" sz="1400" dirty="0">
                  <a:latin typeface="+mn-ea"/>
                </a:rPr>
                <a:t>.</a:t>
              </a:r>
            </a:p>
          </p:txBody>
        </p: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C77AE725-581F-6097-D461-513B5DCC98DE}"/>
              </a:ext>
            </a:extLst>
          </p:cNvPr>
          <p:cNvGrpSpPr/>
          <p:nvPr/>
        </p:nvGrpSpPr>
        <p:grpSpPr>
          <a:xfrm>
            <a:off x="6546850" y="2907844"/>
            <a:ext cx="4768850" cy="1478048"/>
            <a:chOff x="6546850" y="3045758"/>
            <a:chExt cx="4768850" cy="1478048"/>
          </a:xfrm>
        </p:grpSpPr>
        <p:sp>
          <p:nvSpPr>
            <p:cNvPr id="11" name="사각형: 둥근 대각선 방향 모서리 10">
              <a:extLst>
                <a:ext uri="{FF2B5EF4-FFF2-40B4-BE49-F238E27FC236}">
                  <a16:creationId xmlns:a16="http://schemas.microsoft.com/office/drawing/2014/main" id="{82734ECB-23C7-DAA2-551C-34EFF2273172}"/>
                </a:ext>
              </a:extLst>
            </p:cNvPr>
            <p:cNvSpPr/>
            <p:nvPr/>
          </p:nvSpPr>
          <p:spPr>
            <a:xfrm>
              <a:off x="6546850" y="3045758"/>
              <a:ext cx="4768850" cy="1478048"/>
            </a:xfrm>
            <a:prstGeom prst="round2Diag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EC6D6A5-B03C-C331-7519-A2CA7393FAA3}"/>
                </a:ext>
              </a:extLst>
            </p:cNvPr>
            <p:cNvSpPr txBox="1"/>
            <p:nvPr/>
          </p:nvSpPr>
          <p:spPr>
            <a:xfrm>
              <a:off x="6578841" y="3113092"/>
              <a:ext cx="4704869" cy="1343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400" b="1" dirty="0">
                  <a:latin typeface="+mn-ea"/>
                </a:rPr>
                <a:t>&lt;</a:t>
              </a:r>
              <a:r>
                <a:rPr lang="ko-KR" altLang="en-US" sz="1400" b="1" dirty="0">
                  <a:latin typeface="+mn-ea"/>
                </a:rPr>
                <a:t>안무</a:t>
              </a:r>
              <a:r>
                <a:rPr lang="en-US" altLang="ko-KR" sz="1400" b="1" dirty="0">
                  <a:latin typeface="+mn-ea"/>
                </a:rPr>
                <a:t>&gt;</a:t>
              </a:r>
              <a:r>
                <a:rPr lang="en-US" altLang="ko-KR" sz="1400" dirty="0">
                  <a:latin typeface="+mn-ea"/>
                </a:rPr>
                <a:t> </a:t>
              </a:r>
              <a:r>
                <a:rPr lang="ko-KR" altLang="en-US" sz="1400" dirty="0">
                  <a:latin typeface="+mn-ea"/>
                </a:rPr>
                <a:t>음악과 함께 언어적 표현의 한계를 보완하고</a:t>
              </a:r>
              <a:r>
                <a:rPr lang="en-US" altLang="ko-KR" sz="1400" dirty="0">
                  <a:latin typeface="+mn-ea"/>
                </a:rPr>
                <a:t>, </a:t>
              </a:r>
              <a:r>
                <a:rPr lang="ko-KR" altLang="en-US" sz="1400" dirty="0">
                  <a:latin typeface="+mn-ea"/>
                </a:rPr>
                <a:t>움직임으로 극의 분위기와 내용을 전달한다</a:t>
              </a:r>
              <a:r>
                <a:rPr lang="en-US" altLang="ko-KR" sz="1400" dirty="0">
                  <a:latin typeface="+mn-ea"/>
                </a:rPr>
                <a:t>. </a:t>
              </a:r>
              <a:r>
                <a:rPr lang="ko-KR" altLang="en-US" sz="1400" dirty="0">
                  <a:latin typeface="+mn-ea"/>
                </a:rPr>
                <a:t>안무는 연기의 일부로 언어나 음악이 표현하기 어려운 상징이나 감정적인 부분을 표현할 수 있다</a:t>
              </a:r>
              <a:r>
                <a:rPr lang="en-US" altLang="ko-KR" sz="1400" dirty="0">
                  <a:latin typeface="+mn-ea"/>
                </a:rPr>
                <a:t>.</a:t>
              </a:r>
            </a:p>
          </p:txBody>
        </p:sp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56888990-76CA-BD64-B775-A94FB249C7F9}"/>
              </a:ext>
            </a:extLst>
          </p:cNvPr>
          <p:cNvGrpSpPr/>
          <p:nvPr/>
        </p:nvGrpSpPr>
        <p:grpSpPr>
          <a:xfrm>
            <a:off x="1555750" y="4779653"/>
            <a:ext cx="4768850" cy="1081397"/>
            <a:chOff x="1555750" y="4779653"/>
            <a:chExt cx="4768850" cy="1081397"/>
          </a:xfrm>
        </p:grpSpPr>
        <p:sp>
          <p:nvSpPr>
            <p:cNvPr id="14" name="사각형: 둥근 대각선 방향 모서리 13">
              <a:extLst>
                <a:ext uri="{FF2B5EF4-FFF2-40B4-BE49-F238E27FC236}">
                  <a16:creationId xmlns:a16="http://schemas.microsoft.com/office/drawing/2014/main" id="{378F125F-746F-A3D8-20A0-8105ED7E8F58}"/>
                </a:ext>
              </a:extLst>
            </p:cNvPr>
            <p:cNvSpPr/>
            <p:nvPr/>
          </p:nvSpPr>
          <p:spPr>
            <a:xfrm>
              <a:off x="1555750" y="4779653"/>
              <a:ext cx="4768850" cy="1081397"/>
            </a:xfrm>
            <a:prstGeom prst="round2Diag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7408EDF-5F94-553C-F23C-69669728AA96}"/>
                </a:ext>
              </a:extLst>
            </p:cNvPr>
            <p:cNvSpPr txBox="1"/>
            <p:nvPr/>
          </p:nvSpPr>
          <p:spPr>
            <a:xfrm>
              <a:off x="1676641" y="4971826"/>
              <a:ext cx="4527069" cy="697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400" b="1" dirty="0">
                  <a:latin typeface="+mn-ea"/>
                </a:rPr>
                <a:t>&lt;</a:t>
              </a:r>
              <a:r>
                <a:rPr lang="ko-KR" altLang="en-US" sz="1400" b="1" dirty="0">
                  <a:latin typeface="+mn-ea"/>
                </a:rPr>
                <a:t>미술</a:t>
              </a:r>
              <a:r>
                <a:rPr lang="en-US" altLang="ko-KR" sz="1400" b="1" dirty="0">
                  <a:latin typeface="+mn-ea"/>
                </a:rPr>
                <a:t>&gt;</a:t>
              </a:r>
              <a:r>
                <a:rPr lang="en-US" altLang="ko-KR" sz="1400" dirty="0">
                  <a:latin typeface="+mn-ea"/>
                </a:rPr>
                <a:t> </a:t>
              </a:r>
              <a:r>
                <a:rPr lang="ko-KR" altLang="en-US" sz="1400" dirty="0">
                  <a:latin typeface="+mn-ea"/>
                </a:rPr>
                <a:t>무대 배경이나 의상</a:t>
              </a:r>
              <a:r>
                <a:rPr lang="en-US" altLang="ko-KR" sz="1400" dirty="0">
                  <a:latin typeface="+mn-ea"/>
                </a:rPr>
                <a:t>, </a:t>
              </a:r>
              <a:r>
                <a:rPr lang="ko-KR" altLang="en-US" sz="1400" dirty="0">
                  <a:latin typeface="+mn-ea"/>
                </a:rPr>
                <a:t>분장</a:t>
              </a:r>
              <a:r>
                <a:rPr lang="en-US" altLang="ko-KR" sz="1400" dirty="0">
                  <a:latin typeface="+mn-ea"/>
                </a:rPr>
                <a:t>, </a:t>
              </a:r>
              <a:r>
                <a:rPr lang="ko-KR" altLang="en-US" sz="1400" dirty="0">
                  <a:latin typeface="+mn-ea"/>
                </a:rPr>
                <a:t>소품 등으로 뮤지컬의 완성도를 높이는 요소이다</a:t>
              </a:r>
              <a:r>
                <a:rPr lang="en-US" altLang="ko-KR" sz="1400" dirty="0">
                  <a:latin typeface="+mn-ea"/>
                </a:rPr>
                <a:t>.</a:t>
              </a:r>
              <a:endParaRPr lang="ko-KR" altLang="en-US" sz="1400" dirty="0">
                <a:latin typeface="+mn-ea"/>
              </a:endParaRPr>
            </a:p>
          </p:txBody>
        </p: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A3269FF1-378C-41F1-2657-8910FD6EDF7D}"/>
              </a:ext>
            </a:extLst>
          </p:cNvPr>
          <p:cNvGrpSpPr/>
          <p:nvPr/>
        </p:nvGrpSpPr>
        <p:grpSpPr>
          <a:xfrm>
            <a:off x="6546850" y="4759838"/>
            <a:ext cx="4768850" cy="1101212"/>
            <a:chOff x="7061200" y="4759838"/>
            <a:chExt cx="4768850" cy="1101212"/>
          </a:xfrm>
        </p:grpSpPr>
        <p:sp>
          <p:nvSpPr>
            <p:cNvPr id="15" name="사각형: 둥근 대각선 방향 모서리 14">
              <a:extLst>
                <a:ext uri="{FF2B5EF4-FFF2-40B4-BE49-F238E27FC236}">
                  <a16:creationId xmlns:a16="http://schemas.microsoft.com/office/drawing/2014/main" id="{5540CA00-9ABE-FFBC-C8DB-5776D291B381}"/>
                </a:ext>
              </a:extLst>
            </p:cNvPr>
            <p:cNvSpPr/>
            <p:nvPr/>
          </p:nvSpPr>
          <p:spPr>
            <a:xfrm>
              <a:off x="7061200" y="4759838"/>
              <a:ext cx="4768850" cy="1101212"/>
            </a:xfrm>
            <a:prstGeom prst="round2Diag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536AB13-0DBF-0BC4-A1D0-C66F941DAE44}"/>
                </a:ext>
              </a:extLst>
            </p:cNvPr>
            <p:cNvSpPr txBox="1"/>
            <p:nvPr/>
          </p:nvSpPr>
          <p:spPr>
            <a:xfrm>
              <a:off x="7115416" y="4800336"/>
              <a:ext cx="4660419" cy="1020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400" b="1" dirty="0">
                  <a:latin typeface="+mn-ea"/>
                </a:rPr>
                <a:t>&lt;</a:t>
              </a:r>
              <a:r>
                <a:rPr lang="ko-KR" altLang="en-US" sz="1400" b="1" dirty="0">
                  <a:latin typeface="+mn-ea"/>
                </a:rPr>
                <a:t>연출</a:t>
              </a:r>
              <a:r>
                <a:rPr lang="en-US" altLang="ko-KR" sz="1400" b="1" dirty="0">
                  <a:latin typeface="+mn-ea"/>
                </a:rPr>
                <a:t>&gt; </a:t>
              </a:r>
              <a:r>
                <a:rPr lang="ko-KR" altLang="en-US" sz="1400" dirty="0">
                  <a:latin typeface="+mn-ea"/>
                </a:rPr>
                <a:t>대본</a:t>
              </a:r>
              <a:r>
                <a:rPr lang="en-US" altLang="ko-KR" sz="1400" dirty="0">
                  <a:latin typeface="+mn-ea"/>
                </a:rPr>
                <a:t>, </a:t>
              </a:r>
              <a:r>
                <a:rPr lang="ko-KR" altLang="en-US" sz="1400" dirty="0">
                  <a:latin typeface="+mn-ea"/>
                </a:rPr>
                <a:t>배우의 연기</a:t>
              </a:r>
              <a:r>
                <a:rPr lang="en-US" altLang="ko-KR" sz="1400" dirty="0">
                  <a:latin typeface="+mn-ea"/>
                </a:rPr>
                <a:t>, </a:t>
              </a:r>
              <a:r>
                <a:rPr lang="ko-KR" altLang="en-US" sz="1400" dirty="0">
                  <a:latin typeface="+mn-ea"/>
                </a:rPr>
                <a:t>노래</a:t>
              </a:r>
              <a:r>
                <a:rPr lang="en-US" altLang="ko-KR" sz="1400" dirty="0">
                  <a:latin typeface="+mn-ea"/>
                </a:rPr>
                <a:t>, </a:t>
              </a:r>
              <a:r>
                <a:rPr lang="ko-KR" altLang="en-US" sz="1400" dirty="0">
                  <a:latin typeface="+mn-ea"/>
                </a:rPr>
                <a:t>춤</a:t>
              </a:r>
              <a:r>
                <a:rPr lang="en-US" altLang="ko-KR" sz="1400" dirty="0">
                  <a:latin typeface="+mn-ea"/>
                </a:rPr>
                <a:t>, </a:t>
              </a:r>
              <a:r>
                <a:rPr lang="ko-KR" altLang="en-US" sz="1400" dirty="0">
                  <a:latin typeface="+mn-ea"/>
                </a:rPr>
                <a:t>무대장치</a:t>
              </a:r>
              <a:r>
                <a:rPr lang="en-US" altLang="ko-KR" sz="1400" dirty="0">
                  <a:latin typeface="+mn-ea"/>
                </a:rPr>
                <a:t>, </a:t>
              </a:r>
              <a:r>
                <a:rPr lang="ko-KR" altLang="en-US" sz="1400" dirty="0">
                  <a:latin typeface="+mn-ea"/>
                </a:rPr>
                <a:t>의상</a:t>
              </a:r>
              <a:r>
                <a:rPr lang="en-US" altLang="ko-KR" sz="1400" dirty="0">
                  <a:latin typeface="+mn-ea"/>
                </a:rPr>
                <a:t>, </a:t>
              </a:r>
              <a:r>
                <a:rPr lang="ko-KR" altLang="en-US" sz="1400" dirty="0">
                  <a:latin typeface="+mn-ea"/>
                </a:rPr>
                <a:t>조명</a:t>
              </a:r>
              <a:r>
                <a:rPr lang="en-US" altLang="ko-KR" sz="1400" dirty="0">
                  <a:latin typeface="+mn-ea"/>
                </a:rPr>
                <a:t>, </a:t>
              </a:r>
              <a:r>
                <a:rPr lang="ko-KR" altLang="en-US" sz="1400" dirty="0">
                  <a:latin typeface="+mn-ea"/>
                </a:rPr>
                <a:t>시각 효과</a:t>
              </a:r>
              <a:r>
                <a:rPr lang="en-US" altLang="ko-KR" sz="1400" dirty="0">
                  <a:latin typeface="+mn-ea"/>
                </a:rPr>
                <a:t>, </a:t>
              </a:r>
              <a:r>
                <a:rPr lang="ko-KR" altLang="en-US" sz="1400" dirty="0">
                  <a:latin typeface="+mn-ea"/>
                </a:rPr>
                <a:t>음향 효과 등을 유기적으로 통일하여 한 편의 작품을 만들어 낸다</a:t>
              </a:r>
              <a:r>
                <a:rPr lang="en-US" altLang="ko-KR" sz="1400" dirty="0">
                  <a:latin typeface="+mn-ea"/>
                </a:rPr>
                <a:t>.</a:t>
              </a:r>
              <a:endParaRPr lang="ko-KR" altLang="en-US" sz="1400" dirty="0">
                <a:latin typeface="+mn-ea"/>
              </a:endParaRPr>
            </a:p>
          </p:txBody>
        </p:sp>
      </p:grpSp>
      <p:sp>
        <p:nvSpPr>
          <p:cNvPr id="23" name="사각형: 둥근 대각선 방향 모서리 22">
            <a:extLst>
              <a:ext uri="{FF2B5EF4-FFF2-40B4-BE49-F238E27FC236}">
                <a16:creationId xmlns:a16="http://schemas.microsoft.com/office/drawing/2014/main" id="{01AEF117-A393-9822-1D45-B445FCC4E3A9}"/>
              </a:ext>
            </a:extLst>
          </p:cNvPr>
          <p:cNvSpPr/>
          <p:nvPr/>
        </p:nvSpPr>
        <p:spPr>
          <a:xfrm>
            <a:off x="2882900" y="1386176"/>
            <a:ext cx="7061200" cy="1137815"/>
          </a:xfrm>
          <a:prstGeom prst="round2Diag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음악</a:t>
            </a:r>
          </a:p>
        </p:txBody>
      </p:sp>
      <p:sp>
        <p:nvSpPr>
          <p:cNvPr id="24" name="사각형: 둥근 대각선 방향 모서리 23">
            <a:extLst>
              <a:ext uri="{FF2B5EF4-FFF2-40B4-BE49-F238E27FC236}">
                <a16:creationId xmlns:a16="http://schemas.microsoft.com/office/drawing/2014/main" id="{60A6930F-93F1-7508-9981-DBBB01904A45}"/>
              </a:ext>
            </a:extLst>
          </p:cNvPr>
          <p:cNvSpPr/>
          <p:nvPr/>
        </p:nvSpPr>
        <p:spPr>
          <a:xfrm>
            <a:off x="1555750" y="2917752"/>
            <a:ext cx="4768850" cy="1478048"/>
          </a:xfrm>
          <a:prstGeom prst="round2Diag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극본</a:t>
            </a:r>
          </a:p>
        </p:txBody>
      </p:sp>
      <p:sp>
        <p:nvSpPr>
          <p:cNvPr id="26" name="사각형: 둥근 대각선 방향 모서리 25">
            <a:extLst>
              <a:ext uri="{FF2B5EF4-FFF2-40B4-BE49-F238E27FC236}">
                <a16:creationId xmlns:a16="http://schemas.microsoft.com/office/drawing/2014/main" id="{07AF39C9-C68A-93E5-B483-F64134B62871}"/>
              </a:ext>
            </a:extLst>
          </p:cNvPr>
          <p:cNvSpPr/>
          <p:nvPr/>
        </p:nvSpPr>
        <p:spPr>
          <a:xfrm>
            <a:off x="6546850" y="2917752"/>
            <a:ext cx="4768850" cy="1478048"/>
          </a:xfrm>
          <a:prstGeom prst="round2Diag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안무</a:t>
            </a:r>
          </a:p>
        </p:txBody>
      </p:sp>
      <p:sp>
        <p:nvSpPr>
          <p:cNvPr id="28" name="사각형: 둥근 대각선 방향 모서리 27">
            <a:extLst>
              <a:ext uri="{FF2B5EF4-FFF2-40B4-BE49-F238E27FC236}">
                <a16:creationId xmlns:a16="http://schemas.microsoft.com/office/drawing/2014/main" id="{282D14B3-D07D-B641-0D6E-53F5F08F4ED3}"/>
              </a:ext>
            </a:extLst>
          </p:cNvPr>
          <p:cNvSpPr/>
          <p:nvPr/>
        </p:nvSpPr>
        <p:spPr>
          <a:xfrm>
            <a:off x="1555750" y="4757776"/>
            <a:ext cx="4768850" cy="1105335"/>
          </a:xfrm>
          <a:prstGeom prst="round2Diag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미술</a:t>
            </a:r>
          </a:p>
        </p:txBody>
      </p:sp>
      <p:sp>
        <p:nvSpPr>
          <p:cNvPr id="29" name="사각형: 둥근 대각선 방향 모서리 28">
            <a:extLst>
              <a:ext uri="{FF2B5EF4-FFF2-40B4-BE49-F238E27FC236}">
                <a16:creationId xmlns:a16="http://schemas.microsoft.com/office/drawing/2014/main" id="{E24F4BC7-5A96-B406-C0FB-23BF205985D0}"/>
              </a:ext>
            </a:extLst>
          </p:cNvPr>
          <p:cNvSpPr/>
          <p:nvPr/>
        </p:nvSpPr>
        <p:spPr>
          <a:xfrm>
            <a:off x="6546850" y="4769745"/>
            <a:ext cx="4768850" cy="1105335"/>
          </a:xfrm>
          <a:prstGeom prst="round2Diag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연출</a:t>
            </a:r>
          </a:p>
        </p:txBody>
      </p:sp>
    </p:spTree>
    <p:extLst>
      <p:ext uri="{BB962C8B-B14F-4D97-AF65-F5344CB8AC3E}">
        <p14:creationId xmlns:p14="http://schemas.microsoft.com/office/powerpoint/2010/main" val="2101209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6" grpId="0" animBg="1"/>
      <p:bldP spid="28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5ACBECDB-4C18-8A3C-850F-CA93D701F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tx1"/>
                </a:solidFill>
              </a:rPr>
              <a:t>뮤지컬 「</a:t>
            </a:r>
            <a:r>
              <a:rPr kumimoji="1" lang="ko-KR" altLang="en-US" dirty="0" err="1">
                <a:solidFill>
                  <a:schemeClr val="tx1"/>
                </a:solidFill>
              </a:rPr>
              <a:t>위키드</a:t>
            </a:r>
            <a:r>
              <a:rPr kumimoji="1" lang="ko-KR" altLang="en-US" dirty="0">
                <a:solidFill>
                  <a:schemeClr val="tx1"/>
                </a:solidFill>
              </a:rPr>
              <a:t>」 알아보기</a:t>
            </a: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20E3A9E6-BB39-9E68-D44B-EA66DDA54904}"/>
              </a:ext>
            </a:extLst>
          </p:cNvPr>
          <p:cNvSpPr/>
          <p:nvPr/>
        </p:nvSpPr>
        <p:spPr>
          <a:xfrm>
            <a:off x="1225788" y="1012433"/>
            <a:ext cx="914290" cy="299624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 err="1">
                <a:solidFill>
                  <a:schemeClr val="accent4">
                    <a:lumMod val="50000"/>
                  </a:schemeClr>
                </a:solidFill>
                <a:latin typeface="+mn-ea"/>
              </a:rPr>
              <a:t>위키드</a:t>
            </a:r>
            <a:endParaRPr lang="en-US" altLang="ko-KR" sz="1200" dirty="0">
              <a:solidFill>
                <a:schemeClr val="accent4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1D3F2F-A2FE-6AF9-F439-7C3DD6B8506D}"/>
              </a:ext>
            </a:extLst>
          </p:cNvPr>
          <p:cNvSpPr txBox="1"/>
          <p:nvPr/>
        </p:nvSpPr>
        <p:spPr>
          <a:xfrm>
            <a:off x="2297633" y="944764"/>
            <a:ext cx="9262563" cy="1343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>
                <a:latin typeface="+mn-ea"/>
              </a:rPr>
              <a:t>미국 소설가 그레고리 </a:t>
            </a:r>
            <a:r>
              <a:rPr lang="ko-KR" altLang="en-US" sz="1400" dirty="0" err="1">
                <a:latin typeface="+mn-ea"/>
              </a:rPr>
              <a:t>맥과이어의</a:t>
            </a:r>
            <a:r>
              <a:rPr lang="ko-KR" altLang="en-US" sz="1400" dirty="0">
                <a:latin typeface="+mn-ea"/>
              </a:rPr>
              <a:t> 소설 「</a:t>
            </a:r>
            <a:r>
              <a:rPr lang="ko-KR" altLang="en-US" sz="1400" dirty="0" err="1">
                <a:latin typeface="+mn-ea"/>
              </a:rPr>
              <a:t>위키드</a:t>
            </a:r>
            <a:r>
              <a:rPr lang="en-US" altLang="ko-KR" sz="1400" dirty="0">
                <a:latin typeface="+mn-ea"/>
              </a:rPr>
              <a:t>: </a:t>
            </a:r>
            <a:r>
              <a:rPr lang="ko-KR" altLang="en-US" sz="1400" dirty="0">
                <a:latin typeface="+mn-ea"/>
              </a:rPr>
              <a:t>사악한 마녀의 </a:t>
            </a:r>
            <a:r>
              <a:rPr lang="ko-KR" altLang="en-US" sz="1400" dirty="0" err="1">
                <a:latin typeface="+mn-ea"/>
              </a:rPr>
              <a:t>생애」를</a:t>
            </a:r>
            <a:r>
              <a:rPr lang="ko-KR" altLang="en-US" sz="1400" dirty="0">
                <a:latin typeface="+mn-ea"/>
              </a:rPr>
              <a:t> 미국 브로드웨이에서 뮤지컬로 만든 작품이다</a:t>
            </a:r>
            <a:r>
              <a:rPr lang="en-US" altLang="ko-KR" sz="1400" dirty="0">
                <a:latin typeface="+mn-ea"/>
              </a:rPr>
              <a:t>. </a:t>
            </a:r>
            <a:r>
              <a:rPr lang="ko-KR" altLang="en-US" sz="1400" dirty="0">
                <a:latin typeface="+mn-ea"/>
              </a:rPr>
              <a:t>이 소설은 원작인 </a:t>
            </a:r>
            <a:r>
              <a:rPr lang="ko-KR" altLang="en-US" sz="1400" dirty="0" err="1">
                <a:latin typeface="+mn-ea"/>
              </a:rPr>
              <a:t>라이먼</a:t>
            </a:r>
            <a:r>
              <a:rPr lang="ko-KR" altLang="en-US" sz="1400" dirty="0">
                <a:latin typeface="+mn-ea"/>
              </a:rPr>
              <a:t> 프랭크 </a:t>
            </a:r>
            <a:r>
              <a:rPr lang="ko-KR" altLang="en-US" sz="1400" dirty="0" err="1">
                <a:latin typeface="+mn-ea"/>
              </a:rPr>
              <a:t>바움의</a:t>
            </a:r>
            <a:r>
              <a:rPr lang="ko-KR" altLang="en-US" sz="1400" dirty="0">
                <a:latin typeface="+mn-ea"/>
              </a:rPr>
              <a:t> 동화 「오즈의 </a:t>
            </a:r>
            <a:r>
              <a:rPr lang="ko-KR" altLang="en-US" sz="1400" dirty="0" err="1">
                <a:latin typeface="+mn-ea"/>
              </a:rPr>
              <a:t>마법사」를</a:t>
            </a:r>
            <a:r>
              <a:rPr lang="ko-KR" altLang="en-US" sz="1400" dirty="0">
                <a:latin typeface="+mn-ea"/>
              </a:rPr>
              <a:t> 재조명한 작품으로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「오즈의 </a:t>
            </a:r>
            <a:r>
              <a:rPr lang="ko-KR" altLang="en-US" sz="1400" dirty="0" err="1">
                <a:latin typeface="+mn-ea"/>
              </a:rPr>
              <a:t>마법사」에</a:t>
            </a:r>
            <a:r>
              <a:rPr lang="ko-KR" altLang="en-US" sz="1400" dirty="0">
                <a:latin typeface="+mn-ea"/>
              </a:rPr>
              <a:t> 등장하는 초록 피부의 마녀가 원래부터 사악한 존재는 아니었을 것이라는 상상에서 출발한다</a:t>
            </a:r>
            <a:r>
              <a:rPr lang="en-US" altLang="ko-KR" sz="1400" dirty="0">
                <a:latin typeface="+mn-ea"/>
              </a:rPr>
              <a:t>. </a:t>
            </a:r>
            <a:r>
              <a:rPr lang="ko-KR" altLang="en-US" sz="1400" dirty="0">
                <a:latin typeface="+mn-ea"/>
              </a:rPr>
              <a:t>원작에서 악역으로 등장한 마녀 </a:t>
            </a:r>
            <a:r>
              <a:rPr lang="ko-KR" altLang="en-US" sz="1400" dirty="0" err="1">
                <a:latin typeface="+mn-ea"/>
              </a:rPr>
              <a:t>엘파바를</a:t>
            </a:r>
            <a:r>
              <a:rPr lang="ko-KR" altLang="en-US" sz="1400" dirty="0">
                <a:latin typeface="+mn-ea"/>
              </a:rPr>
              <a:t> 약한 자의 편에 서는 선한 주인공으로 바꿔 새로운 이야기를 창조해 냈다</a:t>
            </a:r>
            <a:r>
              <a:rPr lang="en-US" altLang="ko-KR" sz="1400" dirty="0">
                <a:latin typeface="+mn-ea"/>
              </a:rPr>
              <a:t>.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C29A0F33-CBCB-1EC6-BB1F-3BAA2DFCF0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47"/>
          <a:stretch/>
        </p:blipFill>
        <p:spPr>
          <a:xfrm>
            <a:off x="1682933" y="2834395"/>
            <a:ext cx="3908308" cy="3470921"/>
          </a:xfrm>
          <a:prstGeom prst="rect">
            <a:avLst/>
          </a:prstGeom>
        </p:spPr>
      </p:pic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4604D3C9-4585-91C4-7A34-EA16252388BB}"/>
              </a:ext>
            </a:extLst>
          </p:cNvPr>
          <p:cNvSpPr/>
          <p:nvPr/>
        </p:nvSpPr>
        <p:spPr>
          <a:xfrm>
            <a:off x="1296710" y="2538767"/>
            <a:ext cx="1541739" cy="299624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solidFill>
                  <a:schemeClr val="accent4">
                    <a:lumMod val="50000"/>
                  </a:schemeClr>
                </a:solidFill>
                <a:latin typeface="+mn-ea"/>
              </a:rPr>
              <a:t>등장인물과 관계도</a:t>
            </a:r>
            <a:endParaRPr lang="en-US" altLang="ko-KR" sz="1100" dirty="0">
              <a:solidFill>
                <a:schemeClr val="accent4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3FC1ED12-824A-9970-1E3F-D7A38B93880F}"/>
              </a:ext>
            </a:extLst>
          </p:cNvPr>
          <p:cNvSpPr/>
          <p:nvPr/>
        </p:nvSpPr>
        <p:spPr>
          <a:xfrm>
            <a:off x="6197602" y="2534771"/>
            <a:ext cx="914290" cy="299624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solidFill>
                  <a:schemeClr val="accent4">
                    <a:lumMod val="50000"/>
                  </a:schemeClr>
                </a:solidFill>
                <a:latin typeface="+mn-ea"/>
              </a:rPr>
              <a:t>줄거리</a:t>
            </a:r>
            <a:endParaRPr lang="en-US" altLang="ko-KR" sz="1100" dirty="0">
              <a:solidFill>
                <a:schemeClr val="accent4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A70E3DE6-8691-F27B-27E4-3365B5890B6B}"/>
              </a:ext>
            </a:extLst>
          </p:cNvPr>
          <p:cNvSpPr/>
          <p:nvPr/>
        </p:nvSpPr>
        <p:spPr>
          <a:xfrm>
            <a:off x="6273802" y="2955484"/>
            <a:ext cx="5096289" cy="241737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100" dirty="0">
                <a:solidFill>
                  <a:schemeClr val="accent4">
                    <a:lumMod val="50000"/>
                  </a:schemeClr>
                </a:solidFill>
                <a:latin typeface="+mn-ea"/>
              </a:rPr>
              <a:t>초록색 피부와 마법을 사용하는 능력으로 주변 사람들로부터 소외되지만</a:t>
            </a:r>
            <a:r>
              <a:rPr lang="en-US" altLang="ko-KR" sz="1100" dirty="0">
                <a:solidFill>
                  <a:schemeClr val="accent4">
                    <a:lumMod val="50000"/>
                  </a:schemeClr>
                </a:solidFill>
                <a:latin typeface="+mn-ea"/>
              </a:rPr>
              <a:t>, </a:t>
            </a:r>
            <a:r>
              <a:rPr lang="ko-KR" altLang="en-US" sz="1100" dirty="0">
                <a:solidFill>
                  <a:schemeClr val="accent4">
                    <a:lumMod val="50000"/>
                  </a:schemeClr>
                </a:solidFill>
                <a:latin typeface="+mn-ea"/>
              </a:rPr>
              <a:t>동물을 사랑하는 착한 마음을 지닌 학생 </a:t>
            </a:r>
            <a:r>
              <a:rPr lang="ko-KR" altLang="en-US" sz="1100" dirty="0" err="1">
                <a:solidFill>
                  <a:schemeClr val="accent4">
                    <a:lumMod val="50000"/>
                  </a:schemeClr>
                </a:solidFill>
                <a:latin typeface="+mn-ea"/>
              </a:rPr>
              <a:t>엘파바가</a:t>
            </a:r>
            <a:r>
              <a:rPr lang="ko-KR" altLang="en-US" sz="1100" dirty="0">
                <a:solidFill>
                  <a:schemeClr val="accent4">
                    <a:lumMod val="50000"/>
                  </a:schemeClr>
                </a:solidFill>
                <a:latin typeface="+mn-ea"/>
              </a:rPr>
              <a:t> 위대한 마법사로 </a:t>
            </a:r>
            <a:r>
              <a:rPr lang="ko-KR" altLang="en-US" sz="1100" dirty="0" err="1">
                <a:solidFill>
                  <a:schemeClr val="accent4">
                    <a:lumMod val="50000"/>
                  </a:schemeClr>
                </a:solidFill>
                <a:latin typeface="+mn-ea"/>
              </a:rPr>
              <a:t>추앙받는</a:t>
            </a:r>
            <a:r>
              <a:rPr lang="ko-KR" altLang="en-US" sz="1100" dirty="0">
                <a:solidFill>
                  <a:schemeClr val="accent4">
                    <a:lumMod val="50000"/>
                  </a:schemeClr>
                </a:solidFill>
                <a:latin typeface="+mn-ea"/>
              </a:rPr>
              <a:t> 오즈의 음모를 깨닫고 그를 </a:t>
            </a:r>
            <a:r>
              <a:rPr lang="ko-KR" altLang="en-US" sz="1100" dirty="0" err="1">
                <a:solidFill>
                  <a:schemeClr val="accent4">
                    <a:lumMod val="50000"/>
                  </a:schemeClr>
                </a:solidFill>
                <a:latin typeface="+mn-ea"/>
              </a:rPr>
              <a:t>막으려다가</a:t>
            </a:r>
            <a:r>
              <a:rPr lang="ko-KR" altLang="en-US" sz="1100" dirty="0">
                <a:solidFill>
                  <a:schemeClr val="accent4">
                    <a:lumMod val="50000"/>
                  </a:schemeClr>
                </a:solidFill>
                <a:latin typeface="+mn-ea"/>
              </a:rPr>
              <a:t> 사악한 마녀라는 누명을 쓰는 이야기이다</a:t>
            </a:r>
            <a:r>
              <a:rPr lang="en-US" altLang="ko-KR" sz="1100" dirty="0">
                <a:solidFill>
                  <a:schemeClr val="accent4">
                    <a:lumMod val="50000"/>
                  </a:schemeClr>
                </a:solidFill>
                <a:latin typeface="+mn-ea"/>
              </a:rPr>
              <a:t>. </a:t>
            </a:r>
            <a:r>
              <a:rPr lang="ko-KR" altLang="en-US" sz="1100" dirty="0">
                <a:solidFill>
                  <a:schemeClr val="accent4">
                    <a:lumMod val="50000"/>
                  </a:schemeClr>
                </a:solidFill>
                <a:latin typeface="+mn-ea"/>
              </a:rPr>
              <a:t>친구 글린다</a:t>
            </a:r>
            <a:r>
              <a:rPr lang="en-US" altLang="ko-KR" sz="1100" dirty="0">
                <a:solidFill>
                  <a:schemeClr val="accent4">
                    <a:lumMod val="50000"/>
                  </a:schemeClr>
                </a:solidFill>
                <a:latin typeface="+mn-ea"/>
              </a:rPr>
              <a:t>, </a:t>
            </a:r>
            <a:r>
              <a:rPr lang="ko-KR" altLang="en-US" sz="1100" dirty="0">
                <a:solidFill>
                  <a:schemeClr val="accent4">
                    <a:lumMod val="50000"/>
                  </a:schemeClr>
                </a:solidFill>
                <a:latin typeface="+mn-ea"/>
              </a:rPr>
              <a:t>피에로와 함께 오즈를 몰아내는 과정에 우정과 배신</a:t>
            </a:r>
            <a:r>
              <a:rPr lang="en-US" altLang="ko-KR" sz="1100" dirty="0">
                <a:solidFill>
                  <a:schemeClr val="accent4">
                    <a:lumMod val="50000"/>
                  </a:schemeClr>
                </a:solidFill>
                <a:latin typeface="+mn-ea"/>
              </a:rPr>
              <a:t>, </a:t>
            </a:r>
            <a:r>
              <a:rPr lang="ko-KR" altLang="en-US" sz="1100" dirty="0">
                <a:solidFill>
                  <a:schemeClr val="accent4">
                    <a:lumMod val="50000"/>
                  </a:schemeClr>
                </a:solidFill>
                <a:latin typeface="+mn-ea"/>
              </a:rPr>
              <a:t>편견과 화해</a:t>
            </a:r>
            <a:r>
              <a:rPr lang="en-US" altLang="ko-KR" sz="1100" dirty="0">
                <a:solidFill>
                  <a:schemeClr val="accent4">
                    <a:lumMod val="50000"/>
                  </a:schemeClr>
                </a:solidFill>
                <a:latin typeface="+mn-ea"/>
              </a:rPr>
              <a:t>, </a:t>
            </a:r>
            <a:r>
              <a:rPr lang="ko-KR" altLang="en-US" sz="1100" dirty="0">
                <a:solidFill>
                  <a:schemeClr val="accent4">
                    <a:lumMod val="50000"/>
                  </a:schemeClr>
                </a:solidFill>
                <a:latin typeface="+mn-ea"/>
              </a:rPr>
              <a:t>용기와 사랑이라는 주제가 모두 담겨 있다</a:t>
            </a:r>
            <a:r>
              <a:rPr lang="en-US" altLang="ko-KR" sz="1100" dirty="0">
                <a:solidFill>
                  <a:schemeClr val="accent4">
                    <a:lumMod val="50000"/>
                  </a:schemeClr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389167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BB1185D6-ED9C-64DC-3EF0-B45164DD3821}"/>
              </a:ext>
            </a:extLst>
          </p:cNvPr>
          <p:cNvSpPr/>
          <p:nvPr/>
        </p:nvSpPr>
        <p:spPr>
          <a:xfrm>
            <a:off x="3441700" y="304800"/>
            <a:ext cx="590550" cy="37465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F29DC1E-0703-2D9C-F7A1-315C13507A7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ko-KR" altLang="en-US" dirty="0"/>
              <a:t>뮤지컬</a:t>
            </a:r>
            <a:r>
              <a:rPr lang="en-US" altLang="ko-KR" dirty="0"/>
              <a:t> </a:t>
            </a:r>
            <a:r>
              <a:rPr lang="ko-KR" altLang="en-US" dirty="0"/>
              <a:t>「</a:t>
            </a:r>
            <a:r>
              <a:rPr lang="ko-KR" altLang="en-US" dirty="0" err="1"/>
              <a:t>위키드</a:t>
            </a:r>
            <a:r>
              <a:rPr lang="ko-KR" altLang="en-US" dirty="0"/>
              <a:t>」 주요 넘버 감상하기</a:t>
            </a: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20E3A9E6-BB39-9E68-D44B-EA66DDA54904}"/>
              </a:ext>
            </a:extLst>
          </p:cNvPr>
          <p:cNvSpPr/>
          <p:nvPr/>
        </p:nvSpPr>
        <p:spPr>
          <a:xfrm>
            <a:off x="1162160" y="2320309"/>
            <a:ext cx="1441340" cy="299624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이 낯선 느낌</a:t>
            </a:r>
            <a:endParaRPr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1D3F2F-A2FE-6AF9-F439-7C3DD6B8506D}"/>
              </a:ext>
            </a:extLst>
          </p:cNvPr>
          <p:cNvSpPr txBox="1"/>
          <p:nvPr/>
        </p:nvSpPr>
        <p:spPr>
          <a:xfrm>
            <a:off x="2838450" y="2285117"/>
            <a:ext cx="8286750" cy="1020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>
                <a:latin typeface="+mn-ea"/>
              </a:rPr>
              <a:t>서로 다른 </a:t>
            </a:r>
            <a:r>
              <a:rPr lang="ko-KR" altLang="en-US" sz="1400" dirty="0" err="1">
                <a:latin typeface="+mn-ea"/>
              </a:rPr>
              <a:t>엘파바와</a:t>
            </a:r>
            <a:r>
              <a:rPr lang="ko-KR" altLang="en-US" sz="1400" dirty="0">
                <a:latin typeface="+mn-ea"/>
              </a:rPr>
              <a:t> 글린다는 룸메이트가 된다</a:t>
            </a:r>
            <a:r>
              <a:rPr lang="en-US" altLang="ko-KR" sz="1400" dirty="0">
                <a:latin typeface="+mn-ea"/>
              </a:rPr>
              <a:t>. </a:t>
            </a:r>
            <a:r>
              <a:rPr lang="ko-KR" altLang="en-US" sz="1400" dirty="0">
                <a:latin typeface="+mn-ea"/>
              </a:rPr>
              <a:t>서로에게 못마땅한 두 사람의 감정이 부모님께 쓴 편지에 아주 잘 나타나 있다</a:t>
            </a:r>
            <a:r>
              <a:rPr lang="en-US" altLang="ko-KR" sz="1400" dirty="0">
                <a:latin typeface="+mn-ea"/>
              </a:rPr>
              <a:t>. </a:t>
            </a:r>
            <a:r>
              <a:rPr lang="ko-KR" altLang="en-US" sz="1400" dirty="0">
                <a:latin typeface="+mn-ea"/>
              </a:rPr>
              <a:t>유머 있는 가사를 통해 유희적으로 풀어내지만 학생들이 글린다 편에 서서 </a:t>
            </a:r>
            <a:r>
              <a:rPr lang="ko-KR" altLang="en-US" sz="1400" dirty="0" err="1">
                <a:latin typeface="+mn-ea"/>
              </a:rPr>
              <a:t>엘파바를</a:t>
            </a:r>
            <a:r>
              <a:rPr lang="ko-KR" altLang="en-US" sz="1400" dirty="0">
                <a:latin typeface="+mn-ea"/>
              </a:rPr>
              <a:t> 소외시킨다</a:t>
            </a:r>
            <a:r>
              <a:rPr lang="en-US" altLang="ko-KR" sz="1400" dirty="0">
                <a:latin typeface="+mn-ea"/>
              </a:rPr>
              <a:t>.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F30F877E-AD20-07BD-7896-B19CB452492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441700" y="3729348"/>
            <a:ext cx="6203950" cy="1178528"/>
          </a:xfrm>
          <a:prstGeom prst="rect">
            <a:avLst/>
          </a:prstGeom>
        </p:spPr>
      </p:pic>
      <p:pic>
        <p:nvPicPr>
          <p:cNvPr id="8" name="[아침나라 중음①]_3단원_교과서_89쪽_1.이 낯선느낌_음원편집">
            <a:hlinkClick r:id="" action="ppaction://media"/>
            <a:extLst>
              <a:ext uri="{FF2B5EF4-FFF2-40B4-BE49-F238E27FC236}">
                <a16:creationId xmlns:a16="http://schemas.microsoft.com/office/drawing/2014/main" id="{92F995B4-3F53-3BF2-E3CB-28B656C832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47250" y="4042387"/>
            <a:ext cx="422275" cy="422275"/>
          </a:xfrm>
          <a:prstGeom prst="rect">
            <a:avLst/>
          </a:prstGeom>
        </p:spPr>
      </p:pic>
      <p:cxnSp>
        <p:nvCxnSpPr>
          <p:cNvPr id="12" name="연결선: 꺾임 11">
            <a:extLst>
              <a:ext uri="{FF2B5EF4-FFF2-40B4-BE49-F238E27FC236}">
                <a16:creationId xmlns:a16="http://schemas.microsoft.com/office/drawing/2014/main" id="{F54DFC3E-19C4-B06C-0F7F-4E7B33334D3C}"/>
              </a:ext>
            </a:extLst>
          </p:cNvPr>
          <p:cNvCxnSpPr>
            <a:cxnSpLocks/>
          </p:cNvCxnSpPr>
          <p:nvPr/>
        </p:nvCxnSpPr>
        <p:spPr>
          <a:xfrm rot="16200000" flipH="1">
            <a:off x="3886200" y="669246"/>
            <a:ext cx="374652" cy="361953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23953C2F-F2AC-FDBC-9605-3A0E8607BA7C}"/>
              </a:ext>
            </a:extLst>
          </p:cNvPr>
          <p:cNvSpPr/>
          <p:nvPr/>
        </p:nvSpPr>
        <p:spPr>
          <a:xfrm>
            <a:off x="3784600" y="1054418"/>
            <a:ext cx="7835900" cy="11303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accent2">
                    <a:lumMod val="50000"/>
                  </a:schemeClr>
                </a:solidFill>
              </a:rPr>
              <a:t>뮤지컬에서 사용되는 노래를 말한다</a:t>
            </a:r>
            <a:r>
              <a:rPr lang="en-US" altLang="ko-KR" sz="1200" dirty="0">
                <a:solidFill>
                  <a:schemeClr val="accent2">
                    <a:lumMod val="50000"/>
                  </a:schemeClr>
                </a:solidFill>
              </a:rPr>
              <a:t>. </a:t>
            </a:r>
            <a:r>
              <a:rPr lang="ko-KR" altLang="en-US" sz="1200" dirty="0">
                <a:solidFill>
                  <a:schemeClr val="accent2">
                    <a:lumMod val="50000"/>
                  </a:schemeClr>
                </a:solidFill>
              </a:rPr>
              <a:t>대부분의 뮤지컬은 대본이 먼저 만들어지고 그 내용에 맞추어 노래와 춤이 제작된다</a:t>
            </a:r>
            <a:r>
              <a:rPr lang="en-US" altLang="ko-KR" sz="1200" dirty="0">
                <a:solidFill>
                  <a:schemeClr val="accent2">
                    <a:lumMod val="50000"/>
                  </a:schemeClr>
                </a:solidFill>
              </a:rPr>
              <a:t>. </a:t>
            </a:r>
            <a:r>
              <a:rPr lang="ko-KR" altLang="en-US" sz="1200" dirty="0">
                <a:solidFill>
                  <a:schemeClr val="accent2">
                    <a:lumMod val="50000"/>
                  </a:schemeClr>
                </a:solidFill>
              </a:rPr>
              <a:t>대본과 대사가 수정되면 등장인물의 캐릭터가 바뀌고 자연스럽게 노래의 제목과 가사도 달라지기 때문에 제목 없이 ‘</a:t>
            </a:r>
            <a:r>
              <a:rPr lang="en-US" altLang="ko-KR" sz="1200" dirty="0">
                <a:solidFill>
                  <a:schemeClr val="accent2">
                    <a:lumMod val="50000"/>
                  </a:schemeClr>
                </a:solidFill>
              </a:rPr>
              <a:t>1</a:t>
            </a:r>
            <a:r>
              <a:rPr lang="ko-KR" altLang="en-US" sz="1200" dirty="0">
                <a:solidFill>
                  <a:schemeClr val="accent2">
                    <a:lumMod val="50000"/>
                  </a:schemeClr>
                </a:solidFill>
              </a:rPr>
              <a:t>번 곡’</a:t>
            </a:r>
            <a:r>
              <a:rPr lang="en-US" altLang="ko-KR" sz="1200" dirty="0">
                <a:solidFill>
                  <a:schemeClr val="accent2">
                    <a:lumMod val="50000"/>
                  </a:schemeClr>
                </a:solidFill>
              </a:rPr>
              <a:t>, ‘2</a:t>
            </a:r>
            <a:r>
              <a:rPr lang="ko-KR" altLang="en-US" sz="1200" dirty="0">
                <a:solidFill>
                  <a:schemeClr val="accent2">
                    <a:lumMod val="50000"/>
                  </a:schemeClr>
                </a:solidFill>
              </a:rPr>
              <a:t>번 곡’ 등으로 부르다가 대본이 완성되고 노래가 정해진 후 제목을 붙인다</a:t>
            </a:r>
            <a:r>
              <a:rPr lang="en-US" altLang="ko-KR" sz="1200" dirty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ko-KR" altLang="en-US" sz="12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60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F29DC1E-0703-2D9C-F7A1-315C13507A7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ko-KR" altLang="en-US" dirty="0"/>
              <a:t>뮤지컬</a:t>
            </a:r>
            <a:r>
              <a:rPr lang="en-US" altLang="ko-KR" dirty="0"/>
              <a:t> </a:t>
            </a:r>
            <a:r>
              <a:rPr lang="ko-KR" altLang="en-US" dirty="0"/>
              <a:t>「</a:t>
            </a:r>
            <a:r>
              <a:rPr lang="ko-KR" altLang="en-US" dirty="0" err="1"/>
              <a:t>위키드</a:t>
            </a:r>
            <a:r>
              <a:rPr lang="ko-KR" altLang="en-US" dirty="0"/>
              <a:t>」 주요 넘버 감상하기</a:t>
            </a: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20E3A9E6-BB39-9E68-D44B-EA66DDA54904}"/>
              </a:ext>
            </a:extLst>
          </p:cNvPr>
          <p:cNvSpPr/>
          <p:nvPr/>
        </p:nvSpPr>
        <p:spPr>
          <a:xfrm>
            <a:off x="1162160" y="1576479"/>
            <a:ext cx="984140" cy="299624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>
                <a:solidFill>
                  <a:schemeClr val="tx1"/>
                </a:solidFill>
              </a:rPr>
              <a:t>파퓰러</a:t>
            </a:r>
            <a:endParaRPr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1D3F2F-A2FE-6AF9-F439-7C3DD6B8506D}"/>
              </a:ext>
            </a:extLst>
          </p:cNvPr>
          <p:cNvSpPr txBox="1"/>
          <p:nvPr/>
        </p:nvSpPr>
        <p:spPr>
          <a:xfrm>
            <a:off x="2216205" y="1515300"/>
            <a:ext cx="8915345" cy="697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>
                <a:latin typeface="+mn-ea"/>
              </a:rPr>
              <a:t>무도회장에서 </a:t>
            </a:r>
            <a:r>
              <a:rPr lang="ko-KR" altLang="en-US" sz="1400" dirty="0" err="1">
                <a:latin typeface="+mn-ea"/>
              </a:rPr>
              <a:t>엘파바에게</a:t>
            </a:r>
            <a:r>
              <a:rPr lang="ko-KR" altLang="en-US" sz="1400" dirty="0">
                <a:latin typeface="+mn-ea"/>
              </a:rPr>
              <a:t> 장난친 일을 미안하게 느낀 글린다가 기숙사로 돌아와 </a:t>
            </a:r>
            <a:r>
              <a:rPr lang="ko-KR" altLang="en-US" sz="1400" dirty="0" err="1">
                <a:latin typeface="+mn-ea"/>
              </a:rPr>
              <a:t>엘파바와</a:t>
            </a:r>
            <a:r>
              <a:rPr lang="ko-KR" altLang="en-US" sz="1400" dirty="0">
                <a:latin typeface="+mn-ea"/>
              </a:rPr>
              <a:t> 이야기를 나누며 우정을 </a:t>
            </a:r>
            <a:r>
              <a:rPr lang="ko-KR" altLang="en-US" sz="1400" dirty="0" err="1">
                <a:latin typeface="+mn-ea"/>
              </a:rPr>
              <a:t>싹틔우는</a:t>
            </a:r>
            <a:r>
              <a:rPr lang="ko-KR" altLang="en-US" sz="1400" dirty="0">
                <a:latin typeface="+mn-ea"/>
              </a:rPr>
              <a:t> 내용의 곡이다</a:t>
            </a:r>
            <a:r>
              <a:rPr lang="en-US" altLang="ko-KR" sz="1400" dirty="0">
                <a:latin typeface="+mn-ea"/>
              </a:rPr>
              <a:t>. </a:t>
            </a:r>
            <a:r>
              <a:rPr lang="ko-KR" altLang="en-US" sz="1400" dirty="0">
                <a:latin typeface="+mn-ea"/>
              </a:rPr>
              <a:t>이 곡은 음악 형식의 대조와 멜로디의 반복적 사용을 통해 이야기를 전개한다</a:t>
            </a:r>
            <a:r>
              <a:rPr lang="en-US" altLang="ko-KR" sz="1400" dirty="0">
                <a:latin typeface="+mn-ea"/>
              </a:rPr>
              <a:t>.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F30F877E-AD20-07BD-7896-B19CB452492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882900" y="3193166"/>
            <a:ext cx="6610350" cy="1268951"/>
          </a:xfrm>
          <a:prstGeom prst="rect">
            <a:avLst/>
          </a:prstGeom>
        </p:spPr>
      </p:pic>
      <p:pic>
        <p:nvPicPr>
          <p:cNvPr id="10" name="[아침나라 중음①]_3단원_교과서_89쪽_2.파퓰러">
            <a:hlinkClick r:id="" action="ppaction://media"/>
            <a:extLst>
              <a:ext uri="{FF2B5EF4-FFF2-40B4-BE49-F238E27FC236}">
                <a16:creationId xmlns:a16="http://schemas.microsoft.com/office/drawing/2014/main" id="{06CA5FA0-4029-B927-8509-188BB05D06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31375" y="3555999"/>
            <a:ext cx="409575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8874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F29DC1E-0703-2D9C-F7A1-315C13507A7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ko-KR" altLang="en-US" dirty="0"/>
              <a:t>뮤지컬</a:t>
            </a:r>
            <a:r>
              <a:rPr lang="en-US" altLang="ko-KR" dirty="0"/>
              <a:t> </a:t>
            </a:r>
            <a:r>
              <a:rPr lang="ko-KR" altLang="en-US" dirty="0"/>
              <a:t>「</a:t>
            </a:r>
            <a:r>
              <a:rPr lang="ko-KR" altLang="en-US" dirty="0" err="1"/>
              <a:t>위키드</a:t>
            </a:r>
            <a:r>
              <a:rPr lang="ko-KR" altLang="en-US" dirty="0"/>
              <a:t>」 주요 넘버 감상하기</a:t>
            </a: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20E3A9E6-BB39-9E68-D44B-EA66DDA54904}"/>
              </a:ext>
            </a:extLst>
          </p:cNvPr>
          <p:cNvSpPr/>
          <p:nvPr/>
        </p:nvSpPr>
        <p:spPr>
          <a:xfrm>
            <a:off x="1162160" y="1576479"/>
            <a:ext cx="1606440" cy="299624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중력을 벗어나</a:t>
            </a:r>
            <a:endParaRPr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1D3F2F-A2FE-6AF9-F439-7C3DD6B8506D}"/>
              </a:ext>
            </a:extLst>
          </p:cNvPr>
          <p:cNvSpPr txBox="1"/>
          <p:nvPr/>
        </p:nvSpPr>
        <p:spPr>
          <a:xfrm>
            <a:off x="1606605" y="2048700"/>
            <a:ext cx="9569340" cy="1020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 err="1">
                <a:latin typeface="+mn-ea"/>
              </a:rPr>
              <a:t>엘파바는</a:t>
            </a:r>
            <a:r>
              <a:rPr lang="ko-KR" altLang="en-US" sz="1400" dirty="0">
                <a:latin typeface="+mn-ea"/>
              </a:rPr>
              <a:t> 자신이 마법사와 </a:t>
            </a:r>
            <a:r>
              <a:rPr lang="ko-KR" altLang="en-US" sz="1400" dirty="0" err="1">
                <a:latin typeface="+mn-ea"/>
              </a:rPr>
              <a:t>모리블</a:t>
            </a:r>
            <a:r>
              <a:rPr lang="ko-KR" altLang="en-US" sz="1400" dirty="0">
                <a:latin typeface="+mn-ea"/>
              </a:rPr>
              <a:t> 학장의 음모로 악용됐다는 사실을 깨닫고 도망친다</a:t>
            </a:r>
            <a:r>
              <a:rPr lang="en-US" altLang="ko-KR" sz="1400" dirty="0">
                <a:latin typeface="+mn-ea"/>
              </a:rPr>
              <a:t>. </a:t>
            </a:r>
            <a:r>
              <a:rPr lang="ko-KR" altLang="en-US" sz="1400" dirty="0">
                <a:latin typeface="+mn-ea"/>
              </a:rPr>
              <a:t>그 후 마법사는 </a:t>
            </a:r>
            <a:r>
              <a:rPr lang="ko-KR" altLang="en-US" sz="1400" dirty="0" err="1">
                <a:latin typeface="+mn-ea"/>
              </a:rPr>
              <a:t>엘파바가</a:t>
            </a:r>
            <a:r>
              <a:rPr lang="ko-KR" altLang="en-US" sz="1400" dirty="0">
                <a:latin typeface="+mn-ea"/>
              </a:rPr>
              <a:t> 사악한 마녀라고 공포한다</a:t>
            </a:r>
            <a:r>
              <a:rPr lang="en-US" altLang="ko-KR" sz="1400" dirty="0">
                <a:latin typeface="+mn-ea"/>
              </a:rPr>
              <a:t>. </a:t>
            </a:r>
            <a:r>
              <a:rPr lang="ko-KR" altLang="en-US" sz="1400" dirty="0" err="1">
                <a:latin typeface="+mn-ea"/>
              </a:rPr>
              <a:t>글린다와</a:t>
            </a:r>
            <a:r>
              <a:rPr lang="ko-KR" altLang="en-US" sz="1400" dirty="0">
                <a:latin typeface="+mn-ea"/>
              </a:rPr>
              <a:t> 작별을 하면서 자신의 신념에 따라 주어진 운명을 받아들인다</a:t>
            </a:r>
            <a:r>
              <a:rPr lang="en-US" altLang="ko-KR" sz="1400" dirty="0">
                <a:latin typeface="+mn-ea"/>
              </a:rPr>
              <a:t>. </a:t>
            </a:r>
            <a:r>
              <a:rPr lang="ko-KR" altLang="en-US" sz="1400" dirty="0">
                <a:latin typeface="+mn-ea"/>
              </a:rPr>
              <a:t>불의를 참지 못하는 성품의 </a:t>
            </a:r>
            <a:r>
              <a:rPr lang="ko-KR" altLang="en-US" sz="1400" dirty="0" err="1">
                <a:latin typeface="+mn-ea"/>
              </a:rPr>
              <a:t>엘파바가</a:t>
            </a:r>
            <a:r>
              <a:rPr lang="ko-KR" altLang="en-US" sz="1400" dirty="0">
                <a:latin typeface="+mn-ea"/>
              </a:rPr>
              <a:t> 주류 사회가 </a:t>
            </a:r>
            <a:r>
              <a:rPr lang="ko-KR" altLang="en-US" sz="1400" dirty="0" err="1">
                <a:latin typeface="+mn-ea"/>
              </a:rPr>
              <a:t>만들어놓은</a:t>
            </a:r>
            <a:r>
              <a:rPr lang="ko-KR" altLang="en-US" sz="1400" dirty="0">
                <a:latin typeface="+mn-ea"/>
              </a:rPr>
              <a:t> 선악 기준에 저항하며 자신의 길을 확립해 간다는 내용이다</a:t>
            </a:r>
            <a:r>
              <a:rPr lang="en-US" altLang="ko-KR" sz="1400" dirty="0">
                <a:latin typeface="+mn-ea"/>
              </a:rPr>
              <a:t>.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F30F877E-AD20-07BD-7896-B19CB452492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063092" y="3594805"/>
            <a:ext cx="6400759" cy="1247678"/>
          </a:xfrm>
          <a:prstGeom prst="rect">
            <a:avLst/>
          </a:prstGeom>
        </p:spPr>
      </p:pic>
      <p:pic>
        <p:nvPicPr>
          <p:cNvPr id="10" name="[아침나라 중음①]_3단원_교과서_89쪽_3.중력을 벗어나_음원편집">
            <a:hlinkClick r:id="" action="ppaction://media"/>
            <a:extLst>
              <a:ext uri="{FF2B5EF4-FFF2-40B4-BE49-F238E27FC236}">
                <a16:creationId xmlns:a16="http://schemas.microsoft.com/office/drawing/2014/main" id="{902188C6-89B2-1E59-89BC-8CB3CCC27D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72625" y="3975099"/>
            <a:ext cx="346075" cy="34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5472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F29DC1E-0703-2D9C-F7A1-315C13507A7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ko-KR" altLang="en-US" dirty="0"/>
              <a:t>뮤지컬</a:t>
            </a:r>
            <a:r>
              <a:rPr lang="en-US" altLang="ko-KR" dirty="0"/>
              <a:t> </a:t>
            </a:r>
            <a:r>
              <a:rPr lang="ko-KR" altLang="en-US" dirty="0"/>
              <a:t>「</a:t>
            </a:r>
            <a:r>
              <a:rPr lang="ko-KR" altLang="en-US" dirty="0" err="1"/>
              <a:t>위키드</a:t>
            </a:r>
            <a:r>
              <a:rPr lang="ko-KR" altLang="en-US" dirty="0"/>
              <a:t>」 주요 넘버 감상하기</a:t>
            </a: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20E3A9E6-BB39-9E68-D44B-EA66DDA54904}"/>
              </a:ext>
            </a:extLst>
          </p:cNvPr>
          <p:cNvSpPr/>
          <p:nvPr/>
        </p:nvSpPr>
        <p:spPr>
          <a:xfrm>
            <a:off x="1162160" y="1576479"/>
            <a:ext cx="1434990" cy="299624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널 만났기에</a:t>
            </a:r>
            <a:endParaRPr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1D3F2F-A2FE-6AF9-F439-7C3DD6B8506D}"/>
              </a:ext>
            </a:extLst>
          </p:cNvPr>
          <p:cNvSpPr txBox="1"/>
          <p:nvPr/>
        </p:nvSpPr>
        <p:spPr>
          <a:xfrm>
            <a:off x="1606605" y="2048700"/>
            <a:ext cx="9569340" cy="697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 err="1"/>
              <a:t>엘파바와</a:t>
            </a:r>
            <a:r>
              <a:rPr lang="ko-KR" altLang="en-US" sz="1400" dirty="0"/>
              <a:t> </a:t>
            </a:r>
            <a:r>
              <a:rPr lang="ko-KR" altLang="en-US" sz="1400" dirty="0" err="1"/>
              <a:t>글린다의</a:t>
            </a:r>
            <a:r>
              <a:rPr lang="ko-KR" altLang="en-US" sz="1400" dirty="0"/>
              <a:t> 우정이 절정이 되는 장면의 곡이다</a:t>
            </a:r>
            <a:r>
              <a:rPr lang="en-US" altLang="ko-KR" sz="1400" dirty="0"/>
              <a:t>. </a:t>
            </a:r>
            <a:r>
              <a:rPr lang="ko-KR" altLang="en-US" sz="1400" dirty="0"/>
              <a:t>각각 솔로 파트로 진행하다가 곡의 후반부에서 같이 듀엣으로 전개되는데</a:t>
            </a:r>
            <a:r>
              <a:rPr lang="en-US" altLang="ko-KR" sz="1400" dirty="0"/>
              <a:t>, </a:t>
            </a:r>
            <a:r>
              <a:rPr lang="ko-KR" altLang="en-US" sz="1400" dirty="0"/>
              <a:t>각자의 길을 걷게 되는 상황을 하나의 음악으로 엮어내면서 이들의 운명을 묘사하고 있다</a:t>
            </a:r>
            <a:r>
              <a:rPr lang="en-US" altLang="ko-KR" sz="1400" dirty="0"/>
              <a:t>.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F30F877E-AD20-07BD-7896-B19CB452492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363149" y="3219185"/>
            <a:ext cx="5878452" cy="1131384"/>
          </a:xfrm>
          <a:prstGeom prst="rect">
            <a:avLst/>
          </a:prstGeom>
        </p:spPr>
      </p:pic>
      <p:pic>
        <p:nvPicPr>
          <p:cNvPr id="10" name="[아침나라 중음①]_3단원_교과서_89쪽_4.널 만났기에_음원편집">
            <a:hlinkClick r:id="" action="ppaction://media"/>
            <a:extLst>
              <a:ext uri="{FF2B5EF4-FFF2-40B4-BE49-F238E27FC236}">
                <a16:creationId xmlns:a16="http://schemas.microsoft.com/office/drawing/2014/main" id="{FE0C7D1C-3B1C-6ED5-E99C-9B2D7D0E61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01175" y="3524249"/>
            <a:ext cx="371475" cy="37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0078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내지 마스터">
  <a:themeElements>
    <a:clrScheme name="움직이는 텍스트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비행기 구름">
  <a:themeElements>
    <a:clrScheme name="비행기 구름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비행기 구름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비행기 구름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5345</TotalTime>
  <Words>757</Words>
  <Application>Microsoft Office PowerPoint</Application>
  <PresentationFormat>와이드스크린</PresentationFormat>
  <Paragraphs>89</Paragraphs>
  <Slides>11</Slides>
  <Notes>10</Notes>
  <HiddenSlides>0</HiddenSlides>
  <MMClips>4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3</vt:i4>
      </vt:variant>
      <vt:variant>
        <vt:lpstr>슬라이드 제목</vt:lpstr>
      </vt:variant>
      <vt:variant>
        <vt:i4>11</vt:i4>
      </vt:variant>
    </vt:vector>
  </HeadingPairs>
  <TitlesOfParts>
    <vt:vector size="20" baseType="lpstr">
      <vt:lpstr>Arial</vt:lpstr>
      <vt:lpstr>나눔고딕</vt:lpstr>
      <vt:lpstr>NanumGothicExtraBold</vt:lpstr>
      <vt:lpstr>Century Gothic</vt:lpstr>
      <vt:lpstr>Spoqa Han Sans Neo</vt:lpstr>
      <vt:lpstr>맑은 고딕</vt:lpstr>
      <vt:lpstr>내지 마스터</vt:lpstr>
      <vt:lpstr>뒤표지 마스터</vt:lpstr>
      <vt:lpstr>비행기 구름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아침나라</dc:creator>
  <cp:lastModifiedBy>황근식</cp:lastModifiedBy>
  <cp:revision>245</cp:revision>
  <dcterms:created xsi:type="dcterms:W3CDTF">2024-07-03T01:17:18Z</dcterms:created>
  <dcterms:modified xsi:type="dcterms:W3CDTF">2025-03-26T08:23:30Z</dcterms:modified>
</cp:coreProperties>
</file>