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sldIdLst>
    <p:sldId id="292" r:id="rId5"/>
    <p:sldId id="298" r:id="rId6"/>
    <p:sldId id="348" r:id="rId7"/>
    <p:sldId id="352" r:id="rId8"/>
    <p:sldId id="317" r:id="rId9"/>
    <p:sldId id="355" r:id="rId10"/>
    <p:sldId id="354" r:id="rId11"/>
    <p:sldId id="356" r:id="rId12"/>
    <p:sldId id="350" r:id="rId13"/>
    <p:sldId id="358" r:id="rId14"/>
    <p:sldId id="357" r:id="rId15"/>
    <p:sldId id="295" r:id="rId16"/>
  </p:sldIdLst>
  <p:sldSz cx="12192000" cy="6858000"/>
  <p:notesSz cx="6858000" cy="9144000"/>
  <p:embeddedFontLst>
    <p:embeddedFont>
      <p:font typeface="NanumGothicExtraBold" pitchFamily="2" charset="-127"/>
      <p:bold r:id="rId18"/>
    </p:embeddedFont>
    <p:embeddedFont>
      <p:font typeface="Spoqa Han Sans Neo" panose="020B0600000101010101" charset="0"/>
      <p:regular r:id="rId19"/>
      <p:bold r:id="rId20"/>
      <p:italic r:id="rId21"/>
      <p:boldItalic r:id="rId22"/>
    </p:embeddedFont>
    <p:embeddedFont>
      <p:font typeface="나눔고딕" pitchFamily="2" charset="-127"/>
      <p:regular r:id="rId23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52"/>
            <p14:sldId id="317"/>
            <p14:sldId id="355"/>
            <p14:sldId id="354"/>
            <p14:sldId id="356"/>
            <p14:sldId id="350"/>
            <p14:sldId id="358"/>
            <p14:sldId id="357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37" autoAdjust="0"/>
    <p:restoredTop sz="94145" autoAdjust="0"/>
  </p:normalViewPr>
  <p:slideViewPr>
    <p:cSldViewPr snapToGrid="0" showGuides="1">
      <p:cViewPr varScale="1">
        <p:scale>
          <a:sx n="150" d="100"/>
          <a:sy n="150" d="100"/>
        </p:scale>
        <p:origin x="106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2025-07-15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ko-KR" altLang="en-US" sz="4400" dirty="0">
                <a:solidFill>
                  <a:schemeClr val="tx1"/>
                </a:solidFill>
                <a:latin typeface="+mn-ea"/>
                <a:ea typeface="+mn-ea"/>
              </a:rPr>
              <a:t>고전주의</a:t>
            </a:r>
            <a:r>
              <a:rPr kumimoji="1" lang="ko-KR" altLang="en-US" sz="4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음악</a:t>
            </a:r>
            <a:endParaRPr kumimoji="1" lang="en-US" altLang="ko-KR" sz="4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Ⅲ</a:t>
            </a:r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감상으로 느끼는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88~89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934D5-A310-4237-EDCE-166C2DF4C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8BA5093-D5C7-34E3-7CE7-85340CCD95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교향곡 </a:t>
            </a:r>
            <a:r>
              <a:rPr kumimoji="1" lang="en-US" altLang="ko-KR" dirty="0">
                <a:latin typeface="+mn-ea"/>
                <a:ea typeface="+mn-ea"/>
              </a:rPr>
              <a:t>6</a:t>
            </a:r>
            <a:r>
              <a:rPr kumimoji="1" lang="ko-KR" altLang="en-US" dirty="0">
                <a:latin typeface="+mn-ea"/>
                <a:ea typeface="+mn-ea"/>
              </a:rPr>
              <a:t>번 ‘전원’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CA332F8-E30C-C3AC-9676-C9B6A7DE1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126" y="1239777"/>
            <a:ext cx="6941661" cy="2189223"/>
          </a:xfrm>
          <a:prstGeom prst="rect">
            <a:avLst/>
          </a:prstGeom>
        </p:spPr>
      </p:pic>
      <p:sp>
        <p:nvSpPr>
          <p:cNvPr id="2" name="사각형: 위쪽 모서리의 한쪽은 둥글고 다른 한쪽은 잘림 1">
            <a:extLst>
              <a:ext uri="{FF2B5EF4-FFF2-40B4-BE49-F238E27FC236}">
                <a16:creationId xmlns:a16="http://schemas.microsoft.com/office/drawing/2014/main" id="{224BE8D0-4570-1824-FEB8-5DDEFDEDD117}"/>
              </a:ext>
            </a:extLst>
          </p:cNvPr>
          <p:cNvSpPr/>
          <p:nvPr/>
        </p:nvSpPr>
        <p:spPr>
          <a:xfrm>
            <a:off x="1776219" y="1353054"/>
            <a:ext cx="1509089" cy="300537"/>
          </a:xfrm>
          <a:prstGeom prst="snip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음악적 흐름</a:t>
            </a:r>
          </a:p>
        </p:txBody>
      </p:sp>
      <p:sp>
        <p:nvSpPr>
          <p:cNvPr id="5" name="사각형: 위쪽 모서리의 한쪽은 둥글고 다른 한쪽은 잘림 4">
            <a:extLst>
              <a:ext uri="{FF2B5EF4-FFF2-40B4-BE49-F238E27FC236}">
                <a16:creationId xmlns:a16="http://schemas.microsoft.com/office/drawing/2014/main" id="{86DEB779-3DDB-D596-E357-136EF49F990E}"/>
              </a:ext>
            </a:extLst>
          </p:cNvPr>
          <p:cNvSpPr/>
          <p:nvPr/>
        </p:nvSpPr>
        <p:spPr>
          <a:xfrm>
            <a:off x="1776218" y="4225834"/>
            <a:ext cx="1509089" cy="521466"/>
          </a:xfrm>
          <a:prstGeom prst="snip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소나타 형식</a:t>
            </a:r>
            <a:r>
              <a:rPr lang="en-US" altLang="ko-KR" sz="1200" dirty="0"/>
              <a:t>(Sonata Form)</a:t>
            </a:r>
            <a:endParaRPr lang="ko-KR" altLang="en-US" sz="1200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9892448A-2DEC-5678-9937-6B68DE80D41F}"/>
              </a:ext>
            </a:extLst>
          </p:cNvPr>
          <p:cNvSpPr txBox="1">
            <a:spLocks/>
          </p:cNvSpPr>
          <p:nvPr/>
        </p:nvSpPr>
        <p:spPr>
          <a:xfrm>
            <a:off x="3761503" y="4309974"/>
            <a:ext cx="7368051" cy="12145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소나타 형식은 ‘</a:t>
            </a:r>
            <a:r>
              <a:rPr kumimoji="1" lang="ko-KR" altLang="en-US" sz="1400" b="0" dirty="0" err="1">
                <a:latin typeface="+mn-ea"/>
                <a:ea typeface="+mn-ea"/>
              </a:rPr>
              <a:t>제시부</a:t>
            </a:r>
            <a:r>
              <a:rPr kumimoji="1" lang="en-US" altLang="ko-KR" sz="1400" b="0" dirty="0">
                <a:latin typeface="+mn-ea"/>
                <a:ea typeface="+mn-ea"/>
              </a:rPr>
              <a:t>-</a:t>
            </a:r>
            <a:r>
              <a:rPr kumimoji="1" lang="ko-KR" altLang="en-US" sz="1400" b="0" dirty="0" err="1">
                <a:latin typeface="+mn-ea"/>
                <a:ea typeface="+mn-ea"/>
              </a:rPr>
              <a:t>전개부</a:t>
            </a:r>
            <a:r>
              <a:rPr kumimoji="1" lang="en-US" altLang="ko-KR" sz="1400" b="0" dirty="0">
                <a:latin typeface="+mn-ea"/>
                <a:ea typeface="+mn-ea"/>
              </a:rPr>
              <a:t>(</a:t>
            </a:r>
            <a:r>
              <a:rPr kumimoji="1" lang="ko-KR" altLang="en-US" sz="1400" b="0" dirty="0" err="1">
                <a:latin typeface="+mn-ea"/>
                <a:ea typeface="+mn-ea"/>
              </a:rPr>
              <a:t>발전부</a:t>
            </a:r>
            <a:r>
              <a:rPr kumimoji="1" lang="en-US" altLang="ko-KR" sz="1400" b="0" dirty="0">
                <a:latin typeface="+mn-ea"/>
                <a:ea typeface="+mn-ea"/>
              </a:rPr>
              <a:t>)-</a:t>
            </a:r>
            <a:r>
              <a:rPr kumimoji="1" lang="ko-KR" altLang="en-US" sz="1400" b="0" dirty="0" err="1">
                <a:latin typeface="+mn-ea"/>
                <a:ea typeface="+mn-ea"/>
              </a:rPr>
              <a:t>재현부’의</a:t>
            </a:r>
            <a:r>
              <a:rPr kumimoji="1" lang="ko-KR" altLang="en-US" sz="1400" b="0" dirty="0">
                <a:latin typeface="+mn-ea"/>
                <a:ea typeface="+mn-ea"/>
              </a:rPr>
              <a:t> 형태로 이루어진다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고전 시대에 형식미를 중요하게 다룬 하이든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모차르트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베토벤 등에 의해 완성되었다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주로 교향곡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소나타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협주곡 등의 </a:t>
            </a:r>
            <a:r>
              <a:rPr kumimoji="1" lang="en-US" altLang="ko-KR" sz="1400" b="0" dirty="0">
                <a:latin typeface="+mn-ea"/>
                <a:ea typeface="+mn-ea"/>
              </a:rPr>
              <a:t>1</a:t>
            </a:r>
            <a:r>
              <a:rPr kumimoji="1" lang="ko-KR" altLang="en-US" sz="1400" b="0" dirty="0">
                <a:latin typeface="+mn-ea"/>
                <a:ea typeface="+mn-ea"/>
              </a:rPr>
              <a:t>악장에 사용된다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44120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CA51B-6A9D-2CE0-1778-F74EF651E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0102937-47E9-B6A1-C747-A8DF1088B3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고전주의 시대 작곡가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F848FE6-2DA2-1339-4A40-340246DACE3A}"/>
              </a:ext>
            </a:extLst>
          </p:cNvPr>
          <p:cNvSpPr/>
          <p:nvPr/>
        </p:nvSpPr>
        <p:spPr>
          <a:xfrm>
            <a:off x="1135772" y="1934915"/>
            <a:ext cx="4823068" cy="378923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accent1">
                    <a:lumMod val="50000"/>
                  </a:schemeClr>
                </a:solidFill>
              </a:rPr>
              <a:t>베토벤</a:t>
            </a:r>
            <a:r>
              <a:rPr lang="en-US" altLang="ko-KR" sz="1400" dirty="0">
                <a:solidFill>
                  <a:schemeClr val="accent1">
                    <a:lumMod val="50000"/>
                  </a:schemeClr>
                </a:solidFill>
              </a:rPr>
              <a:t>(Beethoven, Ludwig van, 1770~1827, </a:t>
            </a:r>
            <a:r>
              <a:rPr lang="ko-KR" altLang="en-US" sz="1400" dirty="0">
                <a:solidFill>
                  <a:schemeClr val="accent1">
                    <a:lumMod val="50000"/>
                  </a:schemeClr>
                </a:solidFill>
              </a:rPr>
              <a:t>독일</a:t>
            </a:r>
            <a:r>
              <a:rPr lang="en-US" altLang="ko-KR" sz="14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5EC69-1887-11C9-90B1-EB3D38FD0142}"/>
              </a:ext>
            </a:extLst>
          </p:cNvPr>
          <p:cNvSpPr txBox="1"/>
          <p:nvPr/>
        </p:nvSpPr>
        <p:spPr>
          <a:xfrm>
            <a:off x="4245065" y="2819333"/>
            <a:ext cx="7504975" cy="2260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독일 본의 음악가 집안에서 태어나 어린 시절부터 아버지에게 음악 교육을 받았으며 남다른 노력과 열정으로 </a:t>
            </a:r>
            <a:r>
              <a:rPr lang="en-US" altLang="ko-KR" sz="1600" dirty="0">
                <a:latin typeface="+mn-ea"/>
              </a:rPr>
              <a:t>11</a:t>
            </a:r>
            <a:r>
              <a:rPr lang="ko-KR" altLang="en-US" sz="1600" dirty="0">
                <a:latin typeface="+mn-ea"/>
              </a:rPr>
              <a:t>세 때부터 연주자로 활동하였다</a:t>
            </a:r>
            <a:r>
              <a:rPr lang="en-US" altLang="ko-KR" sz="1600" dirty="0">
                <a:latin typeface="+mn-ea"/>
              </a:rPr>
              <a:t>. &lt;</a:t>
            </a:r>
            <a:r>
              <a:rPr lang="ko-KR" altLang="en-US" sz="1600" dirty="0">
                <a:latin typeface="+mn-ea"/>
              </a:rPr>
              <a:t>교향곡 </a:t>
            </a:r>
            <a:r>
              <a:rPr lang="en-US" altLang="ko-KR" sz="1600" dirty="0">
                <a:latin typeface="+mn-ea"/>
              </a:rPr>
              <a:t>9</a:t>
            </a:r>
            <a:r>
              <a:rPr lang="ko-KR" altLang="en-US" sz="1600" dirty="0">
                <a:latin typeface="+mn-ea"/>
              </a:rPr>
              <a:t>번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합창</a:t>
            </a:r>
            <a:r>
              <a:rPr lang="en-US" altLang="ko-KR" sz="1600" dirty="0">
                <a:latin typeface="+mn-ea"/>
              </a:rPr>
              <a:t>&gt;</a:t>
            </a:r>
            <a:r>
              <a:rPr lang="ko-KR" altLang="en-US" sz="1600" dirty="0">
                <a:latin typeface="+mn-ea"/>
              </a:rPr>
              <a:t>을 작곡할 무렵에는 귀가 전혀 들리지 않았으며 경제적으로 궁핍하였으나 베토벤은 절망과 슬픔 속에서도 좌절하지 않고 불멸의 음악을 만들어 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그는 고전파 최고의 경지에 도달함과 동시에 낭만파 음악의 길을 열어 </a:t>
            </a:r>
            <a:r>
              <a:rPr lang="en-US" altLang="ko-KR" sz="1600" dirty="0">
                <a:latin typeface="+mn-ea"/>
              </a:rPr>
              <a:t>19</a:t>
            </a:r>
            <a:r>
              <a:rPr lang="ko-KR" altLang="en-US" sz="1600" dirty="0">
                <a:latin typeface="+mn-ea"/>
              </a:rPr>
              <a:t>세기 이후의 음악에 큰 영향을 끼쳤다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0D06FB1-3A1E-FA4F-484D-0A8D5D2B1F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39546" y="2784261"/>
            <a:ext cx="2170962" cy="215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1901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3200" dirty="0">
                <a:latin typeface="+mn-ea"/>
                <a:ea typeface="+mn-ea"/>
              </a:rPr>
              <a:t>고전주의 음악을 감상하고</a:t>
            </a:r>
            <a:r>
              <a:rPr kumimoji="1" lang="en-US" altLang="ko-KR" sz="3200" dirty="0">
                <a:latin typeface="+mn-ea"/>
                <a:ea typeface="+mn-ea"/>
              </a:rPr>
              <a:t>, </a:t>
            </a:r>
          </a:p>
          <a:p>
            <a:r>
              <a:rPr kumimoji="1" lang="ko-KR" altLang="en-US" sz="3200" dirty="0">
                <a:latin typeface="+mn-ea"/>
                <a:ea typeface="+mn-ea"/>
              </a:rPr>
              <a:t>음악의 특징을 설명할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고전주의 시대의 사회</a:t>
            </a:r>
            <a:r>
              <a:rPr kumimoji="1" lang="en-US" altLang="ko-KR" dirty="0">
                <a:latin typeface="+mn-ea"/>
                <a:ea typeface="+mn-ea"/>
              </a:rPr>
              <a:t>·</a:t>
            </a:r>
            <a:r>
              <a:rPr kumimoji="1" lang="ko-KR" altLang="en-US" dirty="0">
                <a:latin typeface="+mn-ea"/>
                <a:ea typeface="+mn-ea"/>
              </a:rPr>
              <a:t>문화적 배경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420FA439-7FA6-B0A1-959B-406557443694}"/>
              </a:ext>
            </a:extLst>
          </p:cNvPr>
          <p:cNvSpPr txBox="1">
            <a:spLocks/>
          </p:cNvSpPr>
          <p:nvPr/>
        </p:nvSpPr>
        <p:spPr>
          <a:xfrm>
            <a:off x="1981200" y="4684091"/>
            <a:ext cx="9048750" cy="120715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계몽주의 영향으로 시민권이 향상되고 자유주의의 물결이 일어났으며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산업 혁명이 추진되어 새로운 기술 혁신으로 사회 경제 구조의 변화를 가져왔다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중산층 확대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프랑스 혁명을 배경으로 귀족으로부터 중산층으로의 힘의 전환이 이루어지며 중산층을 위한 공공 음악회장이 등장하게 되었다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  <a:endParaRPr kumimoji="1" lang="ko-KR" altLang="en-US" sz="1600" b="0" dirty="0">
              <a:latin typeface="+mn-ea"/>
              <a:ea typeface="+mn-ea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3F9A0C03-C791-4C81-9ED7-657CBAAEC5AE}"/>
              </a:ext>
            </a:extLst>
          </p:cNvPr>
          <p:cNvCxnSpPr>
            <a:cxnSpLocks/>
          </p:cNvCxnSpPr>
          <p:nvPr/>
        </p:nvCxnSpPr>
        <p:spPr>
          <a:xfrm>
            <a:off x="847747" y="663262"/>
            <a:ext cx="1669234" cy="0"/>
          </a:xfrm>
          <a:prstGeom prst="line">
            <a:avLst/>
          </a:prstGeom>
          <a:ln w="9525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5701ED9-9BD4-4D23-B9A6-E539E6982018}"/>
              </a:ext>
            </a:extLst>
          </p:cNvPr>
          <p:cNvSpPr txBox="1"/>
          <p:nvPr/>
        </p:nvSpPr>
        <p:spPr>
          <a:xfrm>
            <a:off x="953621" y="690693"/>
            <a:ext cx="14574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chemeClr val="accent2"/>
                </a:solidFill>
                <a:latin typeface="+mn-ea"/>
              </a:rPr>
              <a:t>1750</a:t>
            </a:r>
            <a:r>
              <a:rPr lang="ko-KR" altLang="en-US" sz="1050" dirty="0">
                <a:solidFill>
                  <a:schemeClr val="accent2"/>
                </a:solidFill>
                <a:latin typeface="+mn-ea"/>
              </a:rPr>
              <a:t>년</a:t>
            </a:r>
            <a:r>
              <a:rPr lang="en-US" altLang="ko-KR" sz="1050" dirty="0">
                <a:solidFill>
                  <a:schemeClr val="accent2"/>
                </a:solidFill>
                <a:latin typeface="+mn-ea"/>
              </a:rPr>
              <a:t>~19</a:t>
            </a:r>
            <a:r>
              <a:rPr lang="ko-KR" altLang="en-US" sz="1050" dirty="0">
                <a:solidFill>
                  <a:schemeClr val="accent2"/>
                </a:solidFill>
                <a:latin typeface="+mn-ea"/>
              </a:rPr>
              <a:t>세기 초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E94BF4C-2F69-49DC-96C5-E6A10C1E2C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19784" y="1330939"/>
            <a:ext cx="3079978" cy="24241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C441C2D-12DA-446C-B6CD-F4E63390A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65182" y="1111538"/>
            <a:ext cx="3172654" cy="26551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A76B66-7DFD-469D-AABA-502AB5674D62}"/>
              </a:ext>
            </a:extLst>
          </p:cNvPr>
          <p:cNvSpPr txBox="1"/>
          <p:nvPr/>
        </p:nvSpPr>
        <p:spPr>
          <a:xfrm>
            <a:off x="2749326" y="3885921"/>
            <a:ext cx="2820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solidFill>
                  <a:schemeClr val="accent4">
                    <a:lumMod val="75000"/>
                  </a:schemeClr>
                </a:solidFill>
              </a:rPr>
              <a:t>▲ 계몽주의를 배경으로 시민권 향상</a:t>
            </a:r>
            <a:endParaRPr lang="ko-KR" alt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E68787-F54A-4F4D-B98E-D0482E4EF2BC}"/>
              </a:ext>
            </a:extLst>
          </p:cNvPr>
          <p:cNvSpPr txBox="1"/>
          <p:nvPr/>
        </p:nvSpPr>
        <p:spPr>
          <a:xfrm>
            <a:off x="7545669" y="3885921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▲ 음악 수요층의 확대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21BA897C-94EF-515F-1E93-B989B612B684}"/>
              </a:ext>
            </a:extLst>
          </p:cNvPr>
          <p:cNvCxnSpPr>
            <a:cxnSpLocks/>
          </p:cNvCxnSpPr>
          <p:nvPr/>
        </p:nvCxnSpPr>
        <p:spPr>
          <a:xfrm>
            <a:off x="1947331" y="5060002"/>
            <a:ext cx="927551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7C478A31-96EF-E0B3-E9E5-1F69866CCA37}"/>
              </a:ext>
            </a:extLst>
          </p:cNvPr>
          <p:cNvSpPr/>
          <p:nvPr/>
        </p:nvSpPr>
        <p:spPr>
          <a:xfrm>
            <a:off x="1194528" y="3565691"/>
            <a:ext cx="4375692" cy="1067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accent2">
                    <a:lumMod val="50000"/>
                  </a:schemeClr>
                </a:solidFill>
              </a:rPr>
              <a:t>계몽주의</a:t>
            </a:r>
            <a:endParaRPr lang="en-US" altLang="ko-KR" sz="12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경험에 의한 이성 존중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무지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미신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낡은 제도와 관습 타파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인간의 존엄성과 자유권 강조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시민 계급의 인권 성장</a:t>
            </a:r>
            <a:endParaRPr lang="en-US" altLang="ko-KR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고전주의 음악 이해하기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텍스트 개체 틀 2">
            <a:extLst>
              <a:ext uri="{FF2B5EF4-FFF2-40B4-BE49-F238E27FC236}">
                <a16:creationId xmlns:a16="http://schemas.microsoft.com/office/drawing/2014/main" id="{52BE16A4-80A4-3F24-DAAF-8EA2120485B5}"/>
              </a:ext>
            </a:extLst>
          </p:cNvPr>
          <p:cNvSpPr txBox="1">
            <a:spLocks/>
          </p:cNvSpPr>
          <p:nvPr/>
        </p:nvSpPr>
        <p:spPr>
          <a:xfrm>
            <a:off x="1608067" y="1585366"/>
            <a:ext cx="9669533" cy="116656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가장 높은 계급의 시민을 뜻하는 라틴어의 </a:t>
            </a:r>
            <a:r>
              <a:rPr kumimoji="1" lang="ko-KR" altLang="en-US" sz="1600" b="0" dirty="0" err="1">
                <a:latin typeface="+mn-ea"/>
                <a:ea typeface="+mn-ea"/>
              </a:rPr>
              <a:t>클라시쿠스</a:t>
            </a:r>
            <a:r>
              <a:rPr kumimoji="1" lang="en-US" altLang="ko-KR" sz="1600" b="0" dirty="0">
                <a:latin typeface="+mn-ea"/>
                <a:ea typeface="+mn-ea"/>
              </a:rPr>
              <a:t>(classicus)</a:t>
            </a:r>
            <a:r>
              <a:rPr kumimoji="1" lang="ko-KR" altLang="en-US" sz="1600" b="0" dirty="0">
                <a:latin typeface="+mn-ea"/>
                <a:ea typeface="+mn-ea"/>
              </a:rPr>
              <a:t>에서 유래된 고전</a:t>
            </a:r>
            <a:r>
              <a:rPr kumimoji="1" lang="en-US" altLang="ko-KR" sz="1600" b="0" dirty="0">
                <a:latin typeface="+mn-ea"/>
                <a:ea typeface="+mn-ea"/>
              </a:rPr>
              <a:t>(classic)</a:t>
            </a:r>
            <a:r>
              <a:rPr kumimoji="1" lang="ko-KR" altLang="en-US" sz="1600" b="0" dirty="0">
                <a:latin typeface="+mn-ea"/>
                <a:ea typeface="+mn-ea"/>
              </a:rPr>
              <a:t>이라는 말은 최상급이나 영속적인 가치가 있는 것을 지칭할 때 사용한다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음악에 있어서 대중음악과의 구별을 위해 넓은 의미로 사용하기도 하지만 보통 하이든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모차르트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베토벤이 활동했던 시대의 음악을 말한다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  <a:endParaRPr kumimoji="1" lang="ko-KR" altLang="en-US" sz="1600" b="0" dirty="0">
              <a:latin typeface="+mn-ea"/>
              <a:ea typeface="+mn-ea"/>
            </a:endParaRPr>
          </a:p>
        </p:txBody>
      </p:sp>
      <p:sp>
        <p:nvSpPr>
          <p:cNvPr id="5" name="사각형: 위쪽 모서리의 한쪽은 둥글고 다른 한쪽은 잘림 4">
            <a:extLst>
              <a:ext uri="{FF2B5EF4-FFF2-40B4-BE49-F238E27FC236}">
                <a16:creationId xmlns:a16="http://schemas.microsoft.com/office/drawing/2014/main" id="{3FB93582-4E1A-C92D-8260-A29AEC8CEAAA}"/>
              </a:ext>
            </a:extLst>
          </p:cNvPr>
          <p:cNvSpPr/>
          <p:nvPr/>
        </p:nvSpPr>
        <p:spPr>
          <a:xfrm>
            <a:off x="1292894" y="3643790"/>
            <a:ext cx="2562825" cy="300537"/>
          </a:xfrm>
          <a:prstGeom prst="snip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/>
              <a:t>음악적 특징</a:t>
            </a:r>
            <a:endParaRPr lang="ko-KR" altLang="en-US" sz="1200" dirty="0"/>
          </a:p>
        </p:txBody>
      </p:sp>
      <p:sp>
        <p:nvSpPr>
          <p:cNvPr id="6" name="사각형: 위쪽 모서리의 한쪽은 둥글고 다른 한쪽은 잘림 5">
            <a:extLst>
              <a:ext uri="{FF2B5EF4-FFF2-40B4-BE49-F238E27FC236}">
                <a16:creationId xmlns:a16="http://schemas.microsoft.com/office/drawing/2014/main" id="{11AB0FD6-1903-691C-E752-D13C0993A631}"/>
              </a:ext>
            </a:extLst>
          </p:cNvPr>
          <p:cNvSpPr/>
          <p:nvPr/>
        </p:nvSpPr>
        <p:spPr>
          <a:xfrm>
            <a:off x="1292894" y="1077065"/>
            <a:ext cx="2562826" cy="300537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고전주의 음악</a:t>
            </a:r>
            <a:r>
              <a:rPr lang="en-US" altLang="ko-KR" sz="1200" dirty="0"/>
              <a:t>(Classical Music)</a:t>
            </a:r>
            <a:endParaRPr lang="ko-KR" altLang="en-US" sz="1200" dirty="0"/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B4B53AB3-59FA-C75E-5059-E6A030718A65}"/>
              </a:ext>
            </a:extLst>
          </p:cNvPr>
          <p:cNvSpPr txBox="1">
            <a:spLocks/>
          </p:cNvSpPr>
          <p:nvPr/>
        </p:nvSpPr>
        <p:spPr>
          <a:xfrm>
            <a:off x="1608067" y="4075891"/>
            <a:ext cx="9753353" cy="145542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성격이 다른 두개의 주제가 전개되는 소나타 형식이 생겨났고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소나타와 실내악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교향곡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협주곡 등이 탄생 되었다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또한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계몽주의와 합리주의의 영향으로 화성적인 음악과 형식미가 중시되었고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절대 음악이 작곡되었다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소나타 형식이 완성되면서 독주 소나타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교향곡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협주곡 등이 작곡되었으며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일반 대중들을 위한 음악 활동과 연주회장이 생겨났다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  <a:endParaRPr kumimoji="1" lang="ko-KR" altLang="en-US" sz="1600" b="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EB79-DB4B-582E-9C87-2812C988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C6BCFE-D9C0-941F-9FBE-7A2BA71A6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현악 </a:t>
            </a:r>
            <a:r>
              <a:rPr kumimoji="1" lang="en-US" altLang="ko-KR" dirty="0">
                <a:latin typeface="+mn-ea"/>
                <a:ea typeface="+mn-ea"/>
              </a:rPr>
              <a:t>4</a:t>
            </a:r>
            <a:r>
              <a:rPr kumimoji="1" lang="ko-KR" altLang="en-US" dirty="0">
                <a:latin typeface="+mn-ea"/>
                <a:ea typeface="+mn-ea"/>
              </a:rPr>
              <a:t>중주 </a:t>
            </a:r>
            <a:r>
              <a:rPr kumimoji="1" lang="en-US" altLang="ko-KR" dirty="0">
                <a:latin typeface="+mn-ea"/>
                <a:ea typeface="+mn-ea"/>
              </a:rPr>
              <a:t>3</a:t>
            </a:r>
            <a:r>
              <a:rPr kumimoji="1" lang="ko-KR" altLang="en-US" dirty="0">
                <a:latin typeface="+mn-ea"/>
                <a:ea typeface="+mn-ea"/>
              </a:rPr>
              <a:t>번 ‘황제’ 제</a:t>
            </a:r>
            <a:r>
              <a:rPr kumimoji="1" lang="en-US" altLang="ko-KR" dirty="0">
                <a:latin typeface="+mn-ea"/>
                <a:ea typeface="+mn-ea"/>
              </a:rPr>
              <a:t>2</a:t>
            </a:r>
            <a:r>
              <a:rPr kumimoji="1" lang="ko-KR" altLang="en-US" dirty="0">
                <a:latin typeface="+mn-ea"/>
                <a:ea typeface="+mn-ea"/>
              </a:rPr>
              <a:t>악장</a:t>
            </a: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D60EA232-9A5E-6C2B-8E45-030A7A4F63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52131" y="1147454"/>
            <a:ext cx="8066858" cy="3256906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9196C09D-8ECB-2569-967C-F3720FF3532C}"/>
              </a:ext>
            </a:extLst>
          </p:cNvPr>
          <p:cNvSpPr/>
          <p:nvPr/>
        </p:nvSpPr>
        <p:spPr>
          <a:xfrm>
            <a:off x="1903188" y="4688298"/>
            <a:ext cx="9452425" cy="12877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이 곡은 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4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악장으로 구성되어 있으며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이 곡에 ‘</a:t>
            </a:r>
            <a:r>
              <a:rPr lang="ko-KR" altLang="en-US" sz="1400" dirty="0" err="1">
                <a:solidFill>
                  <a:schemeClr val="accent5">
                    <a:lumMod val="50000"/>
                  </a:schemeClr>
                </a:solidFill>
              </a:rPr>
              <a:t>황제’라는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 제목이 붙게 된 것은 제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악장의 주제가 오스트리아 국가 ‘</a:t>
            </a:r>
            <a:r>
              <a:rPr lang="ko-KR" altLang="en-US" sz="1400" dirty="0" err="1">
                <a:solidFill>
                  <a:schemeClr val="accent5">
                    <a:lumMod val="50000"/>
                  </a:schemeClr>
                </a:solidFill>
              </a:rPr>
              <a:t>신이시여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 프란츠 황제를 </a:t>
            </a:r>
            <a:r>
              <a:rPr lang="ko-KR" altLang="en-US" sz="1400" dirty="0" err="1">
                <a:solidFill>
                  <a:schemeClr val="accent5">
                    <a:lumMod val="50000"/>
                  </a:schemeClr>
                </a:solidFill>
              </a:rPr>
              <a:t>보호하소서’에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 사용되었기 때문이다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주제는 단순한 화음의 간단한 구조로 되어 있으며 선율을 연주하는 두 대 바이올린의 리듬적인 결합과 비올라와 첼로가 화성적으로 연주한다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9" name="3단원_교과서_88쪽_QR47_1.현악 4중주_3번_황제_제2악장">
            <a:hlinkClick r:id="" action="ppaction://media"/>
            <a:extLst>
              <a:ext uri="{FF2B5EF4-FFF2-40B4-BE49-F238E27FC236}">
                <a16:creationId xmlns:a16="http://schemas.microsoft.com/office/drawing/2014/main" id="{C06C6CC9-3A2B-67FD-1B69-5B9B443F8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2653" y="1525812"/>
            <a:ext cx="440147" cy="4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0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EB79-DB4B-582E-9C87-2812C988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C6BCFE-D9C0-941F-9FBE-7A2BA71A6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고전주의 시대 작곡가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DCFC7C2-6E1E-C8E2-B461-FECBC4EDA9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19385" y="7107533"/>
            <a:ext cx="3185657" cy="182791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177F00E-986E-40A0-94F6-9D68232DEE3E}"/>
              </a:ext>
            </a:extLst>
          </p:cNvPr>
          <p:cNvSpPr/>
          <p:nvPr/>
        </p:nvSpPr>
        <p:spPr>
          <a:xfrm>
            <a:off x="1135772" y="1934915"/>
            <a:ext cx="4823068" cy="378923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bg1"/>
                </a:solidFill>
              </a:rPr>
              <a:t>하이든</a:t>
            </a:r>
            <a:r>
              <a:rPr lang="en-US" altLang="ko-KR" sz="1400" dirty="0">
                <a:solidFill>
                  <a:schemeClr val="bg1"/>
                </a:solidFill>
              </a:rPr>
              <a:t>(Haydn, Franz Joseph, 1732~1809, </a:t>
            </a:r>
            <a:r>
              <a:rPr lang="ko-KR" altLang="en-US" sz="1400" dirty="0">
                <a:solidFill>
                  <a:schemeClr val="bg1"/>
                </a:solidFill>
              </a:rPr>
              <a:t>오스트리아</a:t>
            </a:r>
            <a:r>
              <a:rPr lang="en-US" altLang="ko-KR" sz="1400" dirty="0">
                <a:solidFill>
                  <a:schemeClr val="bg1"/>
                </a:solidFill>
              </a:rPr>
              <a:t>)</a:t>
            </a:r>
            <a:endParaRPr lang="en-US" altLang="ko-KR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30087-F448-4ACB-811D-CD2C758FCEAB}"/>
              </a:ext>
            </a:extLst>
          </p:cNvPr>
          <p:cNvSpPr txBox="1"/>
          <p:nvPr/>
        </p:nvSpPr>
        <p:spPr>
          <a:xfrm>
            <a:off x="4245065" y="2586666"/>
            <a:ext cx="7383055" cy="29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‘교향곡의 </a:t>
            </a:r>
            <a:r>
              <a:rPr lang="ko-KR" altLang="en-US" sz="1600" dirty="0" err="1">
                <a:latin typeface="+mn-ea"/>
              </a:rPr>
              <a:t>아버지’라</a:t>
            </a:r>
            <a:r>
              <a:rPr lang="ko-KR" altLang="en-US" sz="1600" dirty="0">
                <a:latin typeface="+mn-ea"/>
              </a:rPr>
              <a:t> 불린다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고전 시대 기악곡의 전형인 교향곡 양식을 확립하였다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특히 교향곡 제</a:t>
            </a:r>
            <a:r>
              <a:rPr lang="en-US" altLang="ko-KR" sz="1600" dirty="0">
                <a:latin typeface="+mn-ea"/>
              </a:rPr>
              <a:t>1</a:t>
            </a:r>
            <a:r>
              <a:rPr lang="ko-KR" altLang="en-US" sz="1600" dirty="0">
                <a:latin typeface="+mn-ea"/>
              </a:rPr>
              <a:t>악장에 소나타 형식을 완성한 작곡가로 유명하다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어린 시절 교회 합창단에서 활동하였고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후에 </a:t>
            </a:r>
            <a:r>
              <a:rPr lang="ko-KR" altLang="en-US" sz="1600" dirty="0" err="1">
                <a:latin typeface="+mn-ea"/>
              </a:rPr>
              <a:t>에스테르하지</a:t>
            </a:r>
            <a:r>
              <a:rPr lang="ko-KR" altLang="en-US" sz="1600" dirty="0">
                <a:latin typeface="+mn-ea"/>
              </a:rPr>
              <a:t> 후작의 관현악단 악장으로 </a:t>
            </a:r>
            <a:r>
              <a:rPr lang="en-US" altLang="ko-KR" sz="1600" dirty="0">
                <a:latin typeface="+mn-ea"/>
              </a:rPr>
              <a:t>30</a:t>
            </a:r>
            <a:r>
              <a:rPr lang="ko-KR" altLang="en-US" sz="1600" dirty="0">
                <a:latin typeface="+mn-ea"/>
              </a:rPr>
              <a:t>년 동안 활동을 하였으며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그의 작품은 대체로 쾌활하고 낙천적이며 해학이 풍부하다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하이든의 현악 </a:t>
            </a:r>
            <a:r>
              <a:rPr lang="en-US" altLang="ko-KR" sz="1600" dirty="0">
                <a:latin typeface="+mn-ea"/>
              </a:rPr>
              <a:t>4</a:t>
            </a:r>
            <a:r>
              <a:rPr lang="ko-KR" altLang="en-US" sz="1600" dirty="0">
                <a:latin typeface="+mn-ea"/>
              </a:rPr>
              <a:t>중주는 모차르트와 </a:t>
            </a:r>
            <a:r>
              <a:rPr lang="ko-KR" altLang="en-US" sz="1600" dirty="0" err="1">
                <a:latin typeface="+mn-ea"/>
              </a:rPr>
              <a:t>베토벤뿐만</a:t>
            </a:r>
            <a:r>
              <a:rPr lang="ko-KR" altLang="en-US" sz="1600" dirty="0">
                <a:latin typeface="+mn-ea"/>
              </a:rPr>
              <a:t> 아니라 </a:t>
            </a:r>
            <a:r>
              <a:rPr lang="en-US" altLang="ko-KR" sz="1600" dirty="0">
                <a:latin typeface="+mn-ea"/>
              </a:rPr>
              <a:t>18</a:t>
            </a:r>
            <a:r>
              <a:rPr lang="ko-KR" altLang="en-US" sz="1600" dirty="0">
                <a:latin typeface="+mn-ea"/>
              </a:rPr>
              <a:t>세기 이후 많은 음악가에게 지대한 영향을 주었다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그의 작품으로는 </a:t>
            </a:r>
            <a:r>
              <a:rPr lang="en-US" altLang="ko-KR" sz="1600" dirty="0">
                <a:latin typeface="+mn-ea"/>
              </a:rPr>
              <a:t>106</a:t>
            </a:r>
            <a:r>
              <a:rPr lang="ko-KR" altLang="en-US" sz="1600" dirty="0">
                <a:latin typeface="+mn-ea"/>
              </a:rPr>
              <a:t>개의 교향곡</a:t>
            </a:r>
            <a:r>
              <a:rPr lang="en-US" altLang="ko-KR" sz="1600" dirty="0">
                <a:latin typeface="+mn-ea"/>
              </a:rPr>
              <a:t>, 68</a:t>
            </a:r>
            <a:r>
              <a:rPr lang="ko-KR" altLang="en-US" sz="1600" dirty="0">
                <a:latin typeface="+mn-ea"/>
              </a:rPr>
              <a:t>개의 현악 </a:t>
            </a:r>
            <a:r>
              <a:rPr lang="en-US" altLang="ko-KR" sz="1600" dirty="0">
                <a:latin typeface="+mn-ea"/>
              </a:rPr>
              <a:t>4</a:t>
            </a:r>
            <a:r>
              <a:rPr lang="ko-KR" altLang="en-US" sz="1600" dirty="0">
                <a:latin typeface="+mn-ea"/>
              </a:rPr>
              <a:t>중주</a:t>
            </a:r>
            <a:r>
              <a:rPr lang="en-US" altLang="ko-KR" sz="1600" dirty="0">
                <a:latin typeface="+mn-ea"/>
              </a:rPr>
              <a:t>, 60</a:t>
            </a:r>
            <a:r>
              <a:rPr lang="ko-KR" altLang="en-US" sz="1600" dirty="0">
                <a:latin typeface="+mn-ea"/>
              </a:rPr>
              <a:t>여 개의 피아노 소나타 외 칸타타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미사곡 등 많은 명곡을 남겼다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0C98A20-526A-456E-96ED-E1A8305AA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39632" y="2803393"/>
            <a:ext cx="2370792" cy="211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70573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8F133-29E1-D5A6-06F0-4DEBB8AA0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9CFF9B5-A4CB-371E-4D1A-582E663C36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클라리넷 협주곡 가장조 제</a:t>
            </a:r>
            <a:r>
              <a:rPr kumimoji="1" lang="en-US" altLang="ko-KR" dirty="0">
                <a:latin typeface="+mn-ea"/>
                <a:ea typeface="+mn-ea"/>
              </a:rPr>
              <a:t>1</a:t>
            </a:r>
            <a:r>
              <a:rPr kumimoji="1" lang="ko-KR" altLang="en-US" dirty="0">
                <a:latin typeface="+mn-ea"/>
                <a:ea typeface="+mn-ea"/>
              </a:rPr>
              <a:t>악장 </a:t>
            </a:r>
            <a:r>
              <a:rPr kumimoji="1" lang="en-US" altLang="ko-KR" dirty="0">
                <a:latin typeface="+mn-ea"/>
                <a:ea typeface="+mn-ea"/>
              </a:rPr>
              <a:t>K. 622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48F4A49-CB7F-A12B-4398-37363B9463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70613" y="1441311"/>
            <a:ext cx="7197982" cy="986226"/>
          </a:xfrm>
          <a:prstGeom prst="rect">
            <a:avLst/>
          </a:prstGeom>
        </p:spPr>
      </p:pic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58EF44FA-25A8-EDCE-6DF7-A16B8DA305D7}"/>
              </a:ext>
            </a:extLst>
          </p:cNvPr>
          <p:cNvSpPr/>
          <p:nvPr/>
        </p:nvSpPr>
        <p:spPr>
          <a:xfrm>
            <a:off x="1743392" y="2738158"/>
            <a:ext cx="9452425" cy="16754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이 곡은 협주곡의 기본 악장 구조인 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악장으로 구성되어 있다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제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악장은 소나타 형식으로 처음의 주제로부터 전개되어 가는 긴 반주 이후에 클라리넷 </a:t>
            </a:r>
            <a:r>
              <a:rPr lang="ko-KR" altLang="en-US" sz="1400" dirty="0" err="1">
                <a:solidFill>
                  <a:schemeClr val="accent6">
                    <a:lumMod val="50000"/>
                  </a:schemeClr>
                </a:solidFill>
              </a:rPr>
              <a:t>솔로가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 나타나고 노래 부분과 기교적으로 어려운 부분이 반복해 나타난다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이 곡은 모차르트의 협주곡 중 최후의 작품이며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클라리넷을 위한 유일한 협주곡이다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클라리넷의 독주 악기로서의 특성을 잘 보여줄 뿐만 아니라 고전 시기 협주곡의 주요한 특성인 균형성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대칭성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통일성을 잘 보여준다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9" name="3단원_교과서_88쪽_QR47_2.클라리넷 협주곡 가장조_제1악장_K. 622">
            <a:hlinkClick r:id="" action="ppaction://media"/>
            <a:extLst>
              <a:ext uri="{FF2B5EF4-FFF2-40B4-BE49-F238E27FC236}">
                <a16:creationId xmlns:a16="http://schemas.microsoft.com/office/drawing/2014/main" id="{073E2990-418D-5CAC-B472-E11D6D7A1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3510" y="1698839"/>
            <a:ext cx="471170" cy="47117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D809E3B-E0D6-F7C5-3A9B-F7DCF19910B7}"/>
              </a:ext>
            </a:extLst>
          </p:cNvPr>
          <p:cNvSpPr/>
          <p:nvPr/>
        </p:nvSpPr>
        <p:spPr>
          <a:xfrm>
            <a:off x="3813239" y="4602804"/>
            <a:ext cx="5437441" cy="15298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</a:rPr>
              <a:t>협주곡</a:t>
            </a:r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</a:rPr>
              <a:t>(Concerto)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하나의 독주 악기와 오케스트라가 함께 연주하는 음악으로 보통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악장으로 구성되어 있다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어떤 종류의 독주 악기와 </a:t>
            </a:r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</a:rPr>
              <a:t>연주하느냐에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 따라 피아노 협주곡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바이올린 협주곡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호른 협주곡 등으로 불린다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협주곡은 독주자의 기교를 유감없이 발휘할 수 있는 </a:t>
            </a:r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</a:rPr>
              <a:t>카덴차가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 있다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568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1CAEC-CE93-A830-17F7-CF0127A9C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A6E61CF-FC7A-4F0B-9558-3135D42211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고전주의 시대 작곡가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573E520C-AB06-B2E9-965E-1E84A7C6F11B}"/>
              </a:ext>
            </a:extLst>
          </p:cNvPr>
          <p:cNvSpPr/>
          <p:nvPr/>
        </p:nvSpPr>
        <p:spPr>
          <a:xfrm>
            <a:off x="1135772" y="1622495"/>
            <a:ext cx="5897488" cy="37892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모차르트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(Mozart, Wolfgang Amadeus, 1756~1791,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오스트리아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4E5232-22FE-BECB-164F-77E732122594}"/>
              </a:ext>
            </a:extLst>
          </p:cNvPr>
          <p:cNvSpPr txBox="1"/>
          <p:nvPr/>
        </p:nvSpPr>
        <p:spPr>
          <a:xfrm>
            <a:off x="4245065" y="2251386"/>
            <a:ext cx="7504975" cy="29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>
                <a:latin typeface="+mn-ea"/>
              </a:rPr>
              <a:t>1756</a:t>
            </a:r>
            <a:r>
              <a:rPr lang="ko-KR" altLang="en-US" sz="1600" dirty="0">
                <a:latin typeface="+mn-ea"/>
              </a:rPr>
              <a:t>년 오스트리아의 잘츠부르크에서 태어났다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하이든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베토벤과 함께 </a:t>
            </a:r>
            <a:r>
              <a:rPr lang="en-US" altLang="ko-KR" sz="1600" dirty="0">
                <a:latin typeface="+mn-ea"/>
              </a:rPr>
              <a:t>18</a:t>
            </a:r>
            <a:r>
              <a:rPr lang="ko-KR" altLang="en-US" sz="1600" dirty="0">
                <a:latin typeface="+mn-ea"/>
              </a:rPr>
              <a:t>세기 빈고전파의 대표적인 작곡가로 고전주의 양식을 확립하였다</a:t>
            </a:r>
            <a:r>
              <a:rPr lang="en-US" altLang="ko-KR" sz="1600" dirty="0">
                <a:latin typeface="+mn-ea"/>
              </a:rPr>
              <a:t>. 5</a:t>
            </a:r>
            <a:r>
              <a:rPr lang="ko-KR" altLang="en-US" sz="1600" dirty="0">
                <a:latin typeface="+mn-ea"/>
              </a:rPr>
              <a:t>세 때 작곡을 시작하여 </a:t>
            </a:r>
            <a:r>
              <a:rPr lang="en-US" altLang="ko-KR" sz="1600" dirty="0">
                <a:latin typeface="+mn-ea"/>
              </a:rPr>
              <a:t>8</a:t>
            </a:r>
            <a:r>
              <a:rPr lang="ko-KR" altLang="en-US" sz="1600" dirty="0">
                <a:latin typeface="+mn-ea"/>
              </a:rPr>
              <a:t>세에는 교향곡과 바이올린 소나타를 작곡하였다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궁정악단 바이올린 연주자였던 아버지 </a:t>
            </a:r>
            <a:r>
              <a:rPr lang="ko-KR" altLang="en-US" sz="1600" dirty="0" err="1">
                <a:latin typeface="+mn-ea"/>
              </a:rPr>
              <a:t>레오폴트</a:t>
            </a:r>
            <a:r>
              <a:rPr lang="ko-KR" altLang="en-US" sz="1600" dirty="0">
                <a:latin typeface="+mn-ea"/>
              </a:rPr>
              <a:t> 모차르트는 일찍부터 아들의 재능을 알아보고 모차르트가 </a:t>
            </a:r>
            <a:r>
              <a:rPr lang="en-US" altLang="ko-KR" sz="1600" dirty="0">
                <a:latin typeface="+mn-ea"/>
              </a:rPr>
              <a:t>6</a:t>
            </a:r>
            <a:r>
              <a:rPr lang="ko-KR" altLang="en-US" sz="1600" dirty="0">
                <a:latin typeface="+mn-ea"/>
              </a:rPr>
              <a:t>세 되기 전에 유럽 연주 여행에 데리고 다녔다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모차르트는 </a:t>
            </a:r>
            <a:r>
              <a:rPr lang="en-US" altLang="ko-KR" sz="1600" dirty="0">
                <a:latin typeface="+mn-ea"/>
              </a:rPr>
              <a:t>1762</a:t>
            </a:r>
            <a:r>
              <a:rPr lang="ko-KR" altLang="en-US" sz="1600" dirty="0">
                <a:latin typeface="+mn-ea"/>
              </a:rPr>
              <a:t>년 오스트리아 여제 마리아 </a:t>
            </a:r>
            <a:r>
              <a:rPr lang="ko-KR" altLang="en-US" sz="1600" dirty="0" err="1">
                <a:latin typeface="+mn-ea"/>
              </a:rPr>
              <a:t>테레지아</a:t>
            </a:r>
            <a:r>
              <a:rPr lang="ko-KR" altLang="en-US" sz="1600" dirty="0">
                <a:latin typeface="+mn-ea"/>
              </a:rPr>
              <a:t> 여왕 앞에서 연주하여 여제를 감동시켜 </a:t>
            </a:r>
            <a:r>
              <a:rPr lang="ko-KR" altLang="en-US" sz="1600" dirty="0" err="1">
                <a:latin typeface="+mn-ea"/>
              </a:rPr>
              <a:t>대예복을</a:t>
            </a:r>
            <a:r>
              <a:rPr lang="ko-KR" altLang="en-US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하사받기도</a:t>
            </a:r>
            <a:r>
              <a:rPr lang="ko-KR" altLang="en-US" sz="1600" dirty="0">
                <a:latin typeface="+mn-ea"/>
              </a:rPr>
              <a:t> 한다</a:t>
            </a:r>
            <a:r>
              <a:rPr lang="en-US" altLang="ko-KR" sz="1600" dirty="0">
                <a:latin typeface="+mn-ea"/>
              </a:rPr>
              <a:t>. 1770</a:t>
            </a:r>
            <a:r>
              <a:rPr lang="ko-KR" altLang="en-US" sz="1600" dirty="0">
                <a:latin typeface="+mn-ea"/>
              </a:rPr>
              <a:t>년에는 바티칸에서 비곡 ≪</a:t>
            </a:r>
            <a:r>
              <a:rPr lang="ko-KR" altLang="en-US" sz="1600" dirty="0" err="1">
                <a:latin typeface="+mn-ea"/>
              </a:rPr>
              <a:t>미제레레≫를</a:t>
            </a:r>
            <a:r>
              <a:rPr lang="ko-KR" altLang="en-US" sz="1600" dirty="0">
                <a:latin typeface="+mn-ea"/>
              </a:rPr>
              <a:t> 한 번 듣는 것만으로 바로 사보를 한 것은 유명한 일화 중의 하나이다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8EF511D-4D28-670A-4C60-449BCF649E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98366" y="2630359"/>
            <a:ext cx="2253322" cy="22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04889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934D5-A310-4237-EDCE-166C2DF4C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8BA5093-D5C7-34E3-7CE7-85340CCD95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교향곡 </a:t>
            </a:r>
            <a:r>
              <a:rPr kumimoji="1" lang="en-US" altLang="ko-KR" dirty="0">
                <a:latin typeface="+mn-ea"/>
                <a:ea typeface="+mn-ea"/>
              </a:rPr>
              <a:t>6</a:t>
            </a:r>
            <a:r>
              <a:rPr kumimoji="1" lang="ko-KR" altLang="en-US" dirty="0">
                <a:latin typeface="+mn-ea"/>
                <a:ea typeface="+mn-ea"/>
              </a:rPr>
              <a:t>번 ‘전원’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CAF44C09-F6EE-C737-4B83-61A19E7C96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46291" y="1928226"/>
            <a:ext cx="5837765" cy="83339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4833D11-DC81-C2E8-4071-7F3EBBAF02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75175" y="3970874"/>
            <a:ext cx="5908881" cy="916136"/>
          </a:xfrm>
          <a:prstGeom prst="rect">
            <a:avLst/>
          </a:prstGeom>
        </p:spPr>
      </p:pic>
      <p:sp>
        <p:nvSpPr>
          <p:cNvPr id="8" name="사각형: 위쪽 모서리의 한쪽은 둥글고 다른 한쪽은 잘림 7">
            <a:extLst>
              <a:ext uri="{FF2B5EF4-FFF2-40B4-BE49-F238E27FC236}">
                <a16:creationId xmlns:a16="http://schemas.microsoft.com/office/drawing/2014/main" id="{634317C3-9419-BD35-8FED-650CEBBD52A6}"/>
              </a:ext>
            </a:extLst>
          </p:cNvPr>
          <p:cNvSpPr/>
          <p:nvPr/>
        </p:nvSpPr>
        <p:spPr>
          <a:xfrm>
            <a:off x="1546860" y="1560875"/>
            <a:ext cx="1447800" cy="252000"/>
          </a:xfrm>
          <a:prstGeom prst="snip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2">
                    <a:lumMod val="50000"/>
                  </a:schemeClr>
                </a:solidFill>
              </a:rPr>
              <a:t>제</a:t>
            </a:r>
            <a:r>
              <a:rPr lang="en-US" altLang="ko-KR" sz="1100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ko-KR" altLang="en-US" sz="1100" dirty="0">
                <a:solidFill>
                  <a:schemeClr val="accent2">
                    <a:lumMod val="50000"/>
                  </a:schemeClr>
                </a:solidFill>
              </a:rPr>
              <a:t>악장 </a:t>
            </a:r>
            <a:r>
              <a:rPr lang="en-US" altLang="ko-KR" sz="1100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ko-KR" altLang="en-US" sz="1100" dirty="0">
                <a:solidFill>
                  <a:schemeClr val="accent2">
                    <a:lumMod val="50000"/>
                  </a:schemeClr>
                </a:solidFill>
              </a:rPr>
              <a:t>주제</a:t>
            </a:r>
          </a:p>
        </p:txBody>
      </p:sp>
      <p:sp>
        <p:nvSpPr>
          <p:cNvPr id="9" name="사각형: 위쪽 모서리의 한쪽은 둥글고 다른 한쪽은 잘림 8">
            <a:extLst>
              <a:ext uri="{FF2B5EF4-FFF2-40B4-BE49-F238E27FC236}">
                <a16:creationId xmlns:a16="http://schemas.microsoft.com/office/drawing/2014/main" id="{015B6002-6023-CAB0-50AA-B0F175AA93C9}"/>
              </a:ext>
            </a:extLst>
          </p:cNvPr>
          <p:cNvSpPr/>
          <p:nvPr/>
        </p:nvSpPr>
        <p:spPr>
          <a:xfrm>
            <a:off x="1469151" y="3718874"/>
            <a:ext cx="1447800" cy="252000"/>
          </a:xfrm>
          <a:prstGeom prst="snip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2">
                    <a:lumMod val="50000"/>
                  </a:schemeClr>
                </a:solidFill>
              </a:rPr>
              <a:t>제</a:t>
            </a:r>
            <a:r>
              <a:rPr lang="en-US" altLang="ko-KR" sz="1100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ko-KR" altLang="en-US" sz="1100" dirty="0">
                <a:solidFill>
                  <a:schemeClr val="accent2">
                    <a:lumMod val="50000"/>
                  </a:schemeClr>
                </a:solidFill>
              </a:rPr>
              <a:t>악장 </a:t>
            </a:r>
            <a:r>
              <a:rPr lang="en-US" altLang="ko-KR" sz="11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ko-KR" altLang="en-US" sz="1100" dirty="0">
                <a:solidFill>
                  <a:schemeClr val="accent2">
                    <a:lumMod val="50000"/>
                  </a:schemeClr>
                </a:solidFill>
              </a:rPr>
              <a:t>주제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77E213E0-AE88-22C3-B483-490DC875ED13}"/>
              </a:ext>
            </a:extLst>
          </p:cNvPr>
          <p:cNvSpPr/>
          <p:nvPr/>
        </p:nvSpPr>
        <p:spPr>
          <a:xfrm>
            <a:off x="7431372" y="2173294"/>
            <a:ext cx="4338228" cy="2511411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Ins="36000"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accent2">
                    <a:lumMod val="50000"/>
                  </a:schemeClr>
                </a:solidFill>
              </a:rPr>
              <a:t>악장별 표제</a:t>
            </a:r>
            <a:endParaRPr lang="en-US" altLang="ko-KR" sz="12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제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악장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전원에 도착했을 때 느끼는 흥겨운 감정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제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악장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시냇가에서의 정경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제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악장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농부들의 즐거운 모임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제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4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악장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폭풍우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제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5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악장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목동의 노래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폭풍우가 지난 뒤의 기쁨과 감사</a:t>
            </a:r>
            <a:endParaRPr lang="en-US" altLang="ko-KR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993217D6-2272-C564-7FBB-9AAB03631D8C}"/>
              </a:ext>
            </a:extLst>
          </p:cNvPr>
          <p:cNvSpPr/>
          <p:nvPr/>
        </p:nvSpPr>
        <p:spPr>
          <a:xfrm>
            <a:off x="7400272" y="1705242"/>
            <a:ext cx="4369328" cy="34130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36000" rIns="0" bIns="36000" rtlCol="0" anchor="ctr"/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이 곡은 베토벤이 곡의 제목과 각 악장에 유일하게 표제를 붙였는데 제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악장부터 제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악장까지는 중단 없이 연주된다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베토벤의 교향곡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개 중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전원 교향곡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&gt;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의 구조는 가장 독창적이다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다른 교향곡은 모두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개의 악장으로 구성되지만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전원 교향곡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&gt;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은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개의 악장으로 구성되었다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. &lt;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전원 교향곡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&gt;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이 작곡될 무렵만 하더라도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악장의 구조는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악장으로 된 교향곡의 일반적 표준에서 벗어난 대담한 조치였다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3" name="3단원_교과서_89쪽_QR47_3.교향곡_6번_전원_제1악장">
            <a:hlinkClick r:id="" action="ppaction://media"/>
            <a:extLst>
              <a:ext uri="{FF2B5EF4-FFF2-40B4-BE49-F238E27FC236}">
                <a16:creationId xmlns:a16="http://schemas.microsoft.com/office/drawing/2014/main" id="{A958346B-C804-B8F7-5166-8DAA367A7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2836" y="1454601"/>
            <a:ext cx="397052" cy="39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0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5583</TotalTime>
  <Words>890</Words>
  <Application>Microsoft Office PowerPoint</Application>
  <PresentationFormat>와이드스크린</PresentationFormat>
  <Paragraphs>53</Paragraphs>
  <Slides>12</Slides>
  <Notes>2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Arial</vt:lpstr>
      <vt:lpstr>Spoqa Han Sans Neo</vt:lpstr>
      <vt:lpstr>NanumGothicExtraBold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나래 콩</cp:lastModifiedBy>
  <cp:revision>210</cp:revision>
  <dcterms:created xsi:type="dcterms:W3CDTF">2024-07-03T01:17:18Z</dcterms:created>
  <dcterms:modified xsi:type="dcterms:W3CDTF">2025-07-15T04:33:08Z</dcterms:modified>
</cp:coreProperties>
</file>