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handoutMasterIdLst>
    <p:handoutMasterId r:id="rId12"/>
  </p:handoutMasterIdLst>
  <p:sldIdLst>
    <p:sldId id="292" r:id="rId5"/>
    <p:sldId id="298" r:id="rId6"/>
    <p:sldId id="352" r:id="rId7"/>
    <p:sldId id="348" r:id="rId8"/>
    <p:sldId id="353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itchFamily="2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52"/>
            <p14:sldId id="348"/>
            <p14:sldId id="353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B89"/>
    <a:srgbClr val="A8AFC5"/>
    <a:srgbClr val="6F6AAA"/>
    <a:srgbClr val="2B3C71"/>
    <a:srgbClr val="FFFFFF"/>
    <a:srgbClr val="69B76B"/>
    <a:srgbClr val="E97D34"/>
    <a:srgbClr val="B2884C"/>
    <a:srgbClr val="588195"/>
    <a:srgbClr val="D0E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28" autoAdjust="0"/>
    <p:restoredTop sz="94145" autoAdjust="0"/>
  </p:normalViewPr>
  <p:slideViewPr>
    <p:cSldViewPr snapToGrid="0" showGuides="1">
      <p:cViewPr varScale="1">
        <p:scale>
          <a:sx n="146" d="100"/>
          <a:sy n="146" d="100"/>
        </p:scale>
        <p:origin x="64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5112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82AF2BE-C20E-3956-B98D-C5C5CD8BB1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843F342-1AAA-D0DC-18AE-843B3D6E88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CC434-2A4B-4E20-BF89-276C1911D48A}" type="datetimeFigureOut">
              <a:rPr lang="ko-KR" altLang="en-US" smtClean="0"/>
              <a:t>2025-09-10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D42015D-9594-1682-7A0E-507BE966AA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8344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6263" y="3060000"/>
            <a:ext cx="4279474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아 </a:t>
            </a:r>
            <a:r>
              <a:rPr kumimoji="1" lang="ko-KR" altLang="en-US" sz="3600" dirty="0" err="1">
                <a:solidFill>
                  <a:schemeClr val="tx1"/>
                </a:solidFill>
                <a:latin typeface="+mn-ea"/>
                <a:ea typeface="+mn-ea"/>
              </a:rPr>
              <a:t>카펠라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노래로 표현하는 음악</a:t>
            </a:r>
            <a:endParaRPr kumimoji="1" lang="ko-KR" altLang="en-US" sz="2400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</a:rPr>
              <a:t>50~51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7928" y="3262674"/>
            <a:ext cx="6253638" cy="1459550"/>
          </a:xfrm>
        </p:spPr>
        <p:txBody>
          <a:bodyPr/>
          <a:lstStyle/>
          <a:p>
            <a:r>
              <a:rPr kumimoji="1" lang="ko-KR" altLang="en-US" sz="2800" dirty="0"/>
              <a:t>소리의 어울림을 느끼며 </a:t>
            </a:r>
            <a:endParaRPr kumimoji="1" lang="en-US" altLang="ko-KR" sz="2800" dirty="0"/>
          </a:p>
          <a:p>
            <a:r>
              <a:rPr kumimoji="1" lang="ko-KR" altLang="en-US" sz="2800" dirty="0"/>
              <a:t>성부 간 균형과 화음을 맞추어 </a:t>
            </a:r>
            <a:endParaRPr kumimoji="1" lang="en-US" altLang="ko-KR" sz="2800" dirty="0"/>
          </a:p>
          <a:p>
            <a:r>
              <a:rPr kumimoji="1" lang="ko-KR" altLang="en-US" sz="2800" dirty="0"/>
              <a:t>아 </a:t>
            </a:r>
            <a:r>
              <a:rPr kumimoji="1" lang="ko-KR" altLang="en-US" sz="2800" dirty="0" err="1"/>
              <a:t>카펠라로</a:t>
            </a:r>
            <a:r>
              <a:rPr kumimoji="1" lang="ko-KR" altLang="en-US" sz="2800" dirty="0"/>
              <a:t> 노래 부를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아 </a:t>
            </a:r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카펠라에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대해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0" name="사각형: 위쪽 모서리의 한쪽은 둥글고 다른 한쪽은 잘림 9">
            <a:extLst>
              <a:ext uri="{FF2B5EF4-FFF2-40B4-BE49-F238E27FC236}">
                <a16:creationId xmlns:a16="http://schemas.microsoft.com/office/drawing/2014/main" id="{7935F110-0EE7-F703-F7A7-38AC9DF93D1F}"/>
              </a:ext>
            </a:extLst>
          </p:cNvPr>
          <p:cNvSpPr/>
          <p:nvPr/>
        </p:nvSpPr>
        <p:spPr>
          <a:xfrm>
            <a:off x="1208314" y="1195252"/>
            <a:ext cx="2096590" cy="306978"/>
          </a:xfrm>
          <a:prstGeom prst="snip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4">
                    <a:lumMod val="50000"/>
                  </a:schemeClr>
                </a:solidFill>
              </a:rPr>
              <a:t>아 </a:t>
            </a:r>
            <a:r>
              <a:rPr lang="ko-KR" altLang="en-US" sz="1200" dirty="0" err="1">
                <a:solidFill>
                  <a:schemeClr val="accent4">
                    <a:lumMod val="50000"/>
                  </a:schemeClr>
                </a:solidFill>
              </a:rPr>
              <a:t>카펠라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</a:rPr>
              <a:t>(A Cappella)</a:t>
            </a:r>
            <a:endParaRPr lang="ko-KR" altLang="en-US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6C5C389F-86FC-2A85-25D4-E8CE6C87D47D}"/>
              </a:ext>
            </a:extLst>
          </p:cNvPr>
          <p:cNvSpPr txBox="1">
            <a:spLocks/>
          </p:cNvSpPr>
          <p:nvPr/>
        </p:nvSpPr>
        <p:spPr>
          <a:xfrm>
            <a:off x="1208314" y="1756955"/>
            <a:ext cx="10430691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악기 없이 사람의 목소리로만 구현되는 음악으로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목소리가 악기가 되어 합주하는 음악이다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‘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아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(a)’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는 ‘알라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en-US" altLang="ko-KR" sz="1600" b="0" dirty="0" err="1">
                <a:solidFill>
                  <a:schemeClr val="tx1"/>
                </a:solidFill>
                <a:latin typeface="+mn-ea"/>
                <a:ea typeface="+mn-ea"/>
              </a:rPr>
              <a:t>alla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)’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와 같은 의미로 ‘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~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으로’ 또는 ‘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~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풍으로’를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‘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카펠라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(cappella)’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는 ‘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교회’를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뜻한다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두 단어를 합쳐 ‘교회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성가대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풍으로’를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의미한다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중세 시대부터 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16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세기까지 유럽의 교회와 성당에서 불렀던 무반주의 합창곡을 아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카펠라라고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일컬었다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각 음역대의 목소리 톤이 어우러져 하나의 작품이 되며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무반주 합창 이외에도 악기 소리를 </a:t>
            </a:r>
            <a:r>
              <a:rPr kumimoji="1" lang="ko-KR" altLang="en-US" sz="1600" b="0" dirty="0" err="1">
                <a:solidFill>
                  <a:schemeClr val="tx1"/>
                </a:solidFill>
                <a:latin typeface="+mn-ea"/>
                <a:ea typeface="+mn-ea"/>
              </a:rPr>
              <a:t>흉내내거나</a:t>
            </a:r>
            <a:r>
              <a:rPr kumimoji="1"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 효과음을 내어 풍부한 음악을 만들어 낸다</a:t>
            </a:r>
            <a:r>
              <a:rPr kumimoji="1"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9999" y="360000"/>
            <a:ext cx="10177303" cy="251999"/>
          </a:xfrm>
        </p:spPr>
        <p:txBody>
          <a:bodyPr/>
          <a:lstStyle/>
          <a:p>
            <a:r>
              <a:rPr kumimoji="1" lang="ko-KR" altLang="en-US" dirty="0"/>
              <a:t>아 </a:t>
            </a:r>
            <a:r>
              <a:rPr kumimoji="1" lang="ko-KR" altLang="en-US" dirty="0" err="1"/>
              <a:t>카펠라에</a:t>
            </a:r>
            <a:r>
              <a:rPr kumimoji="1" lang="ko-KR" altLang="en-US" dirty="0"/>
              <a:t> 대해 알아보기</a:t>
            </a:r>
          </a:p>
        </p:txBody>
      </p:sp>
      <p:sp>
        <p:nvSpPr>
          <p:cNvPr id="9" name="화살표: 오각형 8">
            <a:extLst>
              <a:ext uri="{FF2B5EF4-FFF2-40B4-BE49-F238E27FC236}">
                <a16:creationId xmlns:a16="http://schemas.microsoft.com/office/drawing/2014/main" id="{699E3225-B174-80E5-B754-EC50FB7E9C3F}"/>
              </a:ext>
            </a:extLst>
          </p:cNvPr>
          <p:cNvSpPr/>
          <p:nvPr/>
        </p:nvSpPr>
        <p:spPr>
          <a:xfrm>
            <a:off x="1208314" y="1195252"/>
            <a:ext cx="2096590" cy="306978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아</a:t>
            </a:r>
            <a:r>
              <a:rPr lang="en-US" altLang="ko-KR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 err="1">
                <a:solidFill>
                  <a:schemeClr val="tx1"/>
                </a:solidFill>
              </a:rPr>
              <a:t>카펠라의</a:t>
            </a:r>
            <a:r>
              <a:rPr lang="ko-KR" altLang="en-US" sz="1200" dirty="0">
                <a:solidFill>
                  <a:schemeClr val="tx1"/>
                </a:solidFill>
              </a:rPr>
              <a:t> 구성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35DEEEB-763B-D563-85A3-93E202CAE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701" y="1177674"/>
            <a:ext cx="3114454" cy="215760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6D6E6F7-DF95-DF3B-52BA-D596E51F0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471" y="1149532"/>
            <a:ext cx="3561610" cy="2185746"/>
          </a:xfrm>
          <a:prstGeom prst="rect">
            <a:avLst/>
          </a:prstGeom>
        </p:spPr>
      </p:pic>
      <p:sp>
        <p:nvSpPr>
          <p:cNvPr id="15" name="화살표: 오각형 14">
            <a:extLst>
              <a:ext uri="{FF2B5EF4-FFF2-40B4-BE49-F238E27FC236}">
                <a16:creationId xmlns:a16="http://schemas.microsoft.com/office/drawing/2014/main" id="{36CD3DDF-34F2-8D53-4662-617D34BA55E3}"/>
              </a:ext>
            </a:extLst>
          </p:cNvPr>
          <p:cNvSpPr/>
          <p:nvPr/>
        </p:nvSpPr>
        <p:spPr>
          <a:xfrm>
            <a:off x="1208314" y="3690258"/>
            <a:ext cx="2096590" cy="306978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음역별 성부 구성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E713A5BA-9B2B-FC35-0506-742AFCC18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471" y="3755742"/>
            <a:ext cx="6858000" cy="24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06DA3-74EE-3D9F-3E45-0E26666AF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A2D2E97-F4D8-C328-589C-E75387B7EA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악곡 감상하기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A1F05D3F-43FC-192D-F7B9-072A0DEA993D}"/>
              </a:ext>
            </a:extLst>
          </p:cNvPr>
          <p:cNvSpPr/>
          <p:nvPr/>
        </p:nvSpPr>
        <p:spPr bwMode="auto">
          <a:xfrm>
            <a:off x="10588715" y="1988589"/>
            <a:ext cx="1159410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+mn-ea"/>
              </a:rPr>
              <a:t>베이스 반주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6A86ABE0-A5B5-7CE8-3F5C-A19CAA62B097}"/>
              </a:ext>
            </a:extLst>
          </p:cNvPr>
          <p:cNvSpPr/>
          <p:nvPr/>
        </p:nvSpPr>
        <p:spPr bwMode="auto">
          <a:xfrm>
            <a:off x="10588715" y="3005455"/>
            <a:ext cx="1159410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+mn-ea"/>
              </a:rPr>
              <a:t>알토 반주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83D11DE2-C4AF-5905-4033-B1089912FD95}"/>
              </a:ext>
            </a:extLst>
          </p:cNvPr>
          <p:cNvSpPr/>
          <p:nvPr/>
        </p:nvSpPr>
        <p:spPr bwMode="auto">
          <a:xfrm>
            <a:off x="10588715" y="971723"/>
            <a:ext cx="1159410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D05F0D7D-0A3E-3402-6BF3-B90A949B4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6183" y="546684"/>
            <a:ext cx="4424778" cy="5622597"/>
          </a:xfrm>
          <a:prstGeom prst="rect">
            <a:avLst/>
          </a:prstGeom>
        </p:spPr>
      </p:pic>
      <p:pic>
        <p:nvPicPr>
          <p:cNvPr id="23" name="1단원_교과서_51쪽_QR30_1.Way Back Home(노래)">
            <a:hlinkClick r:id="" action="ppaction://media"/>
            <a:extLst>
              <a:ext uri="{FF2B5EF4-FFF2-40B4-BE49-F238E27FC236}">
                <a16:creationId xmlns:a16="http://schemas.microsoft.com/office/drawing/2014/main" id="{E98EC743-FBA2-945B-4F1C-08FB01AD5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7221" y="579419"/>
            <a:ext cx="322399" cy="322399"/>
          </a:xfrm>
          <a:prstGeom prst="rect">
            <a:avLst/>
          </a:prstGeom>
        </p:spPr>
      </p:pic>
      <p:pic>
        <p:nvPicPr>
          <p:cNvPr id="24" name="1단원_교과서_51쪽_QR30_1.Way Back Home(베이스 반주)">
            <a:hlinkClick r:id="" action="ppaction://media"/>
            <a:extLst>
              <a:ext uri="{FF2B5EF4-FFF2-40B4-BE49-F238E27FC236}">
                <a16:creationId xmlns:a16="http://schemas.microsoft.com/office/drawing/2014/main" id="{C4BB4BF4-18D5-FA67-4657-0F9350BE64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7221" y="1593204"/>
            <a:ext cx="322399" cy="322399"/>
          </a:xfrm>
          <a:prstGeom prst="rect">
            <a:avLst/>
          </a:prstGeom>
        </p:spPr>
      </p:pic>
      <p:pic>
        <p:nvPicPr>
          <p:cNvPr id="25" name="1단원_교과서_51쪽_QR30_1.Way Back Home(알토 반주)">
            <a:hlinkClick r:id="" action="ppaction://media"/>
            <a:extLst>
              <a:ext uri="{FF2B5EF4-FFF2-40B4-BE49-F238E27FC236}">
                <a16:creationId xmlns:a16="http://schemas.microsoft.com/office/drawing/2014/main" id="{3C7C5673-3237-DB3B-B603-B9314276B6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7221" y="2606989"/>
            <a:ext cx="322399" cy="322399"/>
          </a:xfrm>
          <a:prstGeom prst="rect">
            <a:avLst/>
          </a:prstGeom>
        </p:spPr>
      </p:pic>
      <p:pic>
        <p:nvPicPr>
          <p:cNvPr id="26" name="1단원_교과서_51쪽_QR30_1.Way Back Home(테너 반주)">
            <a:hlinkClick r:id="" action="ppaction://media"/>
            <a:extLst>
              <a:ext uri="{FF2B5EF4-FFF2-40B4-BE49-F238E27FC236}">
                <a16:creationId xmlns:a16="http://schemas.microsoft.com/office/drawing/2014/main" id="{6BE1890A-3F86-3188-5B41-38B4DDE17B4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7221" y="3620774"/>
            <a:ext cx="322399" cy="322399"/>
          </a:xfrm>
          <a:prstGeom prst="rect">
            <a:avLst/>
          </a:prstGeom>
        </p:spPr>
      </p:pic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76C5987-771D-9360-F82F-E79B8A404D63}"/>
              </a:ext>
            </a:extLst>
          </p:cNvPr>
          <p:cNvSpPr/>
          <p:nvPr/>
        </p:nvSpPr>
        <p:spPr bwMode="auto">
          <a:xfrm>
            <a:off x="10588715" y="4022321"/>
            <a:ext cx="1159410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+mn-ea"/>
              </a:rPr>
              <a:t>테너 반주</a:t>
            </a:r>
          </a:p>
        </p:txBody>
      </p:sp>
    </p:spTree>
    <p:extLst>
      <p:ext uri="{BB962C8B-B14F-4D97-AF65-F5344CB8AC3E}">
        <p14:creationId xmlns:p14="http://schemas.microsoft.com/office/powerpoint/2010/main" val="20653127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6958</TotalTime>
  <Words>166</Words>
  <Application>Microsoft Office PowerPoint</Application>
  <PresentationFormat>와이드스크린</PresentationFormat>
  <Paragraphs>23</Paragraphs>
  <Slides>6</Slides>
  <Notes>2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5" baseType="lpstr">
      <vt:lpstr>나눔고딕</vt:lpstr>
      <vt:lpstr>맑은 고딕</vt:lpstr>
      <vt:lpstr>NanumGothicExtraBold</vt:lpstr>
      <vt:lpstr>Spoqa Han Sans Neo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252</cp:revision>
  <dcterms:created xsi:type="dcterms:W3CDTF">2024-07-03T01:17:18Z</dcterms:created>
  <dcterms:modified xsi:type="dcterms:W3CDTF">2025-09-10T00:50:58Z</dcterms:modified>
</cp:coreProperties>
</file>