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305" r:id="rId7"/>
    <p:sldId id="328" r:id="rId8"/>
    <p:sldId id="311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B1C8"/>
    <a:srgbClr val="DFCFDD"/>
    <a:srgbClr val="AA7EA4"/>
    <a:srgbClr val="E389BC"/>
    <a:srgbClr val="C4A6C0"/>
    <a:srgbClr val="91A2C9"/>
    <a:srgbClr val="E7C4D9"/>
    <a:srgbClr val="F0C1C8"/>
    <a:srgbClr val="B2B8E3"/>
    <a:srgbClr val="E7C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0" autoAdjust="0"/>
    <p:restoredTop sz="94658"/>
  </p:normalViewPr>
  <p:slideViewPr>
    <p:cSldViewPr snapToGrid="0" showGuides="1">
      <p:cViewPr>
        <p:scale>
          <a:sx n="125" d="100"/>
          <a:sy n="125" d="100"/>
        </p:scale>
        <p:origin x="954" y="4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뮤지컬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</a:rPr>
              <a:t>Ⅲ</a:t>
            </a:r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감상해요</a:t>
            </a:r>
            <a:endParaRPr kumimoji="1" lang="ko-KR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84~85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뮤지컬을 감상하고 음악적 특징과 구성 요소를 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뮤지컬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621851-D49C-A8B6-A55D-10228D059CDA}"/>
              </a:ext>
            </a:extLst>
          </p:cNvPr>
          <p:cNvSpPr txBox="1"/>
          <p:nvPr/>
        </p:nvSpPr>
        <p:spPr>
          <a:xfrm>
            <a:off x="1123282" y="1929648"/>
            <a:ext cx="10129614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뮤지컬은 음악과 춤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대본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연기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무대장치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의상 등의 여러 장르 예술 형태의 다양한 요소들이 긴밀하게 어우러진 종합 무대예술로 대중적인 성격의 음악극이다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뮤지컬은 미국에서 발달하였는데 뮤지컬이라는 용어는 미국의 대중 연극의 한 분야인 </a:t>
            </a:r>
            <a:r>
              <a:rPr lang="en-US" altLang="ko-KR" sz="1400" dirty="0">
                <a:latin typeface="+mn-ea"/>
              </a:rPr>
              <a:t>Musical Comedy(</a:t>
            </a:r>
            <a:r>
              <a:rPr lang="ko-KR" altLang="en-US" sz="1400" dirty="0">
                <a:latin typeface="+mn-ea"/>
              </a:rPr>
              <a:t>뮤지컬 코미디</a:t>
            </a:r>
            <a:r>
              <a:rPr lang="en-US" altLang="ko-KR" sz="1400" dirty="0">
                <a:latin typeface="+mn-ea"/>
              </a:rPr>
              <a:t>), Musical Play(</a:t>
            </a:r>
            <a:r>
              <a:rPr lang="ko-KR" altLang="en-US" sz="1400" dirty="0">
                <a:latin typeface="+mn-ea"/>
              </a:rPr>
              <a:t>뮤지컬 플레이</a:t>
            </a:r>
            <a:r>
              <a:rPr lang="en-US" altLang="ko-KR" sz="1400" dirty="0">
                <a:latin typeface="+mn-ea"/>
              </a:rPr>
              <a:t>) </a:t>
            </a:r>
            <a:r>
              <a:rPr lang="ko-KR" altLang="en-US" sz="1400" dirty="0">
                <a:latin typeface="+mn-ea"/>
              </a:rPr>
              <a:t>등을 통용하는 약칭이다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C3FC4BB-AF7E-CDE2-6382-28314930D900}"/>
              </a:ext>
            </a:extLst>
          </p:cNvPr>
          <p:cNvSpPr/>
          <p:nvPr/>
        </p:nvSpPr>
        <p:spPr>
          <a:xfrm>
            <a:off x="886041" y="1469417"/>
            <a:ext cx="1945082" cy="39157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(Musical)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C114282B-A1A9-9FF8-6DFF-66E405C8E02D}"/>
              </a:ext>
            </a:extLst>
          </p:cNvPr>
          <p:cNvSpPr/>
          <p:nvPr/>
        </p:nvSpPr>
        <p:spPr>
          <a:xfrm>
            <a:off x="2423355" y="3581304"/>
            <a:ext cx="1793125" cy="251999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뮤지컬의 특징</a:t>
            </a:r>
            <a:endParaRPr lang="en-US" altLang="ko-KR" sz="1100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F43EC2-8DED-2870-0CEA-CF441CCF1089}"/>
              </a:ext>
            </a:extLst>
          </p:cNvPr>
          <p:cNvSpPr txBox="1"/>
          <p:nvPr/>
        </p:nvSpPr>
        <p:spPr>
          <a:xfrm>
            <a:off x="3187647" y="3994600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오페라에 비해 연극 요소가 강해 대사가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1C1CB3-5358-DBE1-63C2-CB3B8CABEAF0}"/>
              </a:ext>
            </a:extLst>
          </p:cNvPr>
          <p:cNvSpPr txBox="1"/>
          <p:nvPr/>
        </p:nvSpPr>
        <p:spPr>
          <a:xfrm>
            <a:off x="3187647" y="4464744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높은 음악성보다는 정확한 발음과 가사 전달을 중요시한다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673F40-4FD3-53F5-A1DE-DDD9C20A3893}"/>
              </a:ext>
            </a:extLst>
          </p:cNvPr>
          <p:cNvSpPr txBox="1"/>
          <p:nvPr/>
        </p:nvSpPr>
        <p:spPr>
          <a:xfrm>
            <a:off x="3187647" y="4934888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실연 시 마이크를 사용한다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3C5EBC-C08D-7C69-F89E-68B1BF5CE048}"/>
              </a:ext>
            </a:extLst>
          </p:cNvPr>
          <p:cNvSpPr txBox="1"/>
          <p:nvPr/>
        </p:nvSpPr>
        <p:spPr>
          <a:xfrm>
            <a:off x="3187647" y="5405031"/>
            <a:ext cx="60008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반주는 관현악 </a:t>
            </a:r>
            <a:r>
              <a:rPr lang="ko-KR" altLang="en-US" sz="1400" dirty="0" err="1">
                <a:latin typeface="+mn-ea"/>
              </a:rPr>
              <a:t>반주뿐만</a:t>
            </a:r>
            <a:r>
              <a:rPr lang="ko-KR" altLang="en-US" sz="1400" dirty="0">
                <a:latin typeface="+mn-ea"/>
              </a:rPr>
              <a:t> 아니라 전자 악기나 </a:t>
            </a:r>
            <a:r>
              <a:rPr lang="en-US" altLang="ko-KR" sz="1400" dirty="0">
                <a:latin typeface="+mn-ea"/>
              </a:rPr>
              <a:t>MR </a:t>
            </a:r>
            <a:r>
              <a:rPr lang="ko-KR" altLang="en-US" sz="1400" dirty="0">
                <a:latin typeface="+mn-ea"/>
              </a:rPr>
              <a:t>반주를 사용할 수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25" name="그래픽 24" descr="배지 1 단색으로 채워진">
            <a:extLst>
              <a:ext uri="{FF2B5EF4-FFF2-40B4-BE49-F238E27FC236}">
                <a16:creationId xmlns:a16="http://schemas.microsoft.com/office/drawing/2014/main" id="{2EC33DBB-18C9-2516-1AB3-3DEB61141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457" y="4029257"/>
            <a:ext cx="400900" cy="400900"/>
          </a:xfrm>
          <a:prstGeom prst="rect">
            <a:avLst/>
          </a:prstGeom>
        </p:spPr>
      </p:pic>
      <p:pic>
        <p:nvPicPr>
          <p:cNvPr id="26" name="그래픽 25" descr="배지 단색으로 채워진">
            <a:extLst>
              <a:ext uri="{FF2B5EF4-FFF2-40B4-BE49-F238E27FC236}">
                <a16:creationId xmlns:a16="http://schemas.microsoft.com/office/drawing/2014/main" id="{B99799BE-3BBA-B702-81F2-C89325F69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4457" y="4487848"/>
            <a:ext cx="400900" cy="400900"/>
          </a:xfrm>
          <a:prstGeom prst="rect">
            <a:avLst/>
          </a:prstGeom>
        </p:spPr>
      </p:pic>
      <p:pic>
        <p:nvPicPr>
          <p:cNvPr id="27" name="그래픽 26" descr="배지 3 단색으로 채워진">
            <a:extLst>
              <a:ext uri="{FF2B5EF4-FFF2-40B4-BE49-F238E27FC236}">
                <a16:creationId xmlns:a16="http://schemas.microsoft.com/office/drawing/2014/main" id="{AD5E9474-A615-E791-4C67-D442948EB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4457" y="4946439"/>
            <a:ext cx="400900" cy="400900"/>
          </a:xfrm>
          <a:prstGeom prst="rect">
            <a:avLst/>
          </a:prstGeom>
        </p:spPr>
      </p:pic>
      <p:pic>
        <p:nvPicPr>
          <p:cNvPr id="28" name="그래픽 27" descr="배지 4 단색으로 채워진">
            <a:extLst>
              <a:ext uri="{FF2B5EF4-FFF2-40B4-BE49-F238E27FC236}">
                <a16:creationId xmlns:a16="http://schemas.microsoft.com/office/drawing/2014/main" id="{F4C382CF-8EB2-2664-1C88-6FE01C437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4457" y="5405031"/>
            <a:ext cx="400900" cy="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99AB-FB58-8976-C7EF-15605D5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1EE6C9-E8D5-178C-E1CB-68ADA9E21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뮤지컬 알아보기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DFDDB2CF-5352-F642-6473-0CE486E21C81}"/>
              </a:ext>
            </a:extLst>
          </p:cNvPr>
          <p:cNvSpPr/>
          <p:nvPr/>
        </p:nvSpPr>
        <p:spPr>
          <a:xfrm>
            <a:off x="492369" y="973976"/>
            <a:ext cx="2527363" cy="316114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뮤지컬의 구성 요소</a:t>
            </a:r>
            <a:endParaRPr lang="en-US" altLang="ko-KR" sz="1400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5AE305D1-C9F2-25B6-B944-43913ACABFF6}"/>
              </a:ext>
            </a:extLst>
          </p:cNvPr>
          <p:cNvGrpSpPr/>
          <p:nvPr/>
        </p:nvGrpSpPr>
        <p:grpSpPr>
          <a:xfrm>
            <a:off x="1924123" y="1854649"/>
            <a:ext cx="2221015" cy="1603027"/>
            <a:chOff x="2882900" y="1823731"/>
            <a:chExt cx="7061200" cy="1137815"/>
          </a:xfrm>
        </p:grpSpPr>
        <p:sp>
          <p:nvSpPr>
            <p:cNvPr id="26" name="사각형: 둥근 대각선 방향 모서리 25">
              <a:extLst>
                <a:ext uri="{FF2B5EF4-FFF2-40B4-BE49-F238E27FC236}">
                  <a16:creationId xmlns:a16="http://schemas.microsoft.com/office/drawing/2014/main" id="{31E8DD25-96D3-465F-99D8-CB0C826981E1}"/>
                </a:ext>
              </a:extLst>
            </p:cNvPr>
            <p:cNvSpPr/>
            <p:nvPr/>
          </p:nvSpPr>
          <p:spPr>
            <a:xfrm>
              <a:off x="2882900" y="1823731"/>
              <a:ext cx="7061200" cy="1137815"/>
            </a:xfrm>
            <a:prstGeom prst="round2Diag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D4CCB0-8B45-8E0F-EE8B-247DB7F1275D}"/>
                </a:ext>
              </a:extLst>
            </p:cNvPr>
            <p:cNvSpPr txBox="1"/>
            <p:nvPr/>
          </p:nvSpPr>
          <p:spPr>
            <a:xfrm>
              <a:off x="3019732" y="2086008"/>
              <a:ext cx="6787535" cy="55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dirty="0">
                  <a:latin typeface="+mn-ea"/>
                </a:rPr>
                <a:t>뮤지컬이 시작되기 전 연주되는 곡으로 관객의 시선을 무대로 집중시켜 극이 시작을 알린다</a:t>
              </a:r>
              <a:r>
                <a:rPr lang="en-US" altLang="ko-KR" sz="1050" dirty="0">
                  <a:latin typeface="+mn-ea"/>
                </a:rPr>
                <a:t>.</a:t>
              </a:r>
              <a:endParaRPr lang="ko-KR" altLang="en-US" sz="1050" dirty="0">
                <a:latin typeface="+mn-ea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A5DDF220-78C5-E89A-4D87-7D619086C5A2}"/>
              </a:ext>
            </a:extLst>
          </p:cNvPr>
          <p:cNvGrpSpPr/>
          <p:nvPr/>
        </p:nvGrpSpPr>
        <p:grpSpPr>
          <a:xfrm>
            <a:off x="4933464" y="1860901"/>
            <a:ext cx="2221015" cy="1603027"/>
            <a:chOff x="3507355" y="1277727"/>
            <a:chExt cx="2221015" cy="1603027"/>
          </a:xfrm>
        </p:grpSpPr>
        <p:sp>
          <p:nvSpPr>
            <p:cNvPr id="29" name="사각형: 둥근 대각선 방향 모서리 28">
              <a:extLst>
                <a:ext uri="{FF2B5EF4-FFF2-40B4-BE49-F238E27FC236}">
                  <a16:creationId xmlns:a16="http://schemas.microsoft.com/office/drawing/2014/main" id="{02F944FB-8325-589D-F16B-96667CEC8B4F}"/>
                </a:ext>
              </a:extLst>
            </p:cNvPr>
            <p:cNvSpPr/>
            <p:nvPr/>
          </p:nvSpPr>
          <p:spPr>
            <a:xfrm>
              <a:off x="3507355" y="1277727"/>
              <a:ext cx="2221015" cy="1603027"/>
            </a:xfrm>
            <a:prstGeom prst="round2Diag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E42E6F-FF5A-37D7-67F8-E9D037FBD312}"/>
                </a:ext>
              </a:extLst>
            </p:cNvPr>
            <p:cNvSpPr txBox="1"/>
            <p:nvPr/>
          </p:nvSpPr>
          <p:spPr>
            <a:xfrm>
              <a:off x="3575487" y="1431240"/>
              <a:ext cx="2084750" cy="129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dirty="0">
                  <a:latin typeface="+mn-ea"/>
                </a:rPr>
                <a:t>서곡 후 연주되는 곡으로 작품 전체를 설명하거나 분위기를 표현하는 역할을 한다</a:t>
              </a:r>
              <a:r>
                <a:rPr lang="en-US" altLang="ko-KR" sz="1050" dirty="0">
                  <a:latin typeface="+mn-ea"/>
                </a:rPr>
                <a:t>. </a:t>
              </a:r>
              <a:r>
                <a:rPr lang="ko-KR" altLang="en-US" sz="1050" dirty="0">
                  <a:latin typeface="+mn-ea"/>
                </a:rPr>
                <a:t>내용에 따라 솔로나 중창</a:t>
              </a:r>
              <a:r>
                <a:rPr lang="en-US" altLang="ko-KR" sz="1050" dirty="0">
                  <a:latin typeface="+mn-ea"/>
                </a:rPr>
                <a:t>, </a:t>
              </a:r>
              <a:r>
                <a:rPr lang="ko-KR" altLang="en-US" sz="1050" dirty="0">
                  <a:latin typeface="+mn-ea"/>
                </a:rPr>
                <a:t>합창으로 오프닝 넘버를 꾸밀 수 있다</a:t>
              </a:r>
              <a:r>
                <a:rPr lang="en-US" altLang="ko-KR" sz="1050" dirty="0">
                  <a:latin typeface="+mn-ea"/>
                </a:rPr>
                <a:t>.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D6CB846-96FF-48FA-ACEC-A4F56356F2F9}"/>
              </a:ext>
            </a:extLst>
          </p:cNvPr>
          <p:cNvGrpSpPr/>
          <p:nvPr/>
        </p:nvGrpSpPr>
        <p:grpSpPr>
          <a:xfrm>
            <a:off x="7911222" y="1825973"/>
            <a:ext cx="2221015" cy="1603027"/>
            <a:chOff x="6203335" y="986548"/>
            <a:chExt cx="2221015" cy="1603027"/>
          </a:xfrm>
        </p:grpSpPr>
        <p:sp>
          <p:nvSpPr>
            <p:cNvPr id="32" name="사각형: 둥근 대각선 방향 모서리 31">
              <a:extLst>
                <a:ext uri="{FF2B5EF4-FFF2-40B4-BE49-F238E27FC236}">
                  <a16:creationId xmlns:a16="http://schemas.microsoft.com/office/drawing/2014/main" id="{69E3135C-AAFA-E06F-F5A0-099C839FBEAE}"/>
                </a:ext>
              </a:extLst>
            </p:cNvPr>
            <p:cNvSpPr/>
            <p:nvPr/>
          </p:nvSpPr>
          <p:spPr>
            <a:xfrm>
              <a:off x="6203335" y="986548"/>
              <a:ext cx="2221015" cy="1603027"/>
            </a:xfrm>
            <a:prstGeom prst="round2Diag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1ED89B-59FF-4826-35DB-47B6E1BF1D0D}"/>
                </a:ext>
              </a:extLst>
            </p:cNvPr>
            <p:cNvSpPr txBox="1"/>
            <p:nvPr/>
          </p:nvSpPr>
          <p:spPr>
            <a:xfrm>
              <a:off x="6203335" y="1140061"/>
              <a:ext cx="2221015" cy="127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dirty="0">
                  <a:latin typeface="+mn-ea"/>
                </a:rPr>
                <a:t>시작하기 전에 앞으로 진행될 상황과 이전에 어떤 배경과 상황이었는지를 설명하는데</a:t>
              </a:r>
              <a:r>
                <a:rPr lang="en-US" altLang="ko-KR" sz="1050" dirty="0">
                  <a:latin typeface="+mn-ea"/>
                </a:rPr>
                <a:t>, </a:t>
              </a:r>
              <a:r>
                <a:rPr lang="ko-KR" altLang="en-US" sz="1050" dirty="0">
                  <a:latin typeface="+mn-ea"/>
                </a:rPr>
                <a:t>주로 노래를 통해 전달한다</a:t>
              </a:r>
              <a:r>
                <a:rPr lang="en-US" altLang="ko-KR" sz="1050" dirty="0">
                  <a:latin typeface="+mn-ea"/>
                </a:rPr>
                <a:t>. </a:t>
              </a:r>
              <a:r>
                <a:rPr lang="ko-KR" altLang="en-US" sz="1050" dirty="0">
                  <a:latin typeface="+mn-ea"/>
                </a:rPr>
                <a:t>배우들의 정확한 가사 전달이 요구된다</a:t>
              </a:r>
              <a:r>
                <a:rPr lang="en-US" altLang="ko-KR" sz="1050" dirty="0">
                  <a:latin typeface="+mn-ea"/>
                </a:rPr>
                <a:t>.</a:t>
              </a:r>
            </a:p>
          </p:txBody>
        </p:sp>
      </p:grpSp>
      <p:sp>
        <p:nvSpPr>
          <p:cNvPr id="35" name="사각형: 둥근 대각선 방향 모서리 34">
            <a:extLst>
              <a:ext uri="{FF2B5EF4-FFF2-40B4-BE49-F238E27FC236}">
                <a16:creationId xmlns:a16="http://schemas.microsoft.com/office/drawing/2014/main" id="{D0E66B02-0195-0AAD-EA3C-1504E71EAD09}"/>
              </a:ext>
            </a:extLst>
          </p:cNvPr>
          <p:cNvSpPr/>
          <p:nvPr/>
        </p:nvSpPr>
        <p:spPr>
          <a:xfrm>
            <a:off x="425986" y="4006625"/>
            <a:ext cx="2221015" cy="1603027"/>
          </a:xfrm>
          <a:prstGeom prst="round2Diag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016F54-0AFC-062D-CE27-C7C4C4D1BCD3}"/>
              </a:ext>
            </a:extLst>
          </p:cNvPr>
          <p:cNvSpPr txBox="1"/>
          <p:nvPr/>
        </p:nvSpPr>
        <p:spPr>
          <a:xfrm>
            <a:off x="493366" y="4414024"/>
            <a:ext cx="2108409" cy="78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50" dirty="0">
                <a:latin typeface="+mn-ea"/>
              </a:rPr>
              <a:t>일종의 </a:t>
            </a:r>
            <a:r>
              <a:rPr lang="ko-KR" altLang="en-US" sz="1050" dirty="0" err="1">
                <a:latin typeface="+mn-ea"/>
              </a:rPr>
              <a:t>코믹송으로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심각해지려는</a:t>
            </a:r>
            <a:r>
              <a:rPr lang="ko-KR" altLang="en-US" sz="1050" dirty="0">
                <a:latin typeface="+mn-ea"/>
              </a:rPr>
              <a:t> 극의 분위기를 살짝 바꿔 기분전환을 해주는 역할을 한다</a:t>
            </a:r>
            <a:r>
              <a:rPr lang="en-US" altLang="ko-KR" sz="1050" dirty="0">
                <a:latin typeface="+mn-ea"/>
              </a:rPr>
              <a:t>.</a:t>
            </a:r>
            <a:endParaRPr lang="ko-KR" altLang="en-US" sz="1050" dirty="0">
              <a:latin typeface="+mn-ea"/>
            </a:endParaRPr>
          </a:p>
        </p:txBody>
      </p:sp>
      <p:sp>
        <p:nvSpPr>
          <p:cNvPr id="38" name="사각형: 둥근 대각선 방향 모서리 37">
            <a:extLst>
              <a:ext uri="{FF2B5EF4-FFF2-40B4-BE49-F238E27FC236}">
                <a16:creationId xmlns:a16="http://schemas.microsoft.com/office/drawing/2014/main" id="{0BF3A802-0842-3A05-F490-111C426AE1B0}"/>
              </a:ext>
            </a:extLst>
          </p:cNvPr>
          <p:cNvSpPr/>
          <p:nvPr/>
        </p:nvSpPr>
        <p:spPr>
          <a:xfrm>
            <a:off x="3424108" y="4012876"/>
            <a:ext cx="2221015" cy="1603027"/>
          </a:xfrm>
          <a:prstGeom prst="round2Diag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851EF2-BA9E-1C58-E926-FFD5D16C16E2}"/>
              </a:ext>
            </a:extLst>
          </p:cNvPr>
          <p:cNvSpPr txBox="1"/>
          <p:nvPr/>
        </p:nvSpPr>
        <p:spPr>
          <a:xfrm>
            <a:off x="3469440" y="4420275"/>
            <a:ext cx="2170515" cy="78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50" dirty="0">
                <a:latin typeface="+mn-ea"/>
              </a:rPr>
              <a:t>남녀 주인공이 보여주는 사랑의 환희나 비극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작품의 주제를 담고 있는 이중창 또는 독창이다</a:t>
            </a:r>
            <a:r>
              <a:rPr lang="en-US" altLang="ko-KR" sz="1050" dirty="0">
                <a:latin typeface="+mn-ea"/>
              </a:rPr>
              <a:t>.</a:t>
            </a:r>
            <a:endParaRPr lang="ko-KR" altLang="en-US" sz="1050" dirty="0">
              <a:latin typeface="+mn-ea"/>
            </a:endParaRPr>
          </a:p>
        </p:txBody>
      </p:sp>
      <p:sp>
        <p:nvSpPr>
          <p:cNvPr id="40" name="사각형: 둥근 대각선 방향 모서리 39">
            <a:extLst>
              <a:ext uri="{FF2B5EF4-FFF2-40B4-BE49-F238E27FC236}">
                <a16:creationId xmlns:a16="http://schemas.microsoft.com/office/drawing/2014/main" id="{E4B46F0E-CF05-6747-64EF-276AFE0E4ED3}"/>
              </a:ext>
            </a:extLst>
          </p:cNvPr>
          <p:cNvSpPr/>
          <p:nvPr/>
        </p:nvSpPr>
        <p:spPr>
          <a:xfrm>
            <a:off x="1909224" y="1856939"/>
            <a:ext cx="2221015" cy="1603027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서곡</a:t>
            </a:r>
          </a:p>
        </p:txBody>
      </p:sp>
      <p:sp>
        <p:nvSpPr>
          <p:cNvPr id="41" name="사각형: 둥근 대각선 방향 모서리 40">
            <a:extLst>
              <a:ext uri="{FF2B5EF4-FFF2-40B4-BE49-F238E27FC236}">
                <a16:creationId xmlns:a16="http://schemas.microsoft.com/office/drawing/2014/main" id="{94B1756E-4818-20C0-02E2-09B800DC64C4}"/>
              </a:ext>
            </a:extLst>
          </p:cNvPr>
          <p:cNvSpPr/>
          <p:nvPr/>
        </p:nvSpPr>
        <p:spPr>
          <a:xfrm>
            <a:off x="4933463" y="1854649"/>
            <a:ext cx="2221015" cy="1603027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오프닝 넘버</a:t>
            </a:r>
          </a:p>
        </p:txBody>
      </p:sp>
      <p:sp>
        <p:nvSpPr>
          <p:cNvPr id="42" name="사각형: 둥근 대각선 방향 모서리 41">
            <a:extLst>
              <a:ext uri="{FF2B5EF4-FFF2-40B4-BE49-F238E27FC236}">
                <a16:creationId xmlns:a16="http://schemas.microsoft.com/office/drawing/2014/main" id="{F6E6AF5F-0E16-35C6-A874-6D7F7EF32AA5}"/>
              </a:ext>
            </a:extLst>
          </p:cNvPr>
          <p:cNvSpPr/>
          <p:nvPr/>
        </p:nvSpPr>
        <p:spPr>
          <a:xfrm>
            <a:off x="7911221" y="1823826"/>
            <a:ext cx="2221015" cy="1603027"/>
          </a:xfrm>
          <a:prstGeom prst="round2Diag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제시</a:t>
            </a:r>
          </a:p>
        </p:txBody>
      </p:sp>
      <p:sp>
        <p:nvSpPr>
          <p:cNvPr id="43" name="사각형: 둥근 대각선 방향 모서리 42">
            <a:extLst>
              <a:ext uri="{FF2B5EF4-FFF2-40B4-BE49-F238E27FC236}">
                <a16:creationId xmlns:a16="http://schemas.microsoft.com/office/drawing/2014/main" id="{9C69FA43-1ECC-6126-7446-FD1A1D851BD1}"/>
              </a:ext>
            </a:extLst>
          </p:cNvPr>
          <p:cNvSpPr/>
          <p:nvPr/>
        </p:nvSpPr>
        <p:spPr>
          <a:xfrm>
            <a:off x="436127" y="4006624"/>
            <a:ext cx="2221015" cy="1603027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쇼 </a:t>
            </a:r>
            <a:r>
              <a:rPr lang="ko-KR" altLang="en-US" sz="1200" dirty="0" err="1"/>
              <a:t>스토퍼</a:t>
            </a:r>
            <a:endParaRPr lang="ko-KR" altLang="en-US" sz="1200" dirty="0"/>
          </a:p>
        </p:txBody>
      </p:sp>
      <p:sp>
        <p:nvSpPr>
          <p:cNvPr id="44" name="사각형: 둥근 대각선 방향 모서리 43">
            <a:extLst>
              <a:ext uri="{FF2B5EF4-FFF2-40B4-BE49-F238E27FC236}">
                <a16:creationId xmlns:a16="http://schemas.microsoft.com/office/drawing/2014/main" id="{969DBCA3-D917-C41E-420E-DBA867DEC8F1}"/>
              </a:ext>
            </a:extLst>
          </p:cNvPr>
          <p:cNvSpPr/>
          <p:nvPr/>
        </p:nvSpPr>
        <p:spPr>
          <a:xfrm>
            <a:off x="3424419" y="4006624"/>
            <a:ext cx="2221015" cy="1603027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아리아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1B4FCD9-57D2-7C00-5B97-32E760800D7B}"/>
              </a:ext>
            </a:extLst>
          </p:cNvPr>
          <p:cNvGrpSpPr/>
          <p:nvPr/>
        </p:nvGrpSpPr>
        <p:grpSpPr>
          <a:xfrm>
            <a:off x="6412711" y="4006828"/>
            <a:ext cx="2221015" cy="1603027"/>
            <a:chOff x="7313843" y="3419092"/>
            <a:chExt cx="2221015" cy="1603027"/>
          </a:xfrm>
        </p:grpSpPr>
        <p:sp>
          <p:nvSpPr>
            <p:cNvPr id="46" name="사각형: 둥근 대각선 방향 모서리 45">
              <a:extLst>
                <a:ext uri="{FF2B5EF4-FFF2-40B4-BE49-F238E27FC236}">
                  <a16:creationId xmlns:a16="http://schemas.microsoft.com/office/drawing/2014/main" id="{B40D9876-620A-C7DF-60A0-37578749F063}"/>
                </a:ext>
              </a:extLst>
            </p:cNvPr>
            <p:cNvSpPr/>
            <p:nvPr/>
          </p:nvSpPr>
          <p:spPr>
            <a:xfrm>
              <a:off x="7313843" y="3419092"/>
              <a:ext cx="2221015" cy="1603027"/>
            </a:xfrm>
            <a:prstGeom prst="round2DiagRect">
              <a:avLst/>
            </a:prstGeom>
            <a:solidFill>
              <a:srgbClr val="CBB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D6569D-BEFC-18D9-544E-2AB94CCFB114}"/>
                </a:ext>
              </a:extLst>
            </p:cNvPr>
            <p:cNvSpPr txBox="1"/>
            <p:nvPr/>
          </p:nvSpPr>
          <p:spPr>
            <a:xfrm>
              <a:off x="7344061" y="3636893"/>
              <a:ext cx="2170515" cy="10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dirty="0">
                  <a:latin typeface="+mn-ea"/>
                </a:rPr>
                <a:t>작품에서 가장 인상적인 노래로 작품의 하이라이트이다</a:t>
              </a:r>
              <a:r>
                <a:rPr lang="en-US" altLang="ko-KR" sz="1050" dirty="0">
                  <a:latin typeface="+mn-ea"/>
                </a:rPr>
                <a:t>. </a:t>
              </a:r>
              <a:r>
                <a:rPr lang="ko-KR" altLang="en-US" sz="1050" dirty="0">
                  <a:latin typeface="+mn-ea"/>
                </a:rPr>
                <a:t>노래와 춤</a:t>
              </a:r>
              <a:r>
                <a:rPr lang="en-US" altLang="ko-KR" sz="1050" dirty="0">
                  <a:latin typeface="+mn-ea"/>
                </a:rPr>
                <a:t>, </a:t>
              </a:r>
              <a:r>
                <a:rPr lang="ko-KR" altLang="en-US" sz="1050" dirty="0">
                  <a:latin typeface="+mn-ea"/>
                </a:rPr>
                <a:t>무대 효과 등을 총동원하여 화려한 장면을 연출한다</a:t>
              </a:r>
              <a:r>
                <a:rPr lang="en-US" altLang="ko-KR" sz="1050" dirty="0">
                  <a:latin typeface="+mn-ea"/>
                </a:rPr>
                <a:t>.</a:t>
              </a:r>
              <a:endParaRPr lang="ko-KR" altLang="en-US" sz="1050" dirty="0">
                <a:latin typeface="+mn-ea"/>
              </a:endParaRPr>
            </a:p>
          </p:txBody>
        </p:sp>
      </p:grpSp>
      <p:sp>
        <p:nvSpPr>
          <p:cNvPr id="48" name="사각형: 둥근 대각선 방향 모서리 47">
            <a:extLst>
              <a:ext uri="{FF2B5EF4-FFF2-40B4-BE49-F238E27FC236}">
                <a16:creationId xmlns:a16="http://schemas.microsoft.com/office/drawing/2014/main" id="{8CF648A0-8158-C53E-F2EB-DC44DE9D4E0E}"/>
              </a:ext>
            </a:extLst>
          </p:cNvPr>
          <p:cNvSpPr/>
          <p:nvPr/>
        </p:nvSpPr>
        <p:spPr>
          <a:xfrm>
            <a:off x="6412711" y="4012876"/>
            <a:ext cx="2221015" cy="1603027"/>
          </a:xfrm>
          <a:prstGeom prst="round2DiagRect">
            <a:avLst/>
          </a:prstGeom>
          <a:solidFill>
            <a:srgbClr val="AA7EA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아리아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88FCBC0-7B39-3E09-0914-0759C3185BE3}"/>
              </a:ext>
            </a:extLst>
          </p:cNvPr>
          <p:cNvGrpSpPr/>
          <p:nvPr/>
        </p:nvGrpSpPr>
        <p:grpSpPr>
          <a:xfrm>
            <a:off x="9390863" y="3996717"/>
            <a:ext cx="2221015" cy="1603027"/>
            <a:chOff x="6133785" y="4789007"/>
            <a:chExt cx="2221015" cy="1603027"/>
          </a:xfrm>
        </p:grpSpPr>
        <p:sp>
          <p:nvSpPr>
            <p:cNvPr id="50" name="사각형: 둥근 대각선 방향 모서리 49">
              <a:extLst>
                <a:ext uri="{FF2B5EF4-FFF2-40B4-BE49-F238E27FC236}">
                  <a16:creationId xmlns:a16="http://schemas.microsoft.com/office/drawing/2014/main" id="{B01EDE8F-D485-8515-118E-C80A4F27C558}"/>
                </a:ext>
              </a:extLst>
            </p:cNvPr>
            <p:cNvSpPr/>
            <p:nvPr/>
          </p:nvSpPr>
          <p:spPr>
            <a:xfrm>
              <a:off x="6133785" y="4789007"/>
              <a:ext cx="2221015" cy="1603027"/>
            </a:xfrm>
            <a:prstGeom prst="round2Diag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8FE87D7-CB51-A2D5-B9BC-68E2B6ABD3C4}"/>
                </a:ext>
              </a:extLst>
            </p:cNvPr>
            <p:cNvSpPr txBox="1"/>
            <p:nvPr/>
          </p:nvSpPr>
          <p:spPr>
            <a:xfrm>
              <a:off x="6164003" y="5006808"/>
              <a:ext cx="2170515" cy="127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050" dirty="0">
                  <a:latin typeface="+mn-ea"/>
                </a:rPr>
                <a:t>공연이 끝난 뒤 배우들이 관객에게 인사할 때 공연된 내용 중에서 중요 멜로디나 노래들을 편집하여 들려주면서 서서히 막이 내린다</a:t>
              </a:r>
              <a:r>
                <a:rPr lang="en-US" altLang="ko-KR" sz="1050" dirty="0">
                  <a:latin typeface="+mn-ea"/>
                </a:rPr>
                <a:t>.</a:t>
              </a:r>
              <a:endParaRPr lang="ko-KR" altLang="en-US" sz="1050" dirty="0">
                <a:latin typeface="+mn-ea"/>
              </a:endParaRPr>
            </a:p>
          </p:txBody>
        </p:sp>
      </p:grpSp>
      <p:sp>
        <p:nvSpPr>
          <p:cNvPr id="52" name="사각형: 둥근 대각선 방향 모서리 51">
            <a:extLst>
              <a:ext uri="{FF2B5EF4-FFF2-40B4-BE49-F238E27FC236}">
                <a16:creationId xmlns:a16="http://schemas.microsoft.com/office/drawing/2014/main" id="{3B990591-9B67-0930-E3C6-45F6A7A5422D}"/>
              </a:ext>
            </a:extLst>
          </p:cNvPr>
          <p:cNvSpPr/>
          <p:nvPr/>
        </p:nvSpPr>
        <p:spPr>
          <a:xfrm>
            <a:off x="9401004" y="4006624"/>
            <a:ext cx="2221015" cy="1603027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아리아</a:t>
            </a:r>
          </a:p>
        </p:txBody>
      </p:sp>
    </p:spTree>
    <p:extLst>
      <p:ext uri="{BB962C8B-B14F-4D97-AF65-F5344CB8AC3E}">
        <p14:creationId xmlns:p14="http://schemas.microsoft.com/office/powerpoint/2010/main" val="1386895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8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뮤지컬</a:t>
            </a:r>
            <a:r>
              <a:rPr kumimoji="1" lang="en-US" altLang="ko-KR" dirty="0"/>
              <a:t> </a:t>
            </a:r>
            <a:r>
              <a:rPr kumimoji="1" lang="ko-KR" altLang="en-US" dirty="0"/>
              <a:t>음악의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구성</a:t>
            </a:r>
            <a:r>
              <a:rPr kumimoji="1" lang="en-US" altLang="ko-KR" dirty="0"/>
              <a:t> </a:t>
            </a:r>
            <a:r>
              <a:rPr kumimoji="1" lang="ko-KR" altLang="en-US" dirty="0"/>
              <a:t>요소별 곡 감상해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49C1BAE5-289B-6009-57FF-35FB3A350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30448"/>
          <a:stretch/>
        </p:blipFill>
        <p:spPr>
          <a:xfrm>
            <a:off x="792001" y="1188374"/>
            <a:ext cx="5104163" cy="116620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E033637-04F3-B073-C3AA-0055D1BEF5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001" y="2974529"/>
            <a:ext cx="5104162" cy="1249791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C57B7C03-D68C-2393-2971-BB79AC34B7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000" y="4738082"/>
            <a:ext cx="5104163" cy="1266824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5E93850-AD28-5BB0-20A3-13D8A338C1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322" y="2055614"/>
            <a:ext cx="5104165" cy="113276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E9EB58D2-B2D6-997C-BDE6-30198CF69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0322" y="3840234"/>
            <a:ext cx="5104165" cy="1196815"/>
          </a:xfrm>
          <a:prstGeom prst="rect">
            <a:avLst/>
          </a:prstGeom>
        </p:spPr>
      </p:pic>
      <p:pic>
        <p:nvPicPr>
          <p:cNvPr id="48" name="[아침나라 중음②]_3단원_교과서_85쪽_4.지킬앤 하이드 중 지금 이 순간_음원편집">
            <a:hlinkClick r:id="" action="ppaction://media"/>
            <a:extLst>
              <a:ext uri="{FF2B5EF4-FFF2-40B4-BE49-F238E27FC236}">
                <a16:creationId xmlns:a16="http://schemas.microsoft.com/office/drawing/2014/main" id="{4B82BBB0-7629-CA5C-C05A-3FA6D9AEA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317" y="1943100"/>
            <a:ext cx="344170" cy="344170"/>
          </a:xfrm>
          <a:prstGeom prst="rect">
            <a:avLst/>
          </a:prstGeom>
        </p:spPr>
      </p:pic>
      <p:pic>
        <p:nvPicPr>
          <p:cNvPr id="49" name="[아침나라 중음②]_3단원_교과서_85쪽_5.프로덕션 넘버_영웅 중 누가 죄인인가_음원편집">
            <a:hlinkClick r:id="" action="ppaction://media"/>
            <a:extLst>
              <a:ext uri="{FF2B5EF4-FFF2-40B4-BE49-F238E27FC236}">
                <a16:creationId xmlns:a16="http://schemas.microsoft.com/office/drawing/2014/main" id="{E021D671-F738-11C9-7E3A-59A33027EF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317" y="3756660"/>
            <a:ext cx="344170" cy="344170"/>
          </a:xfrm>
          <a:prstGeom prst="rect">
            <a:avLst/>
          </a:prstGeom>
        </p:spPr>
      </p:pic>
      <p:pic>
        <p:nvPicPr>
          <p:cNvPr id="50" name="[아침나라 중음②]_3단원_교과서_85쪽_3.미녀와 야수 중 손님이 되어 주세요_음원편집">
            <a:hlinkClick r:id="" action="ppaction://media"/>
            <a:extLst>
              <a:ext uri="{FF2B5EF4-FFF2-40B4-BE49-F238E27FC236}">
                <a16:creationId xmlns:a16="http://schemas.microsoft.com/office/drawing/2014/main" id="{084BE0EE-A53E-D73A-1F91-9C732EDA80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51993" y="4692879"/>
            <a:ext cx="344170" cy="344170"/>
          </a:xfrm>
          <a:prstGeom prst="rect">
            <a:avLst/>
          </a:prstGeom>
        </p:spPr>
      </p:pic>
      <p:pic>
        <p:nvPicPr>
          <p:cNvPr id="51" name="[아침나라 중음②]_3단원_교과서_85쪽_2.노트르담 드 파리 중 대성당들의 시대_음원편집">
            <a:hlinkClick r:id="" action="ppaction://media"/>
            <a:extLst>
              <a:ext uri="{FF2B5EF4-FFF2-40B4-BE49-F238E27FC236}">
                <a16:creationId xmlns:a16="http://schemas.microsoft.com/office/drawing/2014/main" id="{F3EF4152-250B-4CBF-9026-029D050280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51993" y="2930280"/>
            <a:ext cx="344170" cy="344170"/>
          </a:xfrm>
          <a:prstGeom prst="rect">
            <a:avLst/>
          </a:prstGeom>
        </p:spPr>
      </p:pic>
      <p:pic>
        <p:nvPicPr>
          <p:cNvPr id="52" name="[아침나라 중음②]_3단원_교과서_85쪽_1.오페라의 유령 중 서곡_음원편집">
            <a:hlinkClick r:id="" action="ppaction://media"/>
            <a:extLst>
              <a:ext uri="{FF2B5EF4-FFF2-40B4-BE49-F238E27FC236}">
                <a16:creationId xmlns:a16="http://schemas.microsoft.com/office/drawing/2014/main" id="{775FF63A-C25F-D976-0119-BDC9E2A0BA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51993" y="1231948"/>
            <a:ext cx="344170" cy="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269</Words>
  <Application>Microsoft Office PowerPoint</Application>
  <PresentationFormat>와이드스크린</PresentationFormat>
  <Paragraphs>33</Paragraphs>
  <Slides>6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226</cp:revision>
  <dcterms:created xsi:type="dcterms:W3CDTF">2024-07-03T01:17:18Z</dcterms:created>
  <dcterms:modified xsi:type="dcterms:W3CDTF">2025-06-16T05:20:43Z</dcterms:modified>
</cp:coreProperties>
</file>