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9" r:id="rId6"/>
    <p:sldId id="296" r:id="rId7"/>
    <p:sldId id="293" r:id="rId8"/>
    <p:sldId id="297" r:id="rId9"/>
    <p:sldId id="300" r:id="rId10"/>
    <p:sldId id="301" r:id="rId11"/>
    <p:sldId id="295" r:id="rId12"/>
  </p:sldIdLst>
  <p:sldSz cx="12192000" cy="6858000"/>
  <p:notesSz cx="6858000" cy="9144000"/>
  <p:embeddedFontLst>
    <p:embeddedFont>
      <p:font typeface="NanumGothicExtraBold" pitchFamily="2" charset="-127"/>
      <p:bold r:id="rId14"/>
    </p:embeddedFont>
    <p:embeddedFont>
      <p:font typeface="나눔고딕" pitchFamily="2" charset="-127"/>
      <p:regular r:id="rId15"/>
      <p:bold r:id="rId16"/>
    </p:embeddedFont>
    <p:embeddedFont>
      <p:font typeface="맑은 고딕" panose="020B0503020000020004" pitchFamily="50" charset="-127"/>
      <p:regular r:id="rId17"/>
      <p:bold r:id="rId1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3B8"/>
    <a:srgbClr val="46C0A9"/>
    <a:srgbClr val="B38553"/>
    <a:srgbClr val="50B652"/>
    <a:srgbClr val="9C3CC8"/>
    <a:srgbClr val="3CC864"/>
    <a:srgbClr val="19552A"/>
    <a:srgbClr val="633CC8"/>
    <a:srgbClr val="3CC7C2"/>
    <a:srgbClr val="3C4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>
        <p:scale>
          <a:sx n="125" d="100"/>
          <a:sy n="125" d="100"/>
        </p:scale>
        <p:origin x="1908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2025-06-30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 err="1">
                <a:latin typeface="+mn-ea"/>
                <a:ea typeface="+mn-ea"/>
              </a:rPr>
              <a:t>빨주노초파남보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22~23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지속 가능한 환경 보존을 위해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실천할 수 있는 활동을 생각하고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노래 부를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995689"/>
            <a:ext cx="8924085" cy="218566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라장조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박자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♩</a:t>
            </a:r>
            <a:r>
              <a:rPr kumimoji="1" lang="en-US" altLang="ko-KR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.=54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부분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 합창</a:t>
            </a:r>
            <a:endParaRPr kumimoji="1" lang="en-US" altLang="ko-KR" sz="1800" b="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2D580D2-C08B-4477-B0DD-8450BAE2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92338" y="1647425"/>
            <a:ext cx="218621" cy="39092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976281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3303977"/>
            <a:ext cx="8924085" cy="168603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 노래는 김윤주와 박세진으로 이루어진 듀오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옥상달빛의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노래로 후손에게 물려주기 위해 우리가 지켜야 할 ‘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환경’에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경각심을 갖자는 메시지를 담고 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쉬운 리듬과 친근하고 발랄한 멜로디로 환경 보호 이야기를 차분하게 노래로 전달하고 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노래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527602B-C92E-9CE5-3478-2E58B06DEE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32923" y="858830"/>
            <a:ext cx="9726154" cy="5361507"/>
          </a:xfrm>
          <a:prstGeom prst="rect">
            <a:avLst/>
          </a:prstGeom>
        </p:spPr>
      </p:pic>
      <p:pic>
        <p:nvPicPr>
          <p:cNvPr id="5" name="[아침나라 중음②]_1단원_교과서_22쪽_빨주노초파남보_노래">
            <a:hlinkClick r:id="" action="ppaction://media"/>
            <a:extLst>
              <a:ext uri="{FF2B5EF4-FFF2-40B4-BE49-F238E27FC236}">
                <a16:creationId xmlns:a16="http://schemas.microsoft.com/office/drawing/2014/main" id="{113A5C62-30A4-1FFA-D743-DD0AB4635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89282" y="1325926"/>
            <a:ext cx="358775" cy="358775"/>
          </a:xfrm>
          <a:prstGeom prst="rect">
            <a:avLst/>
          </a:prstGeom>
        </p:spPr>
      </p:pic>
      <p:pic>
        <p:nvPicPr>
          <p:cNvPr id="6" name="[아침나라 중음②]_1단원_교과서_22쪽_빨주노초파남보_반주_54">
            <a:hlinkClick r:id="" action="ppaction://media"/>
            <a:extLst>
              <a:ext uri="{FF2B5EF4-FFF2-40B4-BE49-F238E27FC236}">
                <a16:creationId xmlns:a16="http://schemas.microsoft.com/office/drawing/2014/main" id="{6AFF4837-0E38-8316-8C28-1BD2233558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93046" y="2227671"/>
            <a:ext cx="358775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자연을 나타내는 가사 찾아보기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F8F24CB-E15C-6D3D-8549-871C0ECD81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2923" y="858830"/>
            <a:ext cx="9726154" cy="5361507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66A1E687-24E8-3C0E-6538-EF4E26E1934A}"/>
              </a:ext>
            </a:extLst>
          </p:cNvPr>
          <p:cNvSpPr/>
          <p:nvPr/>
        </p:nvSpPr>
        <p:spPr>
          <a:xfrm>
            <a:off x="3833811" y="2178844"/>
            <a:ext cx="385763" cy="178594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4B3B8CB4-4B2D-5804-0489-6F0D581366FD}"/>
              </a:ext>
            </a:extLst>
          </p:cNvPr>
          <p:cNvSpPr/>
          <p:nvPr/>
        </p:nvSpPr>
        <p:spPr>
          <a:xfrm>
            <a:off x="4567238" y="2178844"/>
            <a:ext cx="173832" cy="178594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CA788BB6-0A1D-EC93-33F8-BF07D9A896B9}"/>
              </a:ext>
            </a:extLst>
          </p:cNvPr>
          <p:cNvSpPr/>
          <p:nvPr/>
        </p:nvSpPr>
        <p:spPr>
          <a:xfrm>
            <a:off x="4268391" y="2921794"/>
            <a:ext cx="385763" cy="17859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DFF184D6-DF26-3F17-D759-05FD78E0F119}"/>
              </a:ext>
            </a:extLst>
          </p:cNvPr>
          <p:cNvSpPr/>
          <p:nvPr/>
        </p:nvSpPr>
        <p:spPr>
          <a:xfrm>
            <a:off x="2452688" y="3612357"/>
            <a:ext cx="173832" cy="178594"/>
          </a:xfrm>
          <a:prstGeom prst="ellipse">
            <a:avLst/>
          </a:prstGeom>
          <a:solidFill>
            <a:srgbClr val="9C3CC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D8E3FF3E-8399-2EB4-B18F-64530361B753}"/>
              </a:ext>
            </a:extLst>
          </p:cNvPr>
          <p:cNvSpPr/>
          <p:nvPr/>
        </p:nvSpPr>
        <p:spPr>
          <a:xfrm>
            <a:off x="4616055" y="3618310"/>
            <a:ext cx="173832" cy="178594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3EED217E-D229-1F54-DC62-2AD539A1154F}"/>
              </a:ext>
            </a:extLst>
          </p:cNvPr>
          <p:cNvSpPr/>
          <p:nvPr/>
        </p:nvSpPr>
        <p:spPr>
          <a:xfrm>
            <a:off x="4196738" y="4397781"/>
            <a:ext cx="173832" cy="178594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25F3CF44-F9E9-547E-E15D-60F9097D8EF3}"/>
              </a:ext>
            </a:extLst>
          </p:cNvPr>
          <p:cNvSpPr/>
          <p:nvPr/>
        </p:nvSpPr>
        <p:spPr>
          <a:xfrm>
            <a:off x="7353299" y="1602582"/>
            <a:ext cx="385763" cy="178594"/>
          </a:xfrm>
          <a:prstGeom prst="ellipse">
            <a:avLst/>
          </a:prstGeom>
          <a:solidFill>
            <a:srgbClr val="F313B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D4C460BC-79A5-ADAA-9426-02F6730CE324}"/>
              </a:ext>
            </a:extLst>
          </p:cNvPr>
          <p:cNvSpPr/>
          <p:nvPr/>
        </p:nvSpPr>
        <p:spPr>
          <a:xfrm>
            <a:off x="8945167" y="1602582"/>
            <a:ext cx="173832" cy="178594"/>
          </a:xfrm>
          <a:prstGeom prst="ellipse">
            <a:avLst/>
          </a:prstGeom>
          <a:solidFill>
            <a:srgbClr val="50B652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9B589359-D0BF-1CD4-1D83-894564E17742}"/>
              </a:ext>
            </a:extLst>
          </p:cNvPr>
          <p:cNvSpPr/>
          <p:nvPr/>
        </p:nvSpPr>
        <p:spPr>
          <a:xfrm>
            <a:off x="8622506" y="2483644"/>
            <a:ext cx="385763" cy="178594"/>
          </a:xfrm>
          <a:prstGeom prst="ellipse">
            <a:avLst/>
          </a:prstGeom>
          <a:solidFill>
            <a:srgbClr val="46C0A9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C976982B-13A3-B6AF-4423-9DA410E03C00}"/>
              </a:ext>
            </a:extLst>
          </p:cNvPr>
          <p:cNvSpPr/>
          <p:nvPr/>
        </p:nvSpPr>
        <p:spPr>
          <a:xfrm>
            <a:off x="7027068" y="2480072"/>
            <a:ext cx="385763" cy="178594"/>
          </a:xfrm>
          <a:prstGeom prst="ellipse">
            <a:avLst/>
          </a:prstGeom>
          <a:solidFill>
            <a:srgbClr val="B38553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BC37D-BCD7-C14C-C7D1-0B967EE3B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33FE58B-39BB-9BE6-3984-8B4EF7BF7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간주 부분 가사 만들어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ACA1B31D-1192-A7BE-B1CA-038B3C6FCE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간주 멜로디를 여러 번 들으며 리듬에 맞춰 노랫말을 만들어 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F4051AB-B2CD-FC56-18DC-7415A24533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612" r="50000"/>
          <a:stretch/>
        </p:blipFill>
        <p:spPr>
          <a:xfrm>
            <a:off x="1652072" y="1274069"/>
            <a:ext cx="8887856" cy="4349474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C5A91179-27BB-2A37-2AFF-F7C9C8BED7AD}"/>
              </a:ext>
            </a:extLst>
          </p:cNvPr>
          <p:cNvGrpSpPr/>
          <p:nvPr/>
        </p:nvGrpSpPr>
        <p:grpSpPr>
          <a:xfrm>
            <a:off x="4450080" y="5500023"/>
            <a:ext cx="3461657" cy="673047"/>
            <a:chOff x="4404360" y="5270864"/>
            <a:chExt cx="3461657" cy="673047"/>
          </a:xfrm>
        </p:grpSpPr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62608C16-4019-06D4-536A-5CEA87EFE143}"/>
                </a:ext>
              </a:extLst>
            </p:cNvPr>
            <p:cNvSpPr/>
            <p:nvPr/>
          </p:nvSpPr>
          <p:spPr>
            <a:xfrm>
              <a:off x="4404360" y="5270864"/>
              <a:ext cx="3383280" cy="673047"/>
            </a:xfrm>
            <a:prstGeom prst="round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68D557-1DCB-C598-1361-5C21C60EF3A8}"/>
                </a:ext>
              </a:extLst>
            </p:cNvPr>
            <p:cNvSpPr txBox="1"/>
            <p:nvPr/>
          </p:nvSpPr>
          <p:spPr>
            <a:xfrm>
              <a:off x="4482737" y="5371301"/>
              <a:ext cx="10086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>
                  <a:solidFill>
                    <a:schemeClr val="accent5">
                      <a:lumMod val="50000"/>
                    </a:schemeClr>
                  </a:solidFill>
                </a:rPr>
                <a:t>추천 키워드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FEBF31-9B53-BCE1-B301-5C377B02BCF4}"/>
                </a:ext>
              </a:extLst>
            </p:cNvPr>
            <p:cNvSpPr txBox="1"/>
            <p:nvPr/>
          </p:nvSpPr>
          <p:spPr>
            <a:xfrm>
              <a:off x="4743995" y="5607387"/>
              <a:ext cx="312202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50" dirty="0"/>
                <a:t>나비</a:t>
              </a:r>
              <a:r>
                <a:rPr lang="en-US" altLang="ko-KR" sz="1050" dirty="0"/>
                <a:t>, </a:t>
              </a:r>
              <a:r>
                <a:rPr lang="ko-KR" altLang="en-US" sz="1050" dirty="0"/>
                <a:t>꽃</a:t>
              </a:r>
              <a:r>
                <a:rPr lang="en-US" altLang="ko-KR" sz="1050" dirty="0"/>
                <a:t>, </a:t>
              </a:r>
              <a:r>
                <a:rPr lang="ko-KR" altLang="en-US" sz="1050" dirty="0"/>
                <a:t>깨끗한 물</a:t>
              </a:r>
              <a:r>
                <a:rPr lang="en-US" altLang="ko-KR" sz="1050" dirty="0"/>
                <a:t>, </a:t>
              </a:r>
              <a:r>
                <a:rPr lang="ko-KR" altLang="en-US" sz="1050" dirty="0"/>
                <a:t>벌</a:t>
              </a:r>
              <a:r>
                <a:rPr lang="en-US" altLang="ko-KR" sz="1050" dirty="0"/>
                <a:t>, </a:t>
              </a:r>
              <a:r>
                <a:rPr lang="ko-KR" altLang="en-US" sz="1050" dirty="0"/>
                <a:t>푸른</a:t>
              </a:r>
              <a:r>
                <a:rPr lang="en-US" altLang="ko-KR" sz="1050" dirty="0"/>
                <a:t>, </a:t>
              </a:r>
              <a:r>
                <a:rPr lang="ko-KR" altLang="en-US" sz="1050" dirty="0"/>
                <a:t>보존</a:t>
              </a:r>
              <a:r>
                <a:rPr lang="en-US" altLang="ko-KR" sz="1050" dirty="0"/>
                <a:t>, </a:t>
              </a:r>
              <a:r>
                <a:rPr lang="ko-KR" altLang="en-US" sz="1050" dirty="0"/>
                <a:t>함께 등</a:t>
              </a:r>
              <a:r>
                <a:rPr lang="en-US" altLang="ko-KR" sz="1050" dirty="0"/>
                <a:t>···</a:t>
              </a:r>
              <a:endParaRPr lang="ko-KR" altLang="en-US" sz="1050" dirty="0"/>
            </a:p>
          </p:txBody>
        </p:sp>
      </p:grpSp>
      <p:pic>
        <p:nvPicPr>
          <p:cNvPr id="12" name="[아침나라 중음②]_1단원_교과서_22쪽_빨주노초파남보_노래">
            <a:hlinkClick r:id="" action="ppaction://media"/>
            <a:extLst>
              <a:ext uri="{FF2B5EF4-FFF2-40B4-BE49-F238E27FC236}">
                <a16:creationId xmlns:a16="http://schemas.microsoft.com/office/drawing/2014/main" id="{73A57D1A-268B-6E74-37B1-9549E35071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74" end="122547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0540" y="1763532"/>
            <a:ext cx="358775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7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BC37D-BCD7-C14C-C7D1-0B967EE3B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33FE58B-39BB-9BE6-3984-8B4EF7BF7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학교 생활을 하며 환경 보호를 실천할 수 있는 행동 써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6F5E1338-1A00-BB65-5738-2CB9FD32E116}"/>
              </a:ext>
            </a:extLst>
          </p:cNvPr>
          <p:cNvGrpSpPr/>
          <p:nvPr/>
        </p:nvGrpSpPr>
        <p:grpSpPr>
          <a:xfrm>
            <a:off x="3633651" y="754856"/>
            <a:ext cx="4924697" cy="1544207"/>
            <a:chOff x="3633651" y="754856"/>
            <a:chExt cx="4924697" cy="1544207"/>
          </a:xfrm>
        </p:grpSpPr>
        <p:sp>
          <p:nvSpPr>
            <p:cNvPr id="5" name="순서도: 문서 4">
              <a:extLst>
                <a:ext uri="{FF2B5EF4-FFF2-40B4-BE49-F238E27FC236}">
                  <a16:creationId xmlns:a16="http://schemas.microsoft.com/office/drawing/2014/main" id="{6D4923F5-2874-8234-73A1-9CBEA0C692C0}"/>
                </a:ext>
              </a:extLst>
            </p:cNvPr>
            <p:cNvSpPr/>
            <p:nvPr/>
          </p:nvSpPr>
          <p:spPr>
            <a:xfrm>
              <a:off x="3633651" y="1227908"/>
              <a:ext cx="4924697" cy="1071155"/>
            </a:xfrm>
            <a:prstGeom prst="flowChartDocument">
              <a:avLst/>
            </a:prstGeom>
            <a:solidFill>
              <a:srgbClr val="B38553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2853D69B-E86E-2CC3-5D4C-2EC2B7D306B9}"/>
                </a:ext>
              </a:extLst>
            </p:cNvPr>
            <p:cNvCxnSpPr/>
            <p:nvPr/>
          </p:nvCxnSpPr>
          <p:spPr>
            <a:xfrm>
              <a:off x="4076700" y="754856"/>
              <a:ext cx="0" cy="531019"/>
            </a:xfrm>
            <a:prstGeom prst="line">
              <a:avLst/>
            </a:prstGeom>
            <a:ln>
              <a:solidFill>
                <a:srgbClr val="B385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3F59915D-30F0-83F5-ECDA-CF9C7BE1BE01}"/>
                </a:ext>
              </a:extLst>
            </p:cNvPr>
            <p:cNvCxnSpPr/>
            <p:nvPr/>
          </p:nvCxnSpPr>
          <p:spPr>
            <a:xfrm>
              <a:off x="8136731" y="754856"/>
              <a:ext cx="0" cy="531019"/>
            </a:xfrm>
            <a:prstGeom prst="line">
              <a:avLst/>
            </a:prstGeom>
            <a:ln>
              <a:solidFill>
                <a:srgbClr val="B385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B2735395-EDD2-F85C-2ED6-709D17F6B129}"/>
                </a:ext>
              </a:extLst>
            </p:cNvPr>
            <p:cNvSpPr/>
            <p:nvPr/>
          </p:nvSpPr>
          <p:spPr>
            <a:xfrm>
              <a:off x="4026694" y="1266005"/>
              <a:ext cx="97629" cy="976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B3855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80BB90B6-D5EC-9CED-48FC-5EB712DEAB56}"/>
                </a:ext>
              </a:extLst>
            </p:cNvPr>
            <p:cNvSpPr/>
            <p:nvPr/>
          </p:nvSpPr>
          <p:spPr>
            <a:xfrm>
              <a:off x="8087916" y="1266005"/>
              <a:ext cx="97629" cy="976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B3855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9B4B5E-B071-4334-9E6A-725D99A37DFB}"/>
                </a:ext>
              </a:extLst>
            </p:cNvPr>
            <p:cNvSpPr txBox="1"/>
            <p:nvPr/>
          </p:nvSpPr>
          <p:spPr>
            <a:xfrm>
              <a:off x="4183456" y="1578819"/>
              <a:ext cx="3825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/>
                <a:t>학교에서 실천할 수 있는 환경 보호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943D779E-6F49-D017-784E-F6BE59AA5E79}"/>
              </a:ext>
            </a:extLst>
          </p:cNvPr>
          <p:cNvGrpSpPr/>
          <p:nvPr/>
        </p:nvGrpSpPr>
        <p:grpSpPr>
          <a:xfrm>
            <a:off x="1526328" y="2706189"/>
            <a:ext cx="4569672" cy="664028"/>
            <a:chOff x="1190417" y="2706189"/>
            <a:chExt cx="4569672" cy="664028"/>
          </a:xfrm>
        </p:grpSpPr>
        <p:pic>
          <p:nvPicPr>
            <p:cNvPr id="23" name="그래픽 22" descr="말풍선 단색으로 채워진">
              <a:extLst>
                <a:ext uri="{FF2B5EF4-FFF2-40B4-BE49-F238E27FC236}">
                  <a16:creationId xmlns:a16="http://schemas.microsoft.com/office/drawing/2014/main" id="{229A5ECC-B287-C20E-0B67-EDC4D710C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90417" y="2706189"/>
              <a:ext cx="664028" cy="66402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FDE83B-1D96-3208-FB47-E1C5C3DACDAB}"/>
                </a:ext>
              </a:extLst>
            </p:cNvPr>
            <p:cNvSpPr txBox="1"/>
            <p:nvPr/>
          </p:nvSpPr>
          <p:spPr>
            <a:xfrm>
              <a:off x="1789130" y="2853537"/>
              <a:ext cx="39709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/>
                <a:t>페트병 버리기 전 비닐 </a:t>
              </a:r>
              <a:r>
                <a:rPr lang="ko-KR" altLang="en-US" sz="1400"/>
                <a:t>제거하고 분리수거 하기</a:t>
              </a: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39074E50-2A36-C3BA-F3C3-3B06CADE6245}"/>
              </a:ext>
            </a:extLst>
          </p:cNvPr>
          <p:cNvGrpSpPr/>
          <p:nvPr/>
        </p:nvGrpSpPr>
        <p:grpSpPr>
          <a:xfrm>
            <a:off x="8008542" y="3222869"/>
            <a:ext cx="2524240" cy="664028"/>
            <a:chOff x="8477343" y="3222869"/>
            <a:chExt cx="2524240" cy="664028"/>
          </a:xfrm>
        </p:grpSpPr>
        <p:pic>
          <p:nvPicPr>
            <p:cNvPr id="25" name="그래픽 24" descr="말풍선 단색으로 채워진">
              <a:extLst>
                <a:ext uri="{FF2B5EF4-FFF2-40B4-BE49-F238E27FC236}">
                  <a16:creationId xmlns:a16="http://schemas.microsoft.com/office/drawing/2014/main" id="{CD8159A1-CFAA-4201-ED7D-46082B5F3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77343" y="3222869"/>
              <a:ext cx="664028" cy="66402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4AFD6D-0D06-5839-8868-458F66C31D1F}"/>
                </a:ext>
              </a:extLst>
            </p:cNvPr>
            <p:cNvSpPr txBox="1"/>
            <p:nvPr/>
          </p:nvSpPr>
          <p:spPr>
            <a:xfrm>
              <a:off x="9076056" y="3370217"/>
              <a:ext cx="19255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/>
                <a:t>급식 </a:t>
              </a:r>
              <a:r>
                <a:rPr lang="ko-KR" altLang="en-US" sz="1400" dirty="0" err="1"/>
                <a:t>먹을만큼만</a:t>
              </a:r>
              <a:r>
                <a:rPr lang="ko-KR" altLang="en-US" sz="1400" dirty="0"/>
                <a:t> 담기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8C8408F4-63D3-013B-0618-D8122D28D6BC}"/>
              </a:ext>
            </a:extLst>
          </p:cNvPr>
          <p:cNvGrpSpPr/>
          <p:nvPr/>
        </p:nvGrpSpPr>
        <p:grpSpPr>
          <a:xfrm>
            <a:off x="2985141" y="3888452"/>
            <a:ext cx="2469738" cy="664028"/>
            <a:chOff x="2649230" y="3888452"/>
            <a:chExt cx="2469738" cy="664028"/>
          </a:xfrm>
        </p:grpSpPr>
        <p:pic>
          <p:nvPicPr>
            <p:cNvPr id="27" name="그래픽 26" descr="말풍선 단색으로 채워진">
              <a:extLst>
                <a:ext uri="{FF2B5EF4-FFF2-40B4-BE49-F238E27FC236}">
                  <a16:creationId xmlns:a16="http://schemas.microsoft.com/office/drawing/2014/main" id="{EB4D1FDD-602B-CA7C-9C53-49F2361ED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49230" y="3888452"/>
              <a:ext cx="664028" cy="66402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E8F5C2-0A94-71FC-2A55-362EEE3B036F}"/>
                </a:ext>
              </a:extLst>
            </p:cNvPr>
            <p:cNvSpPr txBox="1"/>
            <p:nvPr/>
          </p:nvSpPr>
          <p:spPr>
            <a:xfrm>
              <a:off x="3247943" y="4035800"/>
              <a:ext cx="18710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/>
                <a:t>빈 교실 전등 꺼 놓기</a:t>
              </a: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C68FD146-3197-5FC4-85F7-F64B350BC117}"/>
              </a:ext>
            </a:extLst>
          </p:cNvPr>
          <p:cNvGrpSpPr/>
          <p:nvPr/>
        </p:nvGrpSpPr>
        <p:grpSpPr>
          <a:xfrm>
            <a:off x="6827860" y="4446528"/>
            <a:ext cx="3304903" cy="664028"/>
            <a:chOff x="6827860" y="4446528"/>
            <a:chExt cx="3304903" cy="664028"/>
          </a:xfrm>
        </p:grpSpPr>
        <p:pic>
          <p:nvPicPr>
            <p:cNvPr id="29" name="그래픽 28" descr="말풍선 단색으로 채워진">
              <a:extLst>
                <a:ext uri="{FF2B5EF4-FFF2-40B4-BE49-F238E27FC236}">
                  <a16:creationId xmlns:a16="http://schemas.microsoft.com/office/drawing/2014/main" id="{7A411558-6B9D-4C7D-1D99-279D1F1FA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27860" y="4446528"/>
              <a:ext cx="664028" cy="66402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AF56D1C-C5A7-B939-26F7-F1B517ADA9C9}"/>
                </a:ext>
              </a:extLst>
            </p:cNvPr>
            <p:cNvSpPr txBox="1"/>
            <p:nvPr/>
          </p:nvSpPr>
          <p:spPr>
            <a:xfrm>
              <a:off x="7426573" y="4593876"/>
              <a:ext cx="27061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err="1"/>
                <a:t>등하교할</a:t>
              </a:r>
              <a:r>
                <a:rPr lang="ko-KR" altLang="en-US" sz="1400" dirty="0"/>
                <a:t> 때 대중교통 이용하기</a:t>
              </a: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B9FC5085-3DA5-5A28-6DA4-A93515CB89D1}"/>
              </a:ext>
            </a:extLst>
          </p:cNvPr>
          <p:cNvGrpSpPr/>
          <p:nvPr/>
        </p:nvGrpSpPr>
        <p:grpSpPr>
          <a:xfrm>
            <a:off x="4520255" y="5440684"/>
            <a:ext cx="2703776" cy="664028"/>
            <a:chOff x="4520255" y="5440684"/>
            <a:chExt cx="2703776" cy="664028"/>
          </a:xfrm>
        </p:grpSpPr>
        <p:pic>
          <p:nvPicPr>
            <p:cNvPr id="31" name="그래픽 30" descr="말풍선 단색으로 채워진">
              <a:extLst>
                <a:ext uri="{FF2B5EF4-FFF2-40B4-BE49-F238E27FC236}">
                  <a16:creationId xmlns:a16="http://schemas.microsoft.com/office/drawing/2014/main" id="{4DE5BF1D-687D-D8C7-00D0-554965155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520255" y="5440684"/>
              <a:ext cx="664028" cy="66402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BD3EB0-0A99-052A-0940-E26F5CE2FD09}"/>
                </a:ext>
              </a:extLst>
            </p:cNvPr>
            <p:cNvSpPr txBox="1"/>
            <p:nvPr/>
          </p:nvSpPr>
          <p:spPr>
            <a:xfrm>
              <a:off x="5118968" y="5588032"/>
              <a:ext cx="2105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/>
                <a:t>교복 물려받고 물려주기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028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2389</TotalTime>
  <Words>175</Words>
  <Application>Microsoft Office PowerPoint</Application>
  <PresentationFormat>와이드스크린</PresentationFormat>
  <Paragraphs>36</Paragraphs>
  <Slides>8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7" baseType="lpstr">
      <vt:lpstr>Arial</vt:lpstr>
      <vt:lpstr>맑은 고딕</vt:lpstr>
      <vt:lpstr>Times New Roman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160</cp:revision>
  <dcterms:created xsi:type="dcterms:W3CDTF">2024-07-03T01:17:18Z</dcterms:created>
  <dcterms:modified xsi:type="dcterms:W3CDTF">2025-06-30T02:01:59Z</dcterms:modified>
</cp:coreProperties>
</file>