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sldIdLst>
    <p:sldId id="292" r:id="rId5"/>
    <p:sldId id="298" r:id="rId6"/>
    <p:sldId id="348" r:id="rId7"/>
    <p:sldId id="317" r:id="rId8"/>
    <p:sldId id="356" r:id="rId9"/>
    <p:sldId id="355" r:id="rId10"/>
    <p:sldId id="357" r:id="rId11"/>
    <p:sldId id="358" r:id="rId12"/>
    <p:sldId id="359" r:id="rId13"/>
    <p:sldId id="360" r:id="rId14"/>
    <p:sldId id="362" r:id="rId15"/>
    <p:sldId id="295" r:id="rId16"/>
  </p:sldIdLst>
  <p:sldSz cx="12192000" cy="6858000"/>
  <p:notesSz cx="6858000" cy="9144000"/>
  <p:embeddedFontLst>
    <p:embeddedFont>
      <p:font typeface="NanumGothicExtraBold" pitchFamily="2" charset="-127"/>
      <p:bold r:id="rId18"/>
    </p:embeddedFont>
    <p:embeddedFont>
      <p:font typeface="Spoqa Han Sans Neo" panose="020B0600000101010101" charset="0"/>
      <p:regular r:id="rId19"/>
      <p:bold r:id="rId20"/>
      <p:italic r:id="rId21"/>
      <p:boldItalic r:id="rId22"/>
    </p:embeddedFont>
    <p:embeddedFont>
      <p:font typeface="나눔고딕" pitchFamily="2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17"/>
            <p14:sldId id="356"/>
            <p14:sldId id="355"/>
            <p14:sldId id="357"/>
            <p14:sldId id="358"/>
            <p14:sldId id="359"/>
            <p14:sldId id="360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B085"/>
    <a:srgbClr val="316D6A"/>
    <a:srgbClr val="84C8C5"/>
    <a:srgbClr val="7EC9C7"/>
    <a:srgbClr val="FFFFFF"/>
    <a:srgbClr val="EAC79A"/>
    <a:srgbClr val="A8AFC5"/>
    <a:srgbClr val="6F6AAA"/>
    <a:srgbClr val="2B3C71"/>
    <a:srgbClr val="69B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5" autoAdjust="0"/>
    <p:restoredTop sz="94145" autoAdjust="0"/>
  </p:normalViewPr>
  <p:slideViewPr>
    <p:cSldViewPr snapToGrid="0" showGuides="1">
      <p:cViewPr varScale="1">
        <p:scale>
          <a:sx n="146" d="100"/>
          <a:sy n="146" d="100"/>
        </p:scale>
        <p:origin x="12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en-US" altLang="ko-KR" sz="4400" dirty="0">
                <a:latin typeface="+mn-ea"/>
                <a:ea typeface="+mn-ea"/>
              </a:rPr>
              <a:t>20</a:t>
            </a:r>
            <a:r>
              <a:rPr kumimoji="1" lang="ko-KR" altLang="en-US" sz="4400" dirty="0">
                <a:latin typeface="+mn-ea"/>
                <a:ea typeface="+mn-ea"/>
              </a:rPr>
              <a:t>세기 음악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96~97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27927-EF10-8876-82CE-E7C8B90B4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64F17D3-7AA2-46F7-3295-D958D34CBC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플루트와 피아노를 위한 ‘가락’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694BF1E-A4E6-1ACE-351C-EB44BA908F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66873" y="1167892"/>
            <a:ext cx="7642107" cy="3370385"/>
          </a:xfrm>
          <a:prstGeom prst="rect">
            <a:avLst/>
          </a:prstGeom>
        </p:spPr>
      </p:pic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366EB48D-586A-753F-FD52-AFAFA0924330}"/>
              </a:ext>
            </a:extLst>
          </p:cNvPr>
          <p:cNvSpPr/>
          <p:nvPr/>
        </p:nvSpPr>
        <p:spPr>
          <a:xfrm>
            <a:off x="1470660" y="4805148"/>
            <a:ext cx="10134601" cy="11755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</a:rPr>
              <a:t>1963</a:t>
            </a:r>
            <a:r>
              <a:rPr lang="ko-KR" altLang="en-US" sz="1400" dirty="0">
                <a:solidFill>
                  <a:schemeClr val="tx1"/>
                </a:solidFill>
              </a:rPr>
              <a:t>년에 작곡된 플루트와 피아노를 위한 ‘</a:t>
            </a:r>
            <a:r>
              <a:rPr lang="ko-KR" altLang="en-US" sz="1400" dirty="0" err="1">
                <a:solidFill>
                  <a:schemeClr val="tx1"/>
                </a:solidFill>
              </a:rPr>
              <a:t>가락’은</a:t>
            </a:r>
            <a:r>
              <a:rPr lang="ko-KR" altLang="en-US" sz="1400" dirty="0">
                <a:solidFill>
                  <a:schemeClr val="tx1"/>
                </a:solidFill>
              </a:rPr>
              <a:t> 단일 악장이지만 빠르기에 따라 세 부분으로 구성되며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한국적 특성이 현대적으로 작곡된 작품으로 평가받고 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  <a:r>
              <a:rPr lang="ko-KR" altLang="en-US" sz="1400" dirty="0">
                <a:solidFill>
                  <a:schemeClr val="tx1"/>
                </a:solidFill>
              </a:rPr>
              <a:t>윤이상은 이 곡을 작곡하기 전에 대금 </a:t>
            </a:r>
            <a:r>
              <a:rPr lang="ko-KR" altLang="en-US" sz="1400" dirty="0" err="1">
                <a:solidFill>
                  <a:schemeClr val="tx1"/>
                </a:solidFill>
              </a:rPr>
              <a:t>정악을</a:t>
            </a:r>
            <a:r>
              <a:rPr lang="ko-KR" altLang="en-US" sz="1400" dirty="0">
                <a:solidFill>
                  <a:schemeClr val="tx1"/>
                </a:solidFill>
              </a:rPr>
              <a:t> 여러 차례 들으며 서양 악기인 플루트를 가지고 대금의 국악적 음색을 얻기 위해 많은 노력을 기울였다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3단원_교과서_97쪽_QR50_3.플루트와 피아노를 위한_가락">
            <a:hlinkClick r:id="" action="ppaction://media"/>
            <a:extLst>
              <a:ext uri="{FF2B5EF4-FFF2-40B4-BE49-F238E27FC236}">
                <a16:creationId xmlns:a16="http://schemas.microsoft.com/office/drawing/2014/main" id="{0BD3198B-415F-6CF7-F9C4-3975CC508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8540" y="474300"/>
            <a:ext cx="426721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13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5F1AE-8985-4FD5-49E3-2F566F0B0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6B6C9A-1020-3A6A-0DB2-46E8343E5D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20</a:t>
            </a:r>
            <a:r>
              <a:rPr kumimoji="1" lang="ko-KR" altLang="en-US" dirty="0">
                <a:latin typeface="+mn-ea"/>
                <a:ea typeface="+mn-ea"/>
              </a:rPr>
              <a:t>세기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EFF73486-8752-E291-6062-096C1AE2006C}"/>
              </a:ext>
            </a:extLst>
          </p:cNvPr>
          <p:cNvSpPr/>
          <p:nvPr/>
        </p:nvSpPr>
        <p:spPr>
          <a:xfrm>
            <a:off x="1135772" y="1691075"/>
            <a:ext cx="4206937" cy="378923"/>
          </a:xfrm>
          <a:prstGeom prst="roundRect">
            <a:avLst>
              <a:gd name="adj" fmla="val 50000"/>
            </a:avLst>
          </a:prstGeom>
          <a:solidFill>
            <a:srgbClr val="8FB08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j-lt"/>
              </a:rPr>
              <a:t>윤이상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(1917~1995, </a:t>
            </a:r>
            <a:r>
              <a:rPr lang="ko-KR" altLang="en-US" sz="1400" dirty="0" err="1">
                <a:solidFill>
                  <a:schemeClr val="bg1"/>
                </a:solidFill>
                <a:latin typeface="+mj-lt"/>
              </a:rPr>
              <a:t>대한민국→독일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EC337-5711-4746-A28D-DDFEF8ABEC4D}"/>
              </a:ext>
            </a:extLst>
          </p:cNvPr>
          <p:cNvSpPr txBox="1"/>
          <p:nvPr/>
        </p:nvSpPr>
        <p:spPr>
          <a:xfrm>
            <a:off x="4245065" y="2586666"/>
            <a:ext cx="7383055" cy="29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미국 태생으로 대중적인 경음악을 작곡하면서 재즈 기교에 의한 수준 높은 </a:t>
            </a:r>
            <a:r>
              <a:rPr lang="ko-KR" altLang="en-US" sz="1600" dirty="0" err="1">
                <a:latin typeface="+mn-ea"/>
              </a:rPr>
              <a:t>관현악곡과</a:t>
            </a:r>
            <a:r>
              <a:rPr lang="ko-KR" altLang="en-US" sz="1600" dirty="0">
                <a:latin typeface="+mn-ea"/>
              </a:rPr>
              <a:t> 오페라를 창작하여 새로운 측면을 개척하였다</a:t>
            </a:r>
            <a:r>
              <a:rPr lang="en-US" altLang="ko-KR" sz="1600" dirty="0">
                <a:latin typeface="+mn-ea"/>
              </a:rPr>
              <a:t>. 19</a:t>
            </a:r>
            <a:r>
              <a:rPr lang="ko-KR" altLang="en-US" sz="1600" dirty="0">
                <a:latin typeface="+mn-ea"/>
              </a:rPr>
              <a:t>세에는 극장 전속 피아니스트로 근무하였으며</a:t>
            </a:r>
            <a:r>
              <a:rPr lang="en-US" altLang="ko-KR" sz="1600" dirty="0">
                <a:latin typeface="+mn-ea"/>
              </a:rPr>
              <a:t>, 21</a:t>
            </a:r>
            <a:r>
              <a:rPr lang="ko-KR" altLang="en-US" sz="1600" dirty="0">
                <a:latin typeface="+mn-ea"/>
              </a:rPr>
              <a:t>세 때에는 </a:t>
            </a:r>
            <a:r>
              <a:rPr lang="en-US" altLang="ko-KR" sz="1600" dirty="0">
                <a:latin typeface="+mn-ea"/>
              </a:rPr>
              <a:t>&lt;</a:t>
            </a:r>
            <a:r>
              <a:rPr lang="ko-KR" altLang="en-US" sz="1600" dirty="0" err="1">
                <a:latin typeface="+mn-ea"/>
              </a:rPr>
              <a:t>스와니</a:t>
            </a:r>
            <a:r>
              <a:rPr lang="en-US" altLang="ko-KR" sz="1600" dirty="0">
                <a:latin typeface="+mn-ea"/>
              </a:rPr>
              <a:t>&gt;</a:t>
            </a:r>
            <a:r>
              <a:rPr lang="ko-KR" altLang="en-US" sz="1600" dirty="0">
                <a:latin typeface="+mn-ea"/>
              </a:rPr>
              <a:t>를 발표하여 인기를 얻었다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이후 계속해서 인기를 얻어 리뷰나 쇼의 일류 작곡가가 되었으며</a:t>
            </a:r>
            <a:r>
              <a:rPr lang="en-US" altLang="ko-KR" sz="1600" dirty="0">
                <a:latin typeface="+mn-ea"/>
              </a:rPr>
              <a:t>, 1924</a:t>
            </a:r>
            <a:r>
              <a:rPr lang="ko-KR" altLang="en-US" sz="1600" dirty="0">
                <a:latin typeface="+mn-ea"/>
              </a:rPr>
              <a:t>년</a:t>
            </a:r>
            <a:r>
              <a:rPr lang="en-US" altLang="ko-KR" sz="1600" dirty="0">
                <a:latin typeface="+mn-ea"/>
              </a:rPr>
              <a:t>(26</a:t>
            </a:r>
            <a:r>
              <a:rPr lang="ko-KR" altLang="en-US" sz="1600" dirty="0">
                <a:latin typeface="+mn-ea"/>
              </a:rPr>
              <a:t>세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에 폴 </a:t>
            </a:r>
            <a:r>
              <a:rPr lang="ko-KR" altLang="en-US" sz="1600" dirty="0" err="1">
                <a:latin typeface="+mn-ea"/>
              </a:rPr>
              <a:t>화이트먼이</a:t>
            </a:r>
            <a:r>
              <a:rPr lang="ko-KR" altLang="en-US" sz="1600" dirty="0">
                <a:latin typeface="+mn-ea"/>
              </a:rPr>
              <a:t> 위촉한 재즈의 기법을 따른 피아노 협주곡 ‘랩소디 인 </a:t>
            </a:r>
            <a:r>
              <a:rPr lang="ko-KR" altLang="en-US" sz="1600" dirty="0" err="1">
                <a:latin typeface="+mn-ea"/>
              </a:rPr>
              <a:t>블루’를</a:t>
            </a:r>
            <a:r>
              <a:rPr lang="ko-KR" altLang="en-US" sz="1600" dirty="0">
                <a:latin typeface="+mn-ea"/>
              </a:rPr>
              <a:t> 작곡하여 큰 성공을 거두었다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고전 음악과 경음악을 조화시킨 </a:t>
            </a:r>
            <a:r>
              <a:rPr lang="ko-KR" altLang="en-US" sz="1600" dirty="0" err="1">
                <a:latin typeface="+mn-ea"/>
              </a:rPr>
              <a:t>관현악곡과</a:t>
            </a:r>
            <a:r>
              <a:rPr lang="ko-KR" altLang="en-US" sz="1600" dirty="0">
                <a:latin typeface="+mn-ea"/>
              </a:rPr>
              <a:t> 가극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대중음악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영화 음악을 작곡하였는데 뇌종양이 발병해 </a:t>
            </a:r>
            <a:r>
              <a:rPr lang="en-US" altLang="ko-KR" sz="1600" dirty="0">
                <a:latin typeface="+mn-ea"/>
              </a:rPr>
              <a:t>39</a:t>
            </a:r>
            <a:r>
              <a:rPr lang="ko-KR" altLang="en-US" sz="1600" dirty="0">
                <a:latin typeface="+mn-ea"/>
              </a:rPr>
              <a:t>세의 나이로 세상을 떠났다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457F85E-3801-82AB-B484-E17999D3D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8287" y="3047379"/>
            <a:ext cx="2033480" cy="18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647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503263"/>
            <a:ext cx="6745983" cy="1173240"/>
          </a:xfrm>
        </p:spPr>
        <p:txBody>
          <a:bodyPr/>
          <a:lstStyle/>
          <a:p>
            <a:r>
              <a:rPr kumimoji="1" lang="en-US" altLang="ko-KR" sz="3200" dirty="0">
                <a:latin typeface="+mn-ea"/>
                <a:ea typeface="+mn-ea"/>
              </a:rPr>
              <a:t>20</a:t>
            </a:r>
            <a:r>
              <a:rPr kumimoji="1" lang="ko-KR" altLang="en-US" sz="3200" dirty="0">
                <a:latin typeface="+mn-ea"/>
                <a:ea typeface="+mn-ea"/>
              </a:rPr>
              <a:t>세기 </a:t>
            </a:r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음악을 감상하고</a:t>
            </a:r>
            <a:r>
              <a:rPr kumimoji="1"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음악의 특징을 설명할 </a:t>
            </a:r>
            <a:r>
              <a:rPr kumimoji="1" lang="ko-KR" altLang="en-US" sz="3200" dirty="0">
                <a:latin typeface="+mn-ea"/>
                <a:ea typeface="+mn-ea"/>
              </a:rPr>
              <a:t>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20</a:t>
            </a:r>
            <a:r>
              <a:rPr kumimoji="1" lang="ko-KR" altLang="en-US" dirty="0">
                <a:latin typeface="+mn-ea"/>
                <a:ea typeface="+mn-ea"/>
              </a:rPr>
              <a:t>세기의 </a:t>
            </a:r>
            <a:r>
              <a:rPr kumimoji="1" lang="ko-KR" altLang="en-US" dirty="0" err="1">
                <a:latin typeface="+mn-ea"/>
                <a:ea typeface="+mn-ea"/>
              </a:rPr>
              <a:t>사회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〮문화적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배경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2359714D-EAE5-FC06-C11D-AF0A6C667682}"/>
              </a:ext>
            </a:extLst>
          </p:cNvPr>
          <p:cNvSpPr txBox="1">
            <a:spLocks/>
          </p:cNvSpPr>
          <p:nvPr/>
        </p:nvSpPr>
        <p:spPr>
          <a:xfrm>
            <a:off x="1609724" y="4113842"/>
            <a:ext cx="9911715" cy="14884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현대 음악은 새로움을 찾기 위한 탐구와 실험의 음악으로 사회가 급격히 변화함에 따라 음악도 매우 다양하고 복잡한 변화를 겪게 되었다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과학 기술의 급속한 발달이 음악에도 영향을 주어 새로운 매체에 의한 음악과 광범위한 응용이 가능하게 되었다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음악의 정의에 관한 개념이 흔들릴 정도의 급진적인 전위 예술과의 교류도 있었으며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무한히 발전하는 컴퓨터와의 결합도 음악에 영향을 끼쳤다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1365E3E-6048-5765-499C-B35592BDE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810" y="1178318"/>
            <a:ext cx="2817286" cy="208929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38CBA52-1103-318D-6DC9-9D4ECFC3A9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94837" y="1127133"/>
            <a:ext cx="2714949" cy="2191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C345E-203A-C2C1-8D47-9E1495BDD59A}"/>
              </a:ext>
            </a:extLst>
          </p:cNvPr>
          <p:cNvSpPr txBox="1"/>
          <p:nvPr/>
        </p:nvSpPr>
        <p:spPr>
          <a:xfrm>
            <a:off x="1372635" y="3344080"/>
            <a:ext cx="2820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제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</a:rPr>
              <a:t>1, 2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차 세계 대전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13721-9579-B29B-5D3E-D13D30E90F21}"/>
              </a:ext>
            </a:extLst>
          </p:cNvPr>
          <p:cNvSpPr txBox="1"/>
          <p:nvPr/>
        </p:nvSpPr>
        <p:spPr>
          <a:xfrm>
            <a:off x="4993528" y="3344080"/>
            <a:ext cx="2917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2"/>
                </a:solidFill>
              </a:rPr>
              <a:t>▲ 경제 대공황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222E21B-B19D-6373-F894-9F2833ABF5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53527" y="1127133"/>
            <a:ext cx="2706534" cy="21916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1AA4BC-0D55-9C21-5C60-C751362661F9}"/>
              </a:ext>
            </a:extLst>
          </p:cNvPr>
          <p:cNvSpPr txBox="1"/>
          <p:nvPr/>
        </p:nvSpPr>
        <p:spPr>
          <a:xfrm>
            <a:off x="8648011" y="3344080"/>
            <a:ext cx="2917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5"/>
                </a:solidFill>
              </a:rPr>
              <a:t>▲ 전자 음향 기기와 컴퓨터의 발달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바르샤바의 생존자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89A218B-6D4F-2400-951F-676B498A494B}"/>
              </a:ext>
            </a:extLst>
          </p:cNvPr>
          <p:cNvSpPr/>
          <p:nvPr/>
        </p:nvSpPr>
        <p:spPr>
          <a:xfrm>
            <a:off x="6905625" y="1327150"/>
            <a:ext cx="4714876" cy="2101850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관악기의 날카로운 음색으로 전쟁에 대한 공포감을 암시한다</a:t>
            </a:r>
            <a:r>
              <a:rPr lang="en-US" altLang="ko-KR" sz="1200" dirty="0"/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D1B626D-F4AD-BCD2-D487-0A84D2891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499" y="4682081"/>
            <a:ext cx="4785112" cy="131283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D73DB4C-2705-4B49-EEEB-172F9C754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400" y="1240156"/>
            <a:ext cx="5447211" cy="24004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FEEB8AA-7E90-B011-588A-52800DAB5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342" y="3854407"/>
            <a:ext cx="4802269" cy="583361"/>
          </a:xfrm>
          <a:prstGeom prst="rect">
            <a:avLst/>
          </a:prstGeom>
        </p:spPr>
      </p:pic>
      <p:pic>
        <p:nvPicPr>
          <p:cNvPr id="13" name="3단원_교과서_96쪽_QR50_1.바르샤바의 생존자">
            <a:hlinkClick r:id="" action="ppaction://media"/>
            <a:extLst>
              <a:ext uri="{FF2B5EF4-FFF2-40B4-BE49-F238E27FC236}">
                <a16:creationId xmlns:a16="http://schemas.microsoft.com/office/drawing/2014/main" id="{76287A5A-F71E-664B-9650-632A6B457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200" y="434199"/>
            <a:ext cx="355600" cy="355600"/>
          </a:xfrm>
          <a:prstGeom prst="rect">
            <a:avLst/>
          </a:prstGeom>
        </p:spPr>
      </p:pic>
      <p:sp>
        <p:nvSpPr>
          <p:cNvPr id="14" name="사각형: 위쪽 모서리의 한쪽은 둥글고 다른 한쪽은 잘림 13">
            <a:extLst>
              <a:ext uri="{FF2B5EF4-FFF2-40B4-BE49-F238E27FC236}">
                <a16:creationId xmlns:a16="http://schemas.microsoft.com/office/drawing/2014/main" id="{7F401DAF-B7DC-2253-C4CC-2F6DF93A5539}"/>
              </a:ext>
            </a:extLst>
          </p:cNvPr>
          <p:cNvSpPr/>
          <p:nvPr/>
        </p:nvSpPr>
        <p:spPr>
          <a:xfrm>
            <a:off x="900000" y="1273975"/>
            <a:ext cx="890700" cy="219971"/>
          </a:xfrm>
          <a:prstGeom prst="snipRoundRect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서주</a:t>
            </a:r>
          </a:p>
        </p:txBody>
      </p:sp>
      <p:sp>
        <p:nvSpPr>
          <p:cNvPr id="15" name="사각형: 위쪽 모서리의 한쪽은 둥글고 다른 한쪽은 잘림 14">
            <a:extLst>
              <a:ext uri="{FF2B5EF4-FFF2-40B4-BE49-F238E27FC236}">
                <a16:creationId xmlns:a16="http://schemas.microsoft.com/office/drawing/2014/main" id="{7104365B-9423-5282-AF8C-942BAD39BFAE}"/>
              </a:ext>
            </a:extLst>
          </p:cNvPr>
          <p:cNvSpPr/>
          <p:nvPr/>
        </p:nvSpPr>
        <p:spPr>
          <a:xfrm>
            <a:off x="900000" y="4048808"/>
            <a:ext cx="890700" cy="219971"/>
          </a:xfrm>
          <a:prstGeom prst="snipRoundRect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내레이션</a:t>
            </a:r>
          </a:p>
        </p:txBody>
      </p:sp>
      <p:sp>
        <p:nvSpPr>
          <p:cNvPr id="16" name="사각형: 위쪽 모서리의 한쪽은 둥글고 다른 한쪽은 잘림 15">
            <a:extLst>
              <a:ext uri="{FF2B5EF4-FFF2-40B4-BE49-F238E27FC236}">
                <a16:creationId xmlns:a16="http://schemas.microsoft.com/office/drawing/2014/main" id="{AB340888-E72D-FB46-DC4F-FB3DD981EB3E}"/>
              </a:ext>
            </a:extLst>
          </p:cNvPr>
          <p:cNvSpPr/>
          <p:nvPr/>
        </p:nvSpPr>
        <p:spPr>
          <a:xfrm>
            <a:off x="900000" y="4921345"/>
            <a:ext cx="890700" cy="219971"/>
          </a:xfrm>
          <a:prstGeom prst="snipRoundRect">
            <a:avLst/>
          </a:prstGeom>
          <a:noFill/>
          <a:ln w="63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남성 합창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A007762A-276F-D03D-7B47-07857E917B74}"/>
              </a:ext>
            </a:extLst>
          </p:cNvPr>
          <p:cNvSpPr/>
          <p:nvPr/>
        </p:nvSpPr>
        <p:spPr>
          <a:xfrm>
            <a:off x="6914253" y="3640622"/>
            <a:ext cx="4714876" cy="104145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accent6">
                    <a:lumMod val="50000"/>
                  </a:schemeClr>
                </a:solidFill>
              </a:rPr>
              <a:t>낭송이지만 상대적 음높이와 음가가 주어지는 </a:t>
            </a:r>
            <a:r>
              <a:rPr lang="ko-KR" altLang="en-US" sz="1100" dirty="0" err="1">
                <a:solidFill>
                  <a:schemeClr val="accent6">
                    <a:lumMod val="50000"/>
                  </a:schemeClr>
                </a:solidFill>
              </a:rPr>
              <a:t>슈프레히슈티메를</a:t>
            </a:r>
            <a:r>
              <a:rPr lang="ko-KR" altLang="en-US" sz="1100" dirty="0">
                <a:solidFill>
                  <a:schemeClr val="accent6">
                    <a:lumMod val="50000"/>
                  </a:schemeClr>
                </a:solidFill>
              </a:rPr>
              <a:t> 사용하여 바리톤 남성 낭독자가 극적 상황을 연출한다</a:t>
            </a:r>
            <a:r>
              <a:rPr lang="en-US" altLang="ko-KR" sz="11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1100" dirty="0">
                <a:solidFill>
                  <a:schemeClr val="accent6">
                    <a:lumMod val="50000"/>
                  </a:schemeClr>
                </a:solidFill>
              </a:rPr>
              <a:t>대사는 주로 영어를 사용하며</a:t>
            </a:r>
            <a:r>
              <a:rPr lang="en-US" altLang="ko-KR" sz="11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accent6">
                    <a:lumMod val="50000"/>
                  </a:schemeClr>
                </a:solidFill>
              </a:rPr>
              <a:t>독일 군인이 외치는 부분은 독일어로 되어 있다</a:t>
            </a:r>
            <a:r>
              <a:rPr lang="en-US" altLang="ko-KR" sz="11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601D95BC-D3CF-65C3-57F0-70895D303878}"/>
              </a:ext>
            </a:extLst>
          </p:cNvPr>
          <p:cNvSpPr/>
          <p:nvPr/>
        </p:nvSpPr>
        <p:spPr>
          <a:xfrm>
            <a:off x="6914253" y="4921344"/>
            <a:ext cx="4714876" cy="976535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100" dirty="0"/>
              <a:t>유태인들이 가스실로 들어가면서 히브리어로 신께 노래하는 장면으로 뚜렷한 </a:t>
            </a:r>
            <a:r>
              <a:rPr lang="en-US" altLang="ko-KR" sz="1100" dirty="0"/>
              <a:t>12</a:t>
            </a:r>
            <a:r>
              <a:rPr lang="ko-KR" altLang="en-US" sz="1100" dirty="0"/>
              <a:t>음 기법을 사용하고 있다</a:t>
            </a:r>
            <a:r>
              <a:rPr lang="en-US" altLang="ko-KR" sz="1100" dirty="0"/>
              <a:t>.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87F6D68-8F6F-F735-A103-88965CE24D6D}"/>
              </a:ext>
            </a:extLst>
          </p:cNvPr>
          <p:cNvSpPr/>
          <p:nvPr/>
        </p:nvSpPr>
        <p:spPr>
          <a:xfrm>
            <a:off x="6905625" y="1328845"/>
            <a:ext cx="4714876" cy="440322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나치 정권 아래에서 유대인 학살이 이루어지던 때에 아우슈비츠 수용소에서 극적으로 탈출한 사람의 인터뷰를 바탕으로 만들어진 곡이다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오케스트라와 </a:t>
            </a:r>
            <a:r>
              <a:rPr lang="en-US" altLang="ko-KR" sz="1200" dirty="0">
                <a:solidFill>
                  <a:schemeClr val="tx1"/>
                </a:solidFill>
              </a:rPr>
              <a:t>1</a:t>
            </a:r>
            <a:r>
              <a:rPr lang="ko-KR" altLang="en-US" sz="1200" dirty="0">
                <a:solidFill>
                  <a:schemeClr val="tx1"/>
                </a:solidFill>
              </a:rPr>
              <a:t>명의 내레이터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남성 합창으로 구성된 일종의 칸타타로 생존자 청년의 증언에 따라 쇤베르크가 직접 가사를 썼고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가사는 영어와 히브리어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독일어 </a:t>
            </a:r>
            <a:r>
              <a:rPr lang="en-US" altLang="ko-KR" sz="1200" dirty="0">
                <a:solidFill>
                  <a:schemeClr val="tx1"/>
                </a:solidFill>
              </a:rPr>
              <a:t>3</a:t>
            </a:r>
            <a:r>
              <a:rPr lang="ko-KR" altLang="en-US" sz="1200" dirty="0">
                <a:solidFill>
                  <a:schemeClr val="tx1"/>
                </a:solidFill>
              </a:rPr>
              <a:t>가지 언어로 쓰였다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쇤베르크 </a:t>
            </a:r>
            <a:r>
              <a:rPr lang="en-US" altLang="ko-KR" sz="1200" dirty="0">
                <a:solidFill>
                  <a:schemeClr val="tx1"/>
                </a:solidFill>
              </a:rPr>
              <a:t>4</a:t>
            </a:r>
            <a:r>
              <a:rPr lang="ko-KR" altLang="en-US" sz="1200" dirty="0">
                <a:solidFill>
                  <a:schemeClr val="tx1"/>
                </a:solidFill>
              </a:rPr>
              <a:t>기에 작곡한 곡으로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무조성과 </a:t>
            </a:r>
            <a:r>
              <a:rPr lang="en-US" altLang="ko-KR" sz="1200" dirty="0">
                <a:solidFill>
                  <a:schemeClr val="tx1"/>
                </a:solidFill>
              </a:rPr>
              <a:t>12</a:t>
            </a:r>
            <a:r>
              <a:rPr lang="ko-KR" altLang="en-US" sz="1200" dirty="0">
                <a:solidFill>
                  <a:schemeClr val="tx1"/>
                </a:solidFill>
              </a:rPr>
              <a:t>음 기법이 나타난다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특히 이 곡은 바리톤의 내레이터가 </a:t>
            </a:r>
            <a:r>
              <a:rPr lang="ko-KR" altLang="en-US" sz="1200" dirty="0" err="1">
                <a:solidFill>
                  <a:schemeClr val="tx1"/>
                </a:solidFill>
              </a:rPr>
              <a:t>슈프레히슈티메</a:t>
            </a:r>
            <a:r>
              <a:rPr lang="ko-KR" altLang="en-US" sz="1200" dirty="0">
                <a:solidFill>
                  <a:schemeClr val="tx1"/>
                </a:solidFill>
              </a:rPr>
              <a:t> 기법을 사용하여 노래하는데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독일 나치 정권의 참혹함을 마치 말하는 듯한 목소리로 전달함으로써 당시의 상황을 생생히 전달하고 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이러한 사실적인 표현들과 가사의 내용으로 인해 유럽에서는 한동안 이 작품 상연이 금지되었다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2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바르샤바의 생존자</a:t>
            </a: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4D00B71E-3CFE-B414-32C1-B48A62F473D7}"/>
              </a:ext>
            </a:extLst>
          </p:cNvPr>
          <p:cNvSpPr/>
          <p:nvPr/>
        </p:nvSpPr>
        <p:spPr>
          <a:xfrm>
            <a:off x="1303860" y="1559087"/>
            <a:ext cx="1462200" cy="310984"/>
          </a:xfrm>
          <a:prstGeom prst="homePlat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12</a:t>
            </a:r>
            <a:r>
              <a:rPr lang="ko-KR" altLang="en-US" sz="1400" dirty="0">
                <a:solidFill>
                  <a:schemeClr val="tx1"/>
                </a:solidFill>
              </a:rPr>
              <a:t>음 기법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429F9543-DE3F-1891-7803-68AA41ACF11D}"/>
              </a:ext>
            </a:extLst>
          </p:cNvPr>
          <p:cNvSpPr txBox="1">
            <a:spLocks/>
          </p:cNvSpPr>
          <p:nvPr/>
        </p:nvSpPr>
        <p:spPr>
          <a:xfrm>
            <a:off x="2865120" y="1559087"/>
            <a:ext cx="8604680" cy="10404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한 옥타브 안의 </a:t>
            </a:r>
            <a:r>
              <a:rPr kumimoji="1" lang="en-US" altLang="ko-KR" sz="1400" b="0" dirty="0">
                <a:latin typeface="+mn-ea"/>
                <a:ea typeface="+mn-ea"/>
              </a:rPr>
              <a:t>12</a:t>
            </a:r>
            <a:r>
              <a:rPr kumimoji="1" lang="ko-KR" altLang="en-US" sz="1400" b="0" dirty="0">
                <a:latin typeface="+mn-ea"/>
                <a:ea typeface="+mn-ea"/>
              </a:rPr>
              <a:t>개 음을 중복 없이 배열하여 </a:t>
            </a:r>
            <a:r>
              <a:rPr kumimoji="1" lang="ko-KR" altLang="en-US" sz="1400" b="0" dirty="0" err="1">
                <a:latin typeface="+mn-ea"/>
                <a:ea typeface="+mn-ea"/>
              </a:rPr>
              <a:t>음렬을</a:t>
            </a:r>
            <a:r>
              <a:rPr kumimoji="1" lang="ko-KR" altLang="en-US" sz="1400" b="0" dirty="0">
                <a:latin typeface="+mn-ea"/>
                <a:ea typeface="+mn-ea"/>
              </a:rPr>
              <a:t> 만든 후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선율과 화성의 소재로 사용하는 작곡 기법이다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r>
              <a:rPr kumimoji="1" lang="ko-KR" altLang="en-US" sz="1400" b="0" dirty="0">
                <a:latin typeface="+mn-ea"/>
                <a:ea typeface="+mn-ea"/>
              </a:rPr>
              <a:t> 표현주의 음악가인 쇤베르크가 창시한 작곡 기법으로 </a:t>
            </a:r>
            <a:r>
              <a:rPr kumimoji="1" lang="en-US" altLang="ko-KR" sz="1400" b="0" dirty="0">
                <a:latin typeface="+mn-ea"/>
                <a:ea typeface="+mn-ea"/>
              </a:rPr>
              <a:t>12</a:t>
            </a:r>
            <a:r>
              <a:rPr kumimoji="1" lang="ko-KR" altLang="en-US" sz="1400" b="0" dirty="0">
                <a:latin typeface="+mn-ea"/>
                <a:ea typeface="+mn-ea"/>
              </a:rPr>
              <a:t>개 음을 조직적으로 균등하게 사용하며 이를 일정한 산술적 규칙을 따라 배열 진행시켜 조성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혹은 선법 음악과는 다른 체계를 만들어 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A4178A2-98F5-9CD4-D997-40CC99FC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78" y="2861775"/>
            <a:ext cx="6456444" cy="1118784"/>
          </a:xfrm>
          <a:prstGeom prst="rect">
            <a:avLst/>
          </a:prstGeom>
        </p:spPr>
      </p:pic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F81DFE21-2E49-BB0D-B5AB-CC24D78D7ECA}"/>
              </a:ext>
            </a:extLst>
          </p:cNvPr>
          <p:cNvSpPr txBox="1">
            <a:spLocks/>
          </p:cNvSpPr>
          <p:nvPr/>
        </p:nvSpPr>
        <p:spPr>
          <a:xfrm>
            <a:off x="1143420" y="3280031"/>
            <a:ext cx="3641520" cy="355600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1" lang="en-US" altLang="ko-KR" sz="1400" b="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‘</a:t>
            </a:r>
            <a:r>
              <a:rPr kumimoji="1" lang="ko-KR" altLang="en-US" sz="1400" b="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바르샤바의 생존자</a:t>
            </a:r>
            <a:r>
              <a:rPr kumimoji="1" lang="en-US" altLang="ko-KR" sz="1400" b="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‘</a:t>
            </a:r>
            <a:r>
              <a:rPr kumimoji="1" lang="ko-KR" altLang="en-US" sz="1400" b="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에 나타나는 원형 </a:t>
            </a:r>
            <a:r>
              <a:rPr kumimoji="1" lang="ko-KR" altLang="en-US" sz="1400" b="0" dirty="0" err="1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음렬</a:t>
            </a:r>
            <a:endParaRPr kumimoji="1" lang="ko-KR" altLang="en-US" sz="1400" b="0" dirty="0">
              <a:solidFill>
                <a:schemeClr val="accent6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729AB9BE-A573-0BF5-B1DA-87D7C520DF45}"/>
              </a:ext>
            </a:extLst>
          </p:cNvPr>
          <p:cNvSpPr/>
          <p:nvPr/>
        </p:nvSpPr>
        <p:spPr>
          <a:xfrm>
            <a:off x="1303860" y="4680041"/>
            <a:ext cx="1713660" cy="577684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슈프레히슈미테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(Sprechstimme)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텍스트 개체 틀 2">
            <a:extLst>
              <a:ext uri="{FF2B5EF4-FFF2-40B4-BE49-F238E27FC236}">
                <a16:creationId xmlns:a16="http://schemas.microsoft.com/office/drawing/2014/main" id="{98975DB2-5B8C-7454-860B-E68F98337A9B}"/>
              </a:ext>
            </a:extLst>
          </p:cNvPr>
          <p:cNvSpPr txBox="1">
            <a:spLocks/>
          </p:cNvSpPr>
          <p:nvPr/>
        </p:nvSpPr>
        <p:spPr>
          <a:xfrm>
            <a:off x="3299460" y="4771481"/>
            <a:ext cx="8028762" cy="7711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독일어로 ‘이야기하는 </a:t>
            </a:r>
            <a:r>
              <a:rPr kumimoji="1" lang="ko-KR" altLang="en-US" sz="1400" b="0" dirty="0" err="1">
                <a:latin typeface="+mn-ea"/>
                <a:ea typeface="+mn-ea"/>
              </a:rPr>
              <a:t>노래’라는</a:t>
            </a:r>
            <a:r>
              <a:rPr kumimoji="1" lang="ko-KR" altLang="en-US" sz="1400" b="0" dirty="0">
                <a:latin typeface="+mn-ea"/>
                <a:ea typeface="+mn-ea"/>
              </a:rPr>
              <a:t> 뜻으로 정해진 음정과 리듬 안에서 이야기하듯 노래하는 기법으로 이야기와 노래의 중간 형태이다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음표의 기둥에 </a:t>
            </a:r>
            <a:r>
              <a:rPr kumimoji="1" lang="en-US" altLang="ko-KR" sz="1400" b="0" dirty="0">
                <a:latin typeface="+mn-ea"/>
                <a:ea typeface="+mn-ea"/>
              </a:rPr>
              <a:t>x</a:t>
            </a:r>
            <a:r>
              <a:rPr kumimoji="1" lang="ko-KR" altLang="en-US" sz="1400" b="0" dirty="0">
                <a:latin typeface="+mn-ea"/>
                <a:ea typeface="+mn-ea"/>
              </a:rPr>
              <a:t>자로 표시하여 지시한다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682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20</a:t>
            </a:r>
            <a:r>
              <a:rPr kumimoji="1" lang="ko-KR" altLang="en-US" dirty="0">
                <a:latin typeface="+mn-ea"/>
                <a:ea typeface="+mn-ea"/>
              </a:rPr>
              <a:t>세기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77F00E-986E-40A0-94F6-9D68232DEE3E}"/>
              </a:ext>
            </a:extLst>
          </p:cNvPr>
          <p:cNvSpPr/>
          <p:nvPr/>
        </p:nvSpPr>
        <p:spPr>
          <a:xfrm>
            <a:off x="1135772" y="1691075"/>
            <a:ext cx="5295508" cy="378923"/>
          </a:xfrm>
          <a:prstGeom prst="roundRect">
            <a:avLst>
              <a:gd name="adj" fmla="val 50000"/>
            </a:avLst>
          </a:prstGeom>
          <a:solidFill>
            <a:srgbClr val="EAC79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+mj-lt"/>
              </a:rPr>
              <a:t>쇤베르크</a:t>
            </a:r>
            <a:r>
              <a:rPr lang="en-US" altLang="ko-KR" sz="1400" dirty="0">
                <a:solidFill>
                  <a:schemeClr val="tx1"/>
                </a:solidFill>
                <a:latin typeface="+mj-lt"/>
              </a:rPr>
              <a:t>(Schönberg, Arnold, 1874~1951, </a:t>
            </a:r>
            <a:r>
              <a:rPr lang="ko-KR" altLang="en-US" sz="1400" dirty="0" err="1">
                <a:solidFill>
                  <a:schemeClr val="tx1"/>
                </a:solidFill>
                <a:latin typeface="+mj-lt"/>
              </a:rPr>
              <a:t>오스트리아→미국</a:t>
            </a:r>
            <a:r>
              <a:rPr lang="en-US" altLang="ko-KR" sz="1400" dirty="0">
                <a:solidFill>
                  <a:schemeClr val="tx1"/>
                </a:solidFill>
                <a:latin typeface="+mj-lt"/>
              </a:rPr>
              <a:t>)</a:t>
            </a:r>
            <a:endParaRPr lang="ko-KR" alt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30087-F448-4ACB-811D-CD2C758FCEAB}"/>
              </a:ext>
            </a:extLst>
          </p:cNvPr>
          <p:cNvSpPr txBox="1"/>
          <p:nvPr/>
        </p:nvSpPr>
        <p:spPr>
          <a:xfrm>
            <a:off x="4245065" y="2586666"/>
            <a:ext cx="7383055" cy="29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오스트리아 태생으로 아동기 때 바이올린을 배우고 거의 독학으로 음악이론을 공부하였다</a:t>
            </a:r>
            <a:r>
              <a:rPr lang="en-US" altLang="ko-KR" sz="1600" dirty="0">
                <a:latin typeface="+mn-ea"/>
              </a:rPr>
              <a:t>. 1893</a:t>
            </a:r>
            <a:r>
              <a:rPr lang="ko-KR" altLang="en-US" sz="1600" dirty="0">
                <a:latin typeface="+mn-ea"/>
              </a:rPr>
              <a:t>년에 몇 개월 동안 친구 </a:t>
            </a:r>
            <a:r>
              <a:rPr lang="ko-KR" altLang="en-US" sz="1600" dirty="0" err="1">
                <a:latin typeface="+mn-ea"/>
              </a:rPr>
              <a:t>쳄린스키에게</a:t>
            </a:r>
            <a:r>
              <a:rPr lang="ko-KR" altLang="en-US" sz="1600" dirty="0">
                <a:latin typeface="+mn-ea"/>
              </a:rPr>
              <a:t> 작곡 및 대위법을 배웠는데 이것이 쇤베르크에게 유일한 정식 </a:t>
            </a:r>
            <a:r>
              <a:rPr lang="ko-KR" altLang="en-US" sz="1600" dirty="0" err="1">
                <a:latin typeface="+mn-ea"/>
              </a:rPr>
              <a:t>음악교육이었다</a:t>
            </a:r>
            <a:r>
              <a:rPr lang="en-US" altLang="ko-KR" sz="1600" dirty="0">
                <a:latin typeface="+mn-ea"/>
              </a:rPr>
              <a:t>. 1904</a:t>
            </a:r>
            <a:r>
              <a:rPr lang="ko-KR" altLang="en-US" sz="1600" dirty="0">
                <a:latin typeface="+mn-ea"/>
              </a:rPr>
              <a:t>년 빈 음악대학에서 교수로 재직할 당시에 </a:t>
            </a:r>
            <a:r>
              <a:rPr lang="ko-KR" altLang="en-US" sz="1600" dirty="0" err="1">
                <a:latin typeface="+mn-ea"/>
              </a:rPr>
              <a:t>베베른과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베르크를</a:t>
            </a:r>
            <a:r>
              <a:rPr lang="ko-KR" altLang="en-US" sz="1600" dirty="0">
                <a:latin typeface="+mn-ea"/>
              </a:rPr>
              <a:t> 만났다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제 </a:t>
            </a:r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차 세계 대전 동안 두 번 군에 징집되었으며 </a:t>
            </a:r>
            <a:r>
              <a:rPr lang="en-US" altLang="ko-KR" sz="1600" dirty="0">
                <a:latin typeface="+mn-ea"/>
              </a:rPr>
              <a:t>1925</a:t>
            </a:r>
            <a:r>
              <a:rPr lang="ko-KR" altLang="en-US" sz="1600" dirty="0">
                <a:latin typeface="+mn-ea"/>
              </a:rPr>
              <a:t>년에 베를린 예술대학 교수로 임명되었다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그러나 </a:t>
            </a:r>
            <a:r>
              <a:rPr lang="en-US" altLang="ko-KR" sz="1600" dirty="0">
                <a:latin typeface="+mn-ea"/>
              </a:rPr>
              <a:t>1933</a:t>
            </a:r>
            <a:r>
              <a:rPr lang="ko-KR" altLang="en-US" sz="1600" dirty="0">
                <a:latin typeface="+mn-ea"/>
              </a:rPr>
              <a:t>년 히틀러 정권이 들어서면서 유대인이라는 이유로 베를린 예술대학 교수직을 박탈당하고 미국으로 이주하였으며 </a:t>
            </a:r>
            <a:r>
              <a:rPr lang="en-US" altLang="ko-KR" sz="1600" dirty="0">
                <a:latin typeface="+mn-ea"/>
              </a:rPr>
              <a:t>1944</a:t>
            </a:r>
            <a:r>
              <a:rPr lang="ko-KR" altLang="en-US" sz="1600" dirty="0">
                <a:latin typeface="+mn-ea"/>
              </a:rPr>
              <a:t>년까지 캘리포니아 대학의 교수로 활동하다 </a:t>
            </a:r>
            <a:r>
              <a:rPr lang="en-US" altLang="ko-KR" sz="1600" dirty="0">
                <a:latin typeface="+mn-ea"/>
              </a:rPr>
              <a:t>1951</a:t>
            </a:r>
            <a:r>
              <a:rPr lang="ko-KR" altLang="en-US" sz="1600" dirty="0">
                <a:latin typeface="+mn-ea"/>
              </a:rPr>
              <a:t>년 로스앤젤레스에서 사망하였다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0C98A20-526A-456E-96ED-E1A8305A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79794" y="2952907"/>
            <a:ext cx="2290467" cy="20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057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DC94B-776F-6F70-DFDB-936153CC3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CB6C9C-1072-FA8F-420A-6B2A8361D3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랩소디 인 블루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F43FFCE-6C90-ED4C-5A84-9AF210E3D9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7202" y="1811215"/>
            <a:ext cx="5620521" cy="19012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5DBAC7C-A306-1351-AB9F-C7C8D662D0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0742" y="4911659"/>
            <a:ext cx="5620521" cy="672366"/>
          </a:xfrm>
          <a:prstGeom prst="rect">
            <a:avLst/>
          </a:prstGeom>
        </p:spPr>
      </p:pic>
      <p:sp>
        <p:nvSpPr>
          <p:cNvPr id="14" name="사각형: 위쪽 모서리의 한쪽은 둥글고 다른 한쪽은 잘림 13">
            <a:extLst>
              <a:ext uri="{FF2B5EF4-FFF2-40B4-BE49-F238E27FC236}">
                <a16:creationId xmlns:a16="http://schemas.microsoft.com/office/drawing/2014/main" id="{1A7FF3D0-9B09-FC56-E3AA-74239FF2F8B1}"/>
              </a:ext>
            </a:extLst>
          </p:cNvPr>
          <p:cNvSpPr/>
          <p:nvPr/>
        </p:nvSpPr>
        <p:spPr>
          <a:xfrm>
            <a:off x="900000" y="1452150"/>
            <a:ext cx="890700" cy="219971"/>
          </a:xfrm>
          <a:prstGeom prst="snip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제</a:t>
            </a:r>
            <a:r>
              <a:rPr lang="en-US" altLang="ko-KR" sz="1050" dirty="0"/>
              <a:t>1</a:t>
            </a:r>
            <a:r>
              <a:rPr lang="ko-KR" altLang="en-US" sz="1050" dirty="0"/>
              <a:t>주제</a:t>
            </a:r>
          </a:p>
        </p:txBody>
      </p:sp>
      <p:sp>
        <p:nvSpPr>
          <p:cNvPr id="15" name="사각형: 위쪽 모서리의 한쪽은 둥글고 다른 한쪽은 잘림 14">
            <a:extLst>
              <a:ext uri="{FF2B5EF4-FFF2-40B4-BE49-F238E27FC236}">
                <a16:creationId xmlns:a16="http://schemas.microsoft.com/office/drawing/2014/main" id="{C951C79C-E029-9339-46DC-FB8BC95B7A72}"/>
              </a:ext>
            </a:extLst>
          </p:cNvPr>
          <p:cNvSpPr/>
          <p:nvPr/>
        </p:nvSpPr>
        <p:spPr>
          <a:xfrm>
            <a:off x="900000" y="4572095"/>
            <a:ext cx="890700" cy="219971"/>
          </a:xfrm>
          <a:prstGeom prst="snip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제</a:t>
            </a:r>
            <a:r>
              <a:rPr lang="en-US" altLang="ko-KR" sz="1050" dirty="0"/>
              <a:t>2</a:t>
            </a:r>
            <a:r>
              <a:rPr lang="ko-KR" altLang="en-US" sz="1050" dirty="0"/>
              <a:t>주제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DE709496-58AD-B5AD-3E6C-6C25750BDA33}"/>
              </a:ext>
            </a:extLst>
          </p:cNvPr>
          <p:cNvSpPr/>
          <p:nvPr/>
        </p:nvSpPr>
        <p:spPr>
          <a:xfrm>
            <a:off x="6890385" y="1328845"/>
            <a:ext cx="4714876" cy="440322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기계 문명의 발달로 생긴 불안과 우울함이 팽배했던 시대를 배경으로 작곡한 음악이며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클래식 음악의 요소와 재즈에서 받은 영향을 결합한 새로운 시도로 주목받았다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블루 음계와 재즈 기법을 바탕으로 서정적이고 매력 있는 가락과 미국의 통속적인 리듬을 배합하여 예술적인 작품으로 승화시킨 피아노 협주곡이다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원래는 두 대의 피아노를 위한 곡이었던 이 작품의 제목은 ‘아메리칸 </a:t>
            </a:r>
            <a:r>
              <a:rPr lang="ko-KR" altLang="en-US" sz="1200" dirty="0" err="1">
                <a:solidFill>
                  <a:schemeClr val="tx1"/>
                </a:solidFill>
              </a:rPr>
              <a:t>랩소디’였으며</a:t>
            </a:r>
            <a:r>
              <a:rPr lang="en-US" altLang="ko-KR" sz="1200" dirty="0">
                <a:solidFill>
                  <a:schemeClr val="tx1"/>
                </a:solidFill>
              </a:rPr>
              <a:t>, ‘</a:t>
            </a:r>
            <a:r>
              <a:rPr lang="ko-KR" altLang="en-US" sz="1200" dirty="0">
                <a:solidFill>
                  <a:schemeClr val="tx1"/>
                </a:solidFill>
              </a:rPr>
              <a:t>랩소디 인 </a:t>
            </a:r>
            <a:r>
              <a:rPr lang="ko-KR" altLang="en-US" sz="1200" dirty="0" err="1">
                <a:solidFill>
                  <a:schemeClr val="tx1"/>
                </a:solidFill>
              </a:rPr>
              <a:t>블루’라는</a:t>
            </a:r>
            <a:r>
              <a:rPr lang="ko-KR" altLang="en-US" sz="1200" dirty="0">
                <a:solidFill>
                  <a:schemeClr val="tx1"/>
                </a:solidFill>
              </a:rPr>
              <a:t> 명칭은 그의 형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아이라 </a:t>
            </a:r>
            <a:r>
              <a:rPr lang="ko-KR" altLang="en-US" sz="1200" dirty="0" err="1">
                <a:solidFill>
                  <a:schemeClr val="tx1"/>
                </a:solidFill>
              </a:rPr>
              <a:t>거슈윈이</a:t>
            </a:r>
            <a:r>
              <a:rPr lang="ko-KR" altLang="en-US" sz="1200" dirty="0">
                <a:solidFill>
                  <a:schemeClr val="tx1"/>
                </a:solidFill>
              </a:rPr>
              <a:t> 제안한 것이다</a:t>
            </a:r>
            <a:r>
              <a:rPr lang="en-US" altLang="ko-KR" sz="1200" dirty="0">
                <a:solidFill>
                  <a:schemeClr val="tx1"/>
                </a:solidFill>
              </a:rPr>
              <a:t>. ‘</a:t>
            </a:r>
            <a:r>
              <a:rPr lang="ko-KR" altLang="en-US" sz="1200" dirty="0">
                <a:solidFill>
                  <a:schemeClr val="tx1"/>
                </a:solidFill>
              </a:rPr>
              <a:t>랩소디 인 </a:t>
            </a:r>
            <a:r>
              <a:rPr lang="ko-KR" altLang="en-US" sz="1200" dirty="0" err="1">
                <a:solidFill>
                  <a:schemeClr val="tx1"/>
                </a:solidFill>
              </a:rPr>
              <a:t>블루’는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1924</a:t>
            </a:r>
            <a:r>
              <a:rPr lang="ko-KR" altLang="en-US" sz="1200" dirty="0">
                <a:solidFill>
                  <a:schemeClr val="tx1"/>
                </a:solidFill>
              </a:rPr>
              <a:t>년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폴 </a:t>
            </a:r>
            <a:r>
              <a:rPr lang="ko-KR" altLang="en-US" sz="1200" dirty="0" err="1">
                <a:solidFill>
                  <a:schemeClr val="tx1"/>
                </a:solidFill>
              </a:rPr>
              <a:t>화이트먼과</a:t>
            </a:r>
            <a:r>
              <a:rPr lang="ko-KR" altLang="en-US" sz="1200" dirty="0">
                <a:solidFill>
                  <a:schemeClr val="tx1"/>
                </a:solidFill>
              </a:rPr>
              <a:t> 그의 오케스트라가 ‘현대 음악의 </a:t>
            </a:r>
            <a:r>
              <a:rPr lang="ko-KR" altLang="en-US" sz="1200" dirty="0" err="1">
                <a:solidFill>
                  <a:schemeClr val="tx1"/>
                </a:solidFill>
              </a:rPr>
              <a:t>실험’이란</a:t>
            </a:r>
            <a:r>
              <a:rPr lang="ko-KR" altLang="en-US" sz="1200" dirty="0">
                <a:solidFill>
                  <a:schemeClr val="tx1"/>
                </a:solidFill>
              </a:rPr>
              <a:t> 제목으로 </a:t>
            </a:r>
            <a:r>
              <a:rPr lang="ko-KR" altLang="en-US" sz="1200" dirty="0" err="1">
                <a:solidFill>
                  <a:schemeClr val="tx1"/>
                </a:solidFill>
              </a:rPr>
              <a:t>에올리언홀에서</a:t>
            </a:r>
            <a:r>
              <a:rPr lang="ko-KR" altLang="en-US" sz="1200" dirty="0">
                <a:solidFill>
                  <a:schemeClr val="tx1"/>
                </a:solidFill>
              </a:rPr>
              <a:t> 개최한 콘서트에서 초연 되었는데 </a:t>
            </a:r>
            <a:r>
              <a:rPr lang="ko-KR" altLang="en-US" sz="1200" dirty="0" err="1">
                <a:solidFill>
                  <a:schemeClr val="tx1"/>
                </a:solidFill>
              </a:rPr>
              <a:t>거슈윈의</a:t>
            </a:r>
            <a:r>
              <a:rPr lang="ko-KR" altLang="en-US" sz="1200" dirty="0">
                <a:solidFill>
                  <a:schemeClr val="tx1"/>
                </a:solidFill>
              </a:rPr>
              <a:t> 피아노 연주로 진행되었다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3단원_교과서_97쪽_QR50_2.랩소디 인 블루">
            <a:hlinkClick r:id="" action="ppaction://media"/>
            <a:extLst>
              <a:ext uri="{FF2B5EF4-FFF2-40B4-BE49-F238E27FC236}">
                <a16:creationId xmlns:a16="http://schemas.microsoft.com/office/drawing/2014/main" id="{393EDF12-48E3-9588-80EA-786BAA613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2000" y="519113"/>
            <a:ext cx="398350" cy="39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970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0E277-823D-0795-76CF-7CD72FF4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D613FA6-C6D2-6743-FA54-D7664AB0E2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랩소디 인 블루</a:t>
            </a: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004DA84B-B158-2939-0278-B95BE1CDAA89}"/>
              </a:ext>
            </a:extLst>
          </p:cNvPr>
          <p:cNvSpPr/>
          <p:nvPr/>
        </p:nvSpPr>
        <p:spPr>
          <a:xfrm>
            <a:off x="1054600" y="1227703"/>
            <a:ext cx="2336300" cy="310984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제</a:t>
            </a:r>
            <a:r>
              <a:rPr lang="en-US" altLang="ko-KR" sz="1400" dirty="0">
                <a:solidFill>
                  <a:schemeClr val="tx1"/>
                </a:solidFill>
              </a:rPr>
              <a:t>2</a:t>
            </a:r>
            <a:r>
              <a:rPr lang="ko-KR" altLang="en-US" sz="1400" dirty="0">
                <a:solidFill>
                  <a:schemeClr val="tx1"/>
                </a:solidFill>
              </a:rPr>
              <a:t>주제의 블루 노트 사용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1658E12-7949-93DD-55CD-58AD8AB0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75210" y="2399688"/>
            <a:ext cx="9546332" cy="114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1E22D80-165A-D5A9-16E6-9794AAF61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46047" y="2369208"/>
            <a:ext cx="9583115" cy="12461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D807835-97E1-6F10-5CA4-B10F97415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40" y="4010015"/>
            <a:ext cx="6629400" cy="16388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A58CDD6B-ED41-F593-EED0-E7C412F4A05A}"/>
              </a:ext>
            </a:extLst>
          </p:cNvPr>
          <p:cNvSpPr txBox="1">
            <a:spLocks/>
          </p:cNvSpPr>
          <p:nvPr/>
        </p:nvSpPr>
        <p:spPr>
          <a:xfrm>
            <a:off x="3587320" y="1209185"/>
            <a:ext cx="7960246" cy="7698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보통의 장음계에서 반음 내린 </a:t>
            </a:r>
            <a:r>
              <a:rPr kumimoji="1" lang="en-US" altLang="ko-KR" sz="1400" b="0" dirty="0">
                <a:latin typeface="+mn-ea"/>
                <a:ea typeface="+mn-ea"/>
              </a:rPr>
              <a:t>3</a:t>
            </a:r>
            <a:r>
              <a:rPr kumimoji="1" lang="ko-KR" altLang="en-US" sz="1400" b="0" dirty="0">
                <a:latin typeface="+mn-ea"/>
                <a:ea typeface="+mn-ea"/>
              </a:rPr>
              <a:t>음과 </a:t>
            </a:r>
            <a:r>
              <a:rPr kumimoji="1" lang="en-US" altLang="ko-KR" sz="1400" b="0" dirty="0">
                <a:latin typeface="+mn-ea"/>
                <a:ea typeface="+mn-ea"/>
              </a:rPr>
              <a:t>7</a:t>
            </a:r>
            <a:r>
              <a:rPr kumimoji="1" lang="ko-KR" altLang="en-US" sz="1400" b="0" dirty="0" err="1">
                <a:latin typeface="+mn-ea"/>
                <a:ea typeface="+mn-ea"/>
              </a:rPr>
              <a:t>음를</a:t>
            </a:r>
            <a:r>
              <a:rPr kumimoji="1" lang="ko-KR" altLang="en-US" sz="1400" b="0" dirty="0">
                <a:latin typeface="+mn-ea"/>
                <a:ea typeface="+mn-ea"/>
              </a:rPr>
              <a:t> 추가한 음계를 블루 음계라고 하며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추가된 이 음을 블루 노트</a:t>
            </a:r>
            <a:r>
              <a:rPr kumimoji="1" lang="en-US" altLang="ko-KR" sz="1400" b="0" dirty="0">
                <a:latin typeface="+mn-ea"/>
                <a:ea typeface="+mn-ea"/>
              </a:rPr>
              <a:t>(Blue Note)</a:t>
            </a:r>
            <a:r>
              <a:rPr kumimoji="1" lang="ko-KR" altLang="en-US" sz="1400" b="0" dirty="0">
                <a:latin typeface="+mn-ea"/>
                <a:ea typeface="+mn-ea"/>
              </a:rPr>
              <a:t>라고 부른다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82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9B1D3-B633-FB4E-296D-A06EBB1C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FF6A49-46CF-2380-9F0F-E51BA0A78F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20</a:t>
            </a:r>
            <a:r>
              <a:rPr kumimoji="1" lang="ko-KR" altLang="en-US" dirty="0">
                <a:latin typeface="+mn-ea"/>
                <a:ea typeface="+mn-ea"/>
              </a:rPr>
              <a:t>세기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07582F4-B7AC-74DE-6F4E-A9B256D00839}"/>
              </a:ext>
            </a:extLst>
          </p:cNvPr>
          <p:cNvSpPr/>
          <p:nvPr/>
        </p:nvSpPr>
        <p:spPr>
          <a:xfrm>
            <a:off x="1135772" y="1691075"/>
            <a:ext cx="4206937" cy="378923"/>
          </a:xfrm>
          <a:prstGeom prst="roundRect">
            <a:avLst>
              <a:gd name="adj" fmla="val 50000"/>
            </a:avLst>
          </a:prstGeom>
          <a:solidFill>
            <a:srgbClr val="7EC9C7"/>
          </a:solidFill>
          <a:ln>
            <a:solidFill>
              <a:srgbClr val="316D6A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  <a:latin typeface="+mj-lt"/>
              </a:rPr>
              <a:t>거슈윈</a:t>
            </a:r>
            <a:r>
              <a:rPr lang="en-US" altLang="ko-KR" sz="1400" dirty="0">
                <a:solidFill>
                  <a:schemeClr val="tx1"/>
                </a:solidFill>
                <a:latin typeface="+mj-lt"/>
              </a:rPr>
              <a:t>(Gershwin, George, 1898~1937, </a:t>
            </a:r>
            <a:r>
              <a:rPr lang="ko-KR" altLang="en-US" sz="1400" dirty="0">
                <a:solidFill>
                  <a:schemeClr val="tx1"/>
                </a:solidFill>
                <a:latin typeface="+mj-lt"/>
              </a:rPr>
              <a:t>미국</a:t>
            </a:r>
            <a:r>
              <a:rPr lang="en-US" altLang="ko-KR" sz="1400" dirty="0">
                <a:solidFill>
                  <a:schemeClr val="tx1"/>
                </a:solidFill>
                <a:latin typeface="+mj-lt"/>
              </a:rPr>
              <a:t>)</a:t>
            </a:r>
            <a:endParaRPr lang="ko-KR" alt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C7C10-19EF-16AA-2365-7F22B872ECA3}"/>
              </a:ext>
            </a:extLst>
          </p:cNvPr>
          <p:cNvSpPr txBox="1"/>
          <p:nvPr/>
        </p:nvSpPr>
        <p:spPr>
          <a:xfrm>
            <a:off x="4245065" y="2586666"/>
            <a:ext cx="7383055" cy="29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미국 태생으로 대중적인 경음악을 작곡하면서 재즈 기교에 의한 수준 높은 </a:t>
            </a:r>
            <a:r>
              <a:rPr lang="ko-KR" altLang="en-US" sz="1600" dirty="0" err="1">
                <a:latin typeface="+mn-ea"/>
              </a:rPr>
              <a:t>관현악곡과</a:t>
            </a:r>
            <a:r>
              <a:rPr lang="ko-KR" altLang="en-US" sz="1600" dirty="0">
                <a:latin typeface="+mn-ea"/>
              </a:rPr>
              <a:t> 오페라를 창작하여 새로운 측면을 개척하였다</a:t>
            </a:r>
            <a:r>
              <a:rPr lang="en-US" altLang="ko-KR" sz="1600" dirty="0">
                <a:latin typeface="+mn-ea"/>
              </a:rPr>
              <a:t>. 19</a:t>
            </a:r>
            <a:r>
              <a:rPr lang="ko-KR" altLang="en-US" sz="1600" dirty="0">
                <a:latin typeface="+mn-ea"/>
              </a:rPr>
              <a:t>세에는 극장 전속 피아니스트로 근무하였으며</a:t>
            </a:r>
            <a:r>
              <a:rPr lang="en-US" altLang="ko-KR" sz="1600" dirty="0">
                <a:latin typeface="+mn-ea"/>
              </a:rPr>
              <a:t>, 21</a:t>
            </a:r>
            <a:r>
              <a:rPr lang="ko-KR" altLang="en-US" sz="1600" dirty="0">
                <a:latin typeface="+mn-ea"/>
              </a:rPr>
              <a:t>세 때에는 </a:t>
            </a:r>
            <a:r>
              <a:rPr lang="en-US" altLang="ko-KR" sz="1600" dirty="0">
                <a:latin typeface="+mn-ea"/>
              </a:rPr>
              <a:t>&lt;</a:t>
            </a:r>
            <a:r>
              <a:rPr lang="ko-KR" altLang="en-US" sz="1600" dirty="0" err="1">
                <a:latin typeface="+mn-ea"/>
              </a:rPr>
              <a:t>스와니</a:t>
            </a:r>
            <a:r>
              <a:rPr lang="en-US" altLang="ko-KR" sz="1600" dirty="0">
                <a:latin typeface="+mn-ea"/>
              </a:rPr>
              <a:t>&gt;</a:t>
            </a:r>
            <a:r>
              <a:rPr lang="ko-KR" altLang="en-US" sz="1600" dirty="0">
                <a:latin typeface="+mn-ea"/>
              </a:rPr>
              <a:t>를 발표하여 인기를 얻었다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이후 계속해서 인기를 얻어 리뷰나 쇼의 일류 작곡가가 되었으며</a:t>
            </a:r>
            <a:r>
              <a:rPr lang="en-US" altLang="ko-KR" sz="1600" dirty="0">
                <a:latin typeface="+mn-ea"/>
              </a:rPr>
              <a:t>, 1924</a:t>
            </a:r>
            <a:r>
              <a:rPr lang="ko-KR" altLang="en-US" sz="1600" dirty="0">
                <a:latin typeface="+mn-ea"/>
              </a:rPr>
              <a:t>년</a:t>
            </a:r>
            <a:r>
              <a:rPr lang="en-US" altLang="ko-KR" sz="1600" dirty="0">
                <a:latin typeface="+mn-ea"/>
              </a:rPr>
              <a:t>(26</a:t>
            </a:r>
            <a:r>
              <a:rPr lang="ko-KR" altLang="en-US" sz="1600" dirty="0">
                <a:latin typeface="+mn-ea"/>
              </a:rPr>
              <a:t>세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에 폴 </a:t>
            </a:r>
            <a:r>
              <a:rPr lang="ko-KR" altLang="en-US" sz="1600" dirty="0" err="1">
                <a:latin typeface="+mn-ea"/>
              </a:rPr>
              <a:t>화이트먼이</a:t>
            </a:r>
            <a:r>
              <a:rPr lang="ko-KR" altLang="en-US" sz="1600" dirty="0">
                <a:latin typeface="+mn-ea"/>
              </a:rPr>
              <a:t> 위촉한 재즈의 기법을 따른 피아노협주곡 ‘랩소디 인 </a:t>
            </a:r>
            <a:r>
              <a:rPr lang="ko-KR" altLang="en-US" sz="1600" dirty="0" err="1">
                <a:latin typeface="+mn-ea"/>
              </a:rPr>
              <a:t>블루’를</a:t>
            </a:r>
            <a:r>
              <a:rPr lang="ko-KR" altLang="en-US" sz="1600" dirty="0">
                <a:latin typeface="+mn-ea"/>
              </a:rPr>
              <a:t> 작곡하여 큰 성공을 거두었다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고전 음악과 경음악을 조화시킨 </a:t>
            </a:r>
            <a:r>
              <a:rPr lang="ko-KR" altLang="en-US" sz="1600" dirty="0" err="1">
                <a:latin typeface="+mn-ea"/>
              </a:rPr>
              <a:t>관현악곡과</a:t>
            </a:r>
            <a:r>
              <a:rPr lang="ko-KR" altLang="en-US" sz="1600" dirty="0">
                <a:latin typeface="+mn-ea"/>
              </a:rPr>
              <a:t> 가극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대중음악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영화 음악을 작곡하였는데 뇌종양이 발병해 </a:t>
            </a:r>
            <a:r>
              <a:rPr lang="en-US" altLang="ko-KR" sz="1600" dirty="0">
                <a:latin typeface="+mn-ea"/>
              </a:rPr>
              <a:t>39</a:t>
            </a:r>
            <a:r>
              <a:rPr lang="ko-KR" altLang="en-US" sz="1600" dirty="0">
                <a:latin typeface="+mn-ea"/>
              </a:rPr>
              <a:t>세의 나이로 세상을 떠났다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4F36087-6211-D0CB-E578-D2E70ABF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8287" y="2952907"/>
            <a:ext cx="2033480" cy="20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355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6380</TotalTime>
  <Words>859</Words>
  <Application>Microsoft Office PowerPoint</Application>
  <PresentationFormat>와이드스크린</PresentationFormat>
  <Paragraphs>49</Paragraphs>
  <Slides>12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Arial</vt:lpstr>
      <vt:lpstr>맑은 고딕</vt:lpstr>
      <vt:lpstr>나눔고딕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212</cp:revision>
  <dcterms:created xsi:type="dcterms:W3CDTF">2024-07-03T01:17:18Z</dcterms:created>
  <dcterms:modified xsi:type="dcterms:W3CDTF">2025-08-14T02:40:27Z</dcterms:modified>
</cp:coreProperties>
</file>