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48" r:id="rId7"/>
    <p:sldId id="360" r:id="rId8"/>
    <p:sldId id="352" r:id="rId9"/>
    <p:sldId id="362" r:id="rId10"/>
    <p:sldId id="295" r:id="rId11"/>
  </p:sldIdLst>
  <p:sldSz cx="12192000" cy="6858000"/>
  <p:notesSz cx="6858000" cy="9144000"/>
  <p:embeddedFontLst>
    <p:embeddedFont>
      <p:font typeface="맑은 고딕" panose="020B0503020000020004" pitchFamily="50" charset="-127"/>
      <p:regular r:id="rId13"/>
      <p:bold r:id="rId1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0"/>
            <p14:sldId id="352"/>
            <p14:sldId id="36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B3"/>
    <a:srgbClr val="FFE1B5"/>
    <a:srgbClr val="A66BD3"/>
    <a:srgbClr val="C391D7"/>
    <a:srgbClr val="CBA0DC"/>
    <a:srgbClr val="D1AAE0"/>
    <a:srgbClr val="C28CD8"/>
    <a:srgbClr val="6F6AAA"/>
    <a:srgbClr val="A8AFC5"/>
    <a:srgbClr val="2B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37" autoAdjust="0"/>
    <p:restoredTop sz="97316" autoAdjust="0"/>
  </p:normalViewPr>
  <p:slideViewPr>
    <p:cSldViewPr snapToGrid="0" showGuides="1">
      <p:cViewPr>
        <p:scale>
          <a:sx n="150" d="100"/>
          <a:sy n="150" d="100"/>
        </p:scale>
        <p:origin x="468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2025-08-19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933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2889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>
                <a:latin typeface="+mn-ea"/>
                <a:ea typeface="+mn-ea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545398"/>
            <a:ext cx="5760000" cy="558952"/>
          </a:xfrm>
        </p:spPr>
        <p:txBody>
          <a:bodyPr/>
          <a:lstStyle/>
          <a:p>
            <a:r>
              <a:rPr kumimoji="1"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산조 가야금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Ⅱ.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악기로 표현하는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DC6AEDE-1EEF-8B26-4325-15F74B9F697A}"/>
              </a:ext>
            </a:extLst>
          </p:cNvPr>
          <p:cNvSpPr txBox="1">
            <a:spLocks/>
          </p:cNvSpPr>
          <p:nvPr/>
        </p:nvSpPr>
        <p:spPr>
          <a:xfrm>
            <a:off x="5360850" y="4820232"/>
            <a:ext cx="1470300" cy="228246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rgbClr val="002060"/>
                </a:solidFill>
              </a:rPr>
              <a:t>교과서 </a:t>
            </a:r>
            <a:r>
              <a:rPr kumimoji="1" lang="en-US" altLang="ko-KR" sz="1400" dirty="0">
                <a:solidFill>
                  <a:srgbClr val="002060"/>
                </a:solidFill>
              </a:rPr>
              <a:t>72~73</a:t>
            </a:r>
            <a:r>
              <a:rPr kumimoji="1" lang="ko-KR" altLang="en-US" sz="1400" dirty="0">
                <a:solidFill>
                  <a:srgbClr val="002060"/>
                </a:solidFill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2800" dirty="0"/>
              <a:t>바른 자세와 정확한 운지법으로 </a:t>
            </a:r>
            <a:endParaRPr kumimoji="1" lang="en-US" altLang="ko-KR" sz="2800" dirty="0"/>
          </a:p>
          <a:p>
            <a:r>
              <a:rPr kumimoji="1" lang="ko-KR" altLang="en-US" sz="2800" dirty="0"/>
              <a:t>산조 가야금을 연주할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가야금 알아보기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EE18D6F-3AC0-72C5-F25D-C5FB5A634CC7}"/>
              </a:ext>
            </a:extLst>
          </p:cNvPr>
          <p:cNvSpPr/>
          <p:nvPr/>
        </p:nvSpPr>
        <p:spPr>
          <a:xfrm>
            <a:off x="1229450" y="1090886"/>
            <a:ext cx="1062900" cy="292778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>
                <a:solidFill>
                  <a:schemeClr val="tx1"/>
                </a:solidFill>
              </a:rPr>
              <a:t>가야금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64CFFAB-B640-E882-1F15-69A2732053B9}"/>
              </a:ext>
            </a:extLst>
          </p:cNvPr>
          <p:cNvSpPr txBox="1">
            <a:spLocks/>
          </p:cNvSpPr>
          <p:nvPr/>
        </p:nvSpPr>
        <p:spPr>
          <a:xfrm>
            <a:off x="1409700" y="1605242"/>
            <a:ext cx="10287000" cy="129670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19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세기 후반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조선의 정치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경제 상황이 혼란해짐에 따라 궁중음악이 축소되고 쇠퇴하였으나 궁궐 밖 서민들이 즐기는 민속악은 급격하게 발전하여 산조라는 새로운 음악 갈래가 탄생하였다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기존의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정악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가야금으로는 깊은 농현으로 감정을 표출하고 기교적인 빠른 연속음이 출현하는 음악을 연주할 수가 없어 새롭게 개량된 악기가 곧 산조 가야금이다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정악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가야금에 비해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양이두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크기가 축소되었으며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전체적인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공명통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크기도 축소되고 기동력도 좋아졌다고 볼 수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7AD86A0F-4A98-C3AD-0621-C7734267C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025" y="3289884"/>
            <a:ext cx="6864350" cy="2899659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8A5EBA54-C9D6-5813-62D1-B47DAC2E95ED}"/>
              </a:ext>
            </a:extLst>
          </p:cNvPr>
          <p:cNvSpPr/>
          <p:nvPr/>
        </p:nvSpPr>
        <p:spPr>
          <a:xfrm>
            <a:off x="1758950" y="3200984"/>
            <a:ext cx="1066800" cy="28449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악기의 음역</a:t>
            </a:r>
          </a:p>
        </p:txBody>
      </p: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산조 가야금 알아보기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1B42F512-A4F5-50D4-1C60-A83F202E9622}"/>
              </a:ext>
            </a:extLst>
          </p:cNvPr>
          <p:cNvSpPr/>
          <p:nvPr/>
        </p:nvSpPr>
        <p:spPr>
          <a:xfrm>
            <a:off x="1200150" y="1035050"/>
            <a:ext cx="1587500" cy="28449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악기 구조</a:t>
            </a:r>
            <a:r>
              <a:rPr lang="en-US" altLang="ko-KR" sz="1200" dirty="0">
                <a:solidFill>
                  <a:schemeClr val="tx1"/>
                </a:solidFill>
              </a:rPr>
              <a:t>&amp;</a:t>
            </a:r>
            <a:r>
              <a:rPr lang="ko-KR" altLang="en-US" sz="1200" dirty="0">
                <a:solidFill>
                  <a:schemeClr val="tx1"/>
                </a:solidFill>
              </a:rPr>
              <a:t>자세</a:t>
            </a:r>
          </a:p>
        </p:txBody>
      </p:sp>
      <p:pic>
        <p:nvPicPr>
          <p:cNvPr id="69" name="그림 68">
            <a:extLst>
              <a:ext uri="{FF2B5EF4-FFF2-40B4-BE49-F238E27FC236}">
                <a16:creationId xmlns:a16="http://schemas.microsoft.com/office/drawing/2014/main" id="{70915B98-DB7A-15E7-C46E-60F69724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58951" y="1828800"/>
            <a:ext cx="9292764" cy="3467798"/>
          </a:xfrm>
          <a:prstGeom prst="rect">
            <a:avLst/>
          </a:prstGeom>
        </p:spPr>
      </p:pic>
      <p:sp>
        <p:nvSpPr>
          <p:cNvPr id="70" name="직사각형 69">
            <a:extLst>
              <a:ext uri="{FF2B5EF4-FFF2-40B4-BE49-F238E27FC236}">
                <a16:creationId xmlns:a16="http://schemas.microsoft.com/office/drawing/2014/main" id="{80FF6007-3FCA-435E-0946-D98B9365512A}"/>
              </a:ext>
            </a:extLst>
          </p:cNvPr>
          <p:cNvSpPr/>
          <p:nvPr/>
        </p:nvSpPr>
        <p:spPr>
          <a:xfrm>
            <a:off x="2489200" y="2114550"/>
            <a:ext cx="1790700" cy="1752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E0CAEEE1-3C03-BC1E-1617-CA47C83339CB}"/>
              </a:ext>
            </a:extLst>
          </p:cNvPr>
          <p:cNvSpPr/>
          <p:nvPr/>
        </p:nvSpPr>
        <p:spPr>
          <a:xfrm>
            <a:off x="9261015" y="1733550"/>
            <a:ext cx="1790700" cy="14033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5155E096-BBD0-47D3-7546-3C8836723D1C}"/>
              </a:ext>
            </a:extLst>
          </p:cNvPr>
          <p:cNvSpPr/>
          <p:nvPr/>
        </p:nvSpPr>
        <p:spPr>
          <a:xfrm>
            <a:off x="9261015" y="3346450"/>
            <a:ext cx="1790700" cy="14033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30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922190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산조 가야금 소리내기</a:t>
            </a:r>
          </a:p>
        </p:txBody>
      </p:sp>
      <p:pic>
        <p:nvPicPr>
          <p:cNvPr id="71" name="그림 70">
            <a:extLst>
              <a:ext uri="{FF2B5EF4-FFF2-40B4-BE49-F238E27FC236}">
                <a16:creationId xmlns:a16="http://schemas.microsoft.com/office/drawing/2014/main" id="{D08CB907-B1C7-DC1E-F0DA-62E034AD3F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89418" y="1244276"/>
            <a:ext cx="8419241" cy="1937891"/>
          </a:xfrm>
          <a:prstGeom prst="rect">
            <a:avLst/>
          </a:prstGeom>
        </p:spPr>
      </p:pic>
      <p:pic>
        <p:nvPicPr>
          <p:cNvPr id="73" name="2단원_교과서_73쪽_QR40_1.가야금 연습곡">
            <a:hlinkClick r:id="" action="ppaction://media"/>
            <a:extLst>
              <a:ext uri="{FF2B5EF4-FFF2-40B4-BE49-F238E27FC236}">
                <a16:creationId xmlns:a16="http://schemas.microsoft.com/office/drawing/2014/main" id="{8667A996-8462-0A66-E187-DC44D7F75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8659" y="1466849"/>
            <a:ext cx="377825" cy="377825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49479DE2-C151-5A9E-EE0F-2B7D3BB07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9150" y="3814444"/>
            <a:ext cx="6997700" cy="1985974"/>
          </a:xfrm>
          <a:prstGeom prst="rect">
            <a:avLst/>
          </a:prstGeom>
        </p:spPr>
      </p:pic>
      <p:sp>
        <p:nvSpPr>
          <p:cNvPr id="76" name="사각형: 둥근 모서리 75">
            <a:extLst>
              <a:ext uri="{FF2B5EF4-FFF2-40B4-BE49-F238E27FC236}">
                <a16:creationId xmlns:a16="http://schemas.microsoft.com/office/drawing/2014/main" id="{51D43880-1D67-ED5A-B8A1-30915C1C9A78}"/>
              </a:ext>
            </a:extLst>
          </p:cNvPr>
          <p:cNvSpPr/>
          <p:nvPr/>
        </p:nvSpPr>
        <p:spPr>
          <a:xfrm>
            <a:off x="2038350" y="3899484"/>
            <a:ext cx="1066800" cy="28449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연주법</a:t>
            </a:r>
          </a:p>
        </p:txBody>
      </p:sp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922190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연주하기</a:t>
            </a:r>
          </a:p>
        </p:txBody>
      </p:sp>
      <p:pic>
        <p:nvPicPr>
          <p:cNvPr id="71" name="그림 70">
            <a:extLst>
              <a:ext uri="{FF2B5EF4-FFF2-40B4-BE49-F238E27FC236}">
                <a16:creationId xmlns:a16="http://schemas.microsoft.com/office/drawing/2014/main" id="{D08CB907-B1C7-DC1E-F0DA-62E034AD3F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18088" y="921283"/>
            <a:ext cx="7549861" cy="4835788"/>
          </a:xfrm>
          <a:prstGeom prst="rect">
            <a:avLst/>
          </a:prstGeom>
        </p:spPr>
      </p:pic>
      <p:pic>
        <p:nvPicPr>
          <p:cNvPr id="7" name="2단원_교과서_73쪽_QR40_2.모두 다 꽃이야">
            <a:hlinkClick r:id="" action="ppaction://media"/>
            <a:extLst>
              <a:ext uri="{FF2B5EF4-FFF2-40B4-BE49-F238E27FC236}">
                <a16:creationId xmlns:a16="http://schemas.microsoft.com/office/drawing/2014/main" id="{89CBD628-DF8E-5C6C-81AA-D9EE876C0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9175" y="423342"/>
            <a:ext cx="497941" cy="4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160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6572</TotalTime>
  <Words>119</Words>
  <Application>Microsoft Office PowerPoint</Application>
  <PresentationFormat>와이드스크린</PresentationFormat>
  <Paragraphs>22</Paragraphs>
  <Slides>7</Slides>
  <Notes>4</Notes>
  <HiddenSlides>0</HiddenSlides>
  <MMClips>2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3" baseType="lpstr"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240</cp:revision>
  <dcterms:created xsi:type="dcterms:W3CDTF">2024-07-03T01:17:18Z</dcterms:created>
  <dcterms:modified xsi:type="dcterms:W3CDTF">2025-08-19T09:14:59Z</dcterms:modified>
</cp:coreProperties>
</file>